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372" r:id="rId3"/>
    <p:sldId id="407" r:id="rId4"/>
    <p:sldId id="561" r:id="rId5"/>
    <p:sldId id="560" r:id="rId6"/>
    <p:sldId id="464" r:id="rId7"/>
    <p:sldId id="455" r:id="rId8"/>
    <p:sldId id="462" r:id="rId9"/>
    <p:sldId id="321" r:id="rId10"/>
    <p:sldId id="470" r:id="rId11"/>
    <p:sldId id="465" r:id="rId12"/>
    <p:sldId id="300" r:id="rId13"/>
    <p:sldId id="559" r:id="rId14"/>
    <p:sldId id="418" r:id="rId15"/>
    <p:sldId id="498" r:id="rId16"/>
    <p:sldId id="543" r:id="rId17"/>
    <p:sldId id="544" r:id="rId18"/>
    <p:sldId id="542" r:id="rId19"/>
    <p:sldId id="545" r:id="rId20"/>
    <p:sldId id="432" r:id="rId21"/>
    <p:sldId id="494" r:id="rId22"/>
    <p:sldId id="546" r:id="rId23"/>
    <p:sldId id="547" r:id="rId24"/>
    <p:sldId id="495" r:id="rId25"/>
    <p:sldId id="548" r:id="rId26"/>
    <p:sldId id="549" r:id="rId27"/>
    <p:sldId id="496" r:id="rId28"/>
    <p:sldId id="550" r:id="rId29"/>
    <p:sldId id="457" r:id="rId30"/>
    <p:sldId id="552" r:id="rId31"/>
    <p:sldId id="553" r:id="rId32"/>
    <p:sldId id="554" r:id="rId33"/>
    <p:sldId id="555" r:id="rId34"/>
    <p:sldId id="556" r:id="rId35"/>
    <p:sldId id="551" r:id="rId36"/>
    <p:sldId id="512" r:id="rId37"/>
    <p:sldId id="563" r:id="rId38"/>
    <p:sldId id="520" r:id="rId39"/>
    <p:sldId id="518" r:id="rId40"/>
    <p:sldId id="519" r:id="rId41"/>
    <p:sldId id="329" r:id="rId42"/>
    <p:sldId id="517" r:id="rId43"/>
    <p:sldId id="456" r:id="rId44"/>
    <p:sldId id="562" r:id="rId45"/>
    <p:sldId id="297" r:id="rId46"/>
    <p:sldId id="257" r:id="rId47"/>
    <p:sldId id="303" r:id="rId48"/>
    <p:sldId id="433" r:id="rId49"/>
    <p:sldId id="388" r:id="rId50"/>
    <p:sldId id="564" r:id="rId51"/>
    <p:sldId id="304" r:id="rId52"/>
    <p:sldId id="510" r:id="rId53"/>
    <p:sldId id="509" r:id="rId54"/>
    <p:sldId id="521" r:id="rId55"/>
    <p:sldId id="522" r:id="rId56"/>
    <p:sldId id="523" r:id="rId57"/>
    <p:sldId id="524" r:id="rId58"/>
    <p:sldId id="504" r:id="rId59"/>
    <p:sldId id="467" r:id="rId60"/>
    <p:sldId id="383" r:id="rId61"/>
    <p:sldId id="565" r:id="rId62"/>
    <p:sldId id="305" r:id="rId63"/>
    <p:sldId id="502" r:id="rId64"/>
    <p:sldId id="370" r:id="rId65"/>
    <p:sldId id="567" r:id="rId66"/>
    <p:sldId id="306" r:id="rId67"/>
    <p:sldId id="307" r:id="rId68"/>
    <p:sldId id="361" r:id="rId69"/>
    <p:sldId id="569" r:id="rId70"/>
    <p:sldId id="525" r:id="rId71"/>
    <p:sldId id="529" r:id="rId72"/>
    <p:sldId id="526" r:id="rId73"/>
    <p:sldId id="534" r:id="rId74"/>
    <p:sldId id="535" r:id="rId75"/>
    <p:sldId id="539" r:id="rId76"/>
    <p:sldId id="473" r:id="rId77"/>
    <p:sldId id="530" r:id="rId78"/>
    <p:sldId id="572" r:id="rId79"/>
    <p:sldId id="527" r:id="rId80"/>
    <p:sldId id="540" r:id="rId81"/>
    <p:sldId id="532" r:id="rId82"/>
    <p:sldId id="573" r:id="rId83"/>
    <p:sldId id="558" r:id="rId84"/>
    <p:sldId id="533" r:id="rId85"/>
    <p:sldId id="531" r:id="rId86"/>
    <p:sldId id="541" r:id="rId87"/>
    <p:sldId id="557" r:id="rId88"/>
    <p:sldId id="537" r:id="rId89"/>
    <p:sldId id="574" r:id="rId90"/>
    <p:sldId id="367" r:id="rId91"/>
    <p:sldId id="538" r:id="rId92"/>
    <p:sldId id="503" r:id="rId93"/>
    <p:sldId id="511" r:id="rId94"/>
    <p:sldId id="310" r:id="rId95"/>
    <p:sldId id="373" r:id="rId96"/>
    <p:sldId id="286" r:id="rId97"/>
    <p:sldId id="429" r:id="rId98"/>
    <p:sldId id="514" r:id="rId99"/>
    <p:sldId id="445" r:id="rId100"/>
    <p:sldId id="428" r:id="rId101"/>
    <p:sldId id="515" r:id="rId102"/>
    <p:sldId id="374" r:id="rId103"/>
    <p:sldId id="328" r:id="rId104"/>
    <p:sldId id="575" r:id="rId105"/>
    <p:sldId id="492" r:id="rId10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CFB4FD6-64AE-4DEC-B86C-B5481CC78178}">
          <p14:sldIdLst>
            <p14:sldId id="256"/>
            <p14:sldId id="372"/>
            <p14:sldId id="407"/>
            <p14:sldId id="561"/>
            <p14:sldId id="560"/>
            <p14:sldId id="464"/>
            <p14:sldId id="455"/>
            <p14:sldId id="462"/>
            <p14:sldId id="321"/>
            <p14:sldId id="470"/>
            <p14:sldId id="465"/>
            <p14:sldId id="300"/>
            <p14:sldId id="559"/>
            <p14:sldId id="418"/>
            <p14:sldId id="498"/>
            <p14:sldId id="543"/>
            <p14:sldId id="544"/>
            <p14:sldId id="542"/>
            <p14:sldId id="545"/>
            <p14:sldId id="432"/>
            <p14:sldId id="494"/>
            <p14:sldId id="546"/>
            <p14:sldId id="547"/>
            <p14:sldId id="495"/>
            <p14:sldId id="548"/>
            <p14:sldId id="549"/>
            <p14:sldId id="496"/>
            <p14:sldId id="550"/>
            <p14:sldId id="457"/>
            <p14:sldId id="552"/>
            <p14:sldId id="553"/>
            <p14:sldId id="554"/>
            <p14:sldId id="555"/>
            <p14:sldId id="556"/>
            <p14:sldId id="551"/>
            <p14:sldId id="512"/>
            <p14:sldId id="563"/>
            <p14:sldId id="520"/>
            <p14:sldId id="518"/>
            <p14:sldId id="519"/>
            <p14:sldId id="329"/>
            <p14:sldId id="517"/>
            <p14:sldId id="456"/>
            <p14:sldId id="562"/>
            <p14:sldId id="297"/>
            <p14:sldId id="257"/>
            <p14:sldId id="303"/>
            <p14:sldId id="433"/>
            <p14:sldId id="388"/>
            <p14:sldId id="564"/>
            <p14:sldId id="304"/>
            <p14:sldId id="510"/>
            <p14:sldId id="509"/>
            <p14:sldId id="521"/>
            <p14:sldId id="522"/>
            <p14:sldId id="523"/>
            <p14:sldId id="524"/>
            <p14:sldId id="504"/>
          </p14:sldIdLst>
        </p14:section>
        <p14:section name="Untitled Section" id="{2BBCA8A4-1B96-483D-970A-34EFBEEEB813}">
          <p14:sldIdLst>
            <p14:sldId id="467"/>
            <p14:sldId id="383"/>
            <p14:sldId id="565"/>
            <p14:sldId id="305"/>
            <p14:sldId id="502"/>
            <p14:sldId id="370"/>
            <p14:sldId id="567"/>
            <p14:sldId id="306"/>
            <p14:sldId id="307"/>
            <p14:sldId id="361"/>
            <p14:sldId id="569"/>
            <p14:sldId id="525"/>
            <p14:sldId id="529"/>
            <p14:sldId id="526"/>
            <p14:sldId id="534"/>
            <p14:sldId id="535"/>
            <p14:sldId id="539"/>
            <p14:sldId id="473"/>
            <p14:sldId id="530"/>
            <p14:sldId id="572"/>
            <p14:sldId id="527"/>
            <p14:sldId id="540"/>
            <p14:sldId id="532"/>
            <p14:sldId id="573"/>
            <p14:sldId id="558"/>
            <p14:sldId id="533"/>
            <p14:sldId id="531"/>
            <p14:sldId id="541"/>
            <p14:sldId id="557"/>
            <p14:sldId id="537"/>
            <p14:sldId id="574"/>
            <p14:sldId id="367"/>
            <p14:sldId id="538"/>
            <p14:sldId id="503"/>
            <p14:sldId id="511"/>
            <p14:sldId id="310"/>
            <p14:sldId id="373"/>
            <p14:sldId id="286"/>
            <p14:sldId id="429"/>
            <p14:sldId id="514"/>
            <p14:sldId id="445"/>
            <p14:sldId id="428"/>
            <p14:sldId id="515"/>
            <p14:sldId id="374"/>
            <p14:sldId id="328"/>
            <p14:sldId id="575"/>
            <p14:sldId id="49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61" autoAdjust="0"/>
    <p:restoredTop sz="94660"/>
  </p:normalViewPr>
  <p:slideViewPr>
    <p:cSldViewPr snapToGrid="0">
      <p:cViewPr varScale="1">
        <p:scale>
          <a:sx n="64" d="100"/>
          <a:sy n="64" d="100"/>
        </p:scale>
        <p:origin x="48" y="1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4F342E58-1737-4B18-977C-1D5DAE972FCA}" type="datetimeFigureOut">
              <a:rPr lang="en-US" smtClean="0"/>
              <a:t>10/20/2020</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4ADECE0-1220-4287-BECD-C5EEB1461979}" type="slidenum">
              <a:rPr lang="en-US" smtClean="0"/>
              <a:t>‹#›</a:t>
            </a:fld>
            <a:endParaRPr lang="en-US"/>
          </a:p>
        </p:txBody>
      </p:sp>
      <p:grpSp>
        <p:nvGrpSpPr>
          <p:cNvPr id="8" name="Group 7"/>
          <p:cNvGrpSpPr/>
          <p:nvPr/>
        </p:nvGrpSpPr>
        <p:grpSpPr>
          <a:xfrm>
            <a:off x="1592135" y="1342065"/>
            <a:ext cx="9038813"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657872" cy="923330"/>
            </a:xfrm>
            <a:prstGeom prst="rect">
              <a:avLst/>
            </a:prstGeom>
            <a:noFill/>
          </p:spPr>
          <p:txBody>
            <a:bodyPr wrap="none" rtlCol="0">
              <a:spAutoFit/>
            </a:bodyPr>
            <a:lstStyle/>
            <a:p>
              <a:r>
                <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94524" y="499095"/>
            <a:ext cx="9036424" cy="1059249"/>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dirty="0"/>
              <a:t>Click to edit M</a:t>
            </a:r>
          </a:p>
        </p:txBody>
      </p:sp>
      <p:sp>
        <p:nvSpPr>
          <p:cNvPr id="3" name="Subtitle 2"/>
          <p:cNvSpPr>
            <a:spLocks noGrp="1"/>
          </p:cNvSpPr>
          <p:nvPr>
            <p:ph type="subTitle" idx="1"/>
          </p:nvPr>
        </p:nvSpPr>
        <p:spPr>
          <a:xfrm>
            <a:off x="1828800" y="3767862"/>
            <a:ext cx="85344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342E58-1737-4B18-977C-1D5DAE972FCA}" type="datetimeFigureOut">
              <a:rPr lang="en-US" smtClean="0"/>
              <a:t>10/20/2020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ADECE0-1220-4287-BECD-C5EEB1461979}" type="slidenum">
              <a:rPr lang="en-US" smtClean="0"/>
              <a:t>‹#›</a:t>
            </a:fld>
            <a:endParaRPr lang="en-US"/>
          </a:p>
        </p:txBody>
      </p:sp>
      <p:grpSp>
        <p:nvGrpSpPr>
          <p:cNvPr id="11" name="Group 10"/>
          <p:cNvGrpSpPr/>
          <p:nvPr/>
        </p:nvGrpSpPr>
        <p:grpSpPr>
          <a:xfrm>
            <a:off x="1563446" y="1392217"/>
            <a:ext cx="9038813" cy="923330"/>
            <a:chOff x="1172584" y="1381459"/>
            <a:chExt cx="6779110" cy="923330"/>
          </a:xfrm>
        </p:grpSpPr>
        <p:sp>
          <p:nvSpPr>
            <p:cNvPr id="15" name="TextBox 14"/>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22081" y="559399"/>
            <a:ext cx="2237591"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17985" y="849855"/>
            <a:ext cx="7343889"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342E58-1737-4B18-977C-1D5DAE972FCA}" type="datetimeFigureOut">
              <a:rPr lang="en-US" smtClean="0"/>
              <a:t>10/20/2020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ADECE0-1220-4287-BECD-C5EEB1461979}" type="slidenum">
              <a:rPr lang="en-US" smtClean="0"/>
              <a:t>‹#›</a:t>
            </a:fld>
            <a:endParaRPr lang="en-US"/>
          </a:p>
        </p:txBody>
      </p:sp>
      <p:grpSp>
        <p:nvGrpSpPr>
          <p:cNvPr id="11" name="Group 10"/>
          <p:cNvGrpSpPr/>
          <p:nvPr/>
        </p:nvGrpSpPr>
        <p:grpSpPr>
          <a:xfrm rot="5400000">
            <a:off x="6125426" y="2880824"/>
            <a:ext cx="5480154" cy="923330"/>
            <a:chOff x="1815339" y="1496875"/>
            <a:chExt cx="5480154" cy="692497"/>
          </a:xfrm>
        </p:grpSpPr>
        <p:sp>
          <p:nvSpPr>
            <p:cNvPr id="12" name="TextBox 11"/>
            <p:cNvSpPr txBox="1"/>
            <p:nvPr/>
          </p:nvSpPr>
          <p:spPr>
            <a:xfrm>
              <a:off x="4147073" y="1496875"/>
              <a:ext cx="877163" cy="692497"/>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342E58-1737-4B18-977C-1D5DAE972FCA}" type="datetimeFigureOut">
              <a:rPr lang="en-US" smtClean="0"/>
              <a:t>10/20/2020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ADECE0-1220-4287-BECD-C5EEB1461979}" type="slidenum">
              <a:rPr lang="en-US" smtClean="0"/>
              <a:t>‹#›</a:t>
            </a:fld>
            <a:endParaRPr lang="en-US"/>
          </a:p>
        </p:txBody>
      </p:sp>
      <p:sp>
        <p:nvSpPr>
          <p:cNvPr id="11" name="Title 10"/>
          <p:cNvSpPr>
            <a:spLocks noGrp="1"/>
          </p:cNvSpPr>
          <p:nvPr>
            <p:ph type="title"/>
          </p:nvPr>
        </p:nvSpPr>
        <p:spPr>
          <a:xfrm>
            <a:off x="905108" y="196669"/>
            <a:ext cx="10341684" cy="1054250"/>
          </a:xfrm>
        </p:spPr>
        <p:txBody>
          <a:bodyPr/>
          <a:lstStyle/>
          <a:p>
            <a:r>
              <a:rPr lang="en-US" dirty="0"/>
              <a:t>Click to edit Master title style</a:t>
            </a:r>
          </a:p>
        </p:txBody>
      </p:sp>
      <p:grpSp>
        <p:nvGrpSpPr>
          <p:cNvPr id="12" name="Group 11"/>
          <p:cNvGrpSpPr/>
          <p:nvPr/>
        </p:nvGrpSpPr>
        <p:grpSpPr>
          <a:xfrm>
            <a:off x="1556543" y="845713"/>
            <a:ext cx="9038813" cy="923330"/>
            <a:chOff x="1172584" y="1381459"/>
            <a:chExt cx="6779110" cy="923330"/>
          </a:xfrm>
        </p:grpSpPr>
        <p:sp>
          <p:nvSpPr>
            <p:cNvPr id="13" name="TextBox 12"/>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7"/>
          <p:cNvGrpSpPr/>
          <p:nvPr/>
        </p:nvGrpSpPr>
        <p:grpSpPr>
          <a:xfrm>
            <a:off x="1563446" y="2887579"/>
            <a:ext cx="9038813" cy="923330"/>
            <a:chOff x="1172584" y="1381459"/>
            <a:chExt cx="6779110" cy="923330"/>
          </a:xfrm>
        </p:grpSpPr>
        <p:sp>
          <p:nvSpPr>
            <p:cNvPr id="9" name="TextBox 8"/>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920054" y="1204857"/>
            <a:ext cx="10339617"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932331" y="3767317"/>
            <a:ext cx="10312996"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342E58-1737-4B18-977C-1D5DAE972FCA}" type="datetimeFigureOut">
              <a:rPr lang="en-US" smtClean="0"/>
              <a:t>10/20/2020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ADECE0-1220-4287-BECD-C5EEB1461979}"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F342E58-1737-4B18-977C-1D5DAE972FCA}" type="datetimeFigureOut">
              <a:rPr lang="en-US" smtClean="0"/>
              <a:t>10/20/2020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ADECE0-1220-4287-BECD-C5EEB1461979}"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914400" y="2240280"/>
            <a:ext cx="5071872"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6193535" y="2240280"/>
            <a:ext cx="5071872"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02080" y="2240280"/>
            <a:ext cx="458992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7984" y="2947595"/>
            <a:ext cx="5071872"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9741" y="2240280"/>
            <a:ext cx="4596384"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944368"/>
            <a:ext cx="50663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342E58-1737-4B18-977C-1D5DAE972FCA}" type="datetimeFigureOut">
              <a:rPr lang="en-US" smtClean="0"/>
              <a:t>10/20/2020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ADECE0-1220-4287-BECD-C5EEB1461979}" type="slidenum">
              <a:rPr lang="en-US" smtClean="0"/>
              <a:t>‹#›</a:t>
            </a:fld>
            <a:endParaRPr lang="en-US"/>
          </a:p>
        </p:txBody>
      </p:sp>
      <p:grpSp>
        <p:nvGrpSpPr>
          <p:cNvPr id="14" name="Group 13"/>
          <p:cNvGrpSpPr/>
          <p:nvPr/>
        </p:nvGrpSpPr>
        <p:grpSpPr>
          <a:xfrm>
            <a:off x="1563446" y="1392217"/>
            <a:ext cx="9038813" cy="923330"/>
            <a:chOff x="1172584" y="1381459"/>
            <a:chExt cx="6779110" cy="923330"/>
          </a:xfrm>
        </p:grpSpPr>
        <p:sp>
          <p:nvSpPr>
            <p:cNvPr id="16" name="TextBox 15"/>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342E58-1737-4B18-977C-1D5DAE972FCA}" type="datetimeFigureOut">
              <a:rPr lang="en-US" smtClean="0"/>
              <a:t>10/20/2020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ADECE0-1220-4287-BECD-C5EEB1461979}" type="slidenum">
              <a:rPr lang="en-US" smtClean="0"/>
              <a:t>‹#›</a:t>
            </a:fld>
            <a:endParaRPr lang="en-US"/>
          </a:p>
        </p:txBody>
      </p:sp>
      <p:grpSp>
        <p:nvGrpSpPr>
          <p:cNvPr id="10" name="Group 9"/>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342E58-1737-4B18-977C-1D5DAE972FCA}" type="datetimeFigureOut">
              <a:rPr lang="en-US" smtClean="0"/>
              <a:t>10/20/2020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ADECE0-1220-4287-BECD-C5EEB146197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12773" y="1678196"/>
            <a:ext cx="4563311"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922669" y="559399"/>
            <a:ext cx="5488889"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12773" y="3603813"/>
            <a:ext cx="4548967"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342E58-1737-4B18-977C-1D5DAE972FCA}" type="datetimeFigureOut">
              <a:rPr lang="en-US" smtClean="0"/>
              <a:t>10/20/2020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ADECE0-1220-4287-BECD-C5EEB146197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3642" y="4668819"/>
            <a:ext cx="10356028"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911723" y="666965"/>
            <a:ext cx="6362875"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7986" y="5324306"/>
            <a:ext cx="10341685"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342E58-1737-4B18-977C-1D5DAE972FCA}" type="datetimeFigureOut">
              <a:rPr lang="en-US" smtClean="0"/>
              <a:t>10/20/2020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ADECE0-1220-4287-BECD-C5EEB146197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7987" y="570156"/>
            <a:ext cx="10341684"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32330" y="2248348"/>
            <a:ext cx="10327340"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80504" y="6161443"/>
            <a:ext cx="2844800" cy="365125"/>
          </a:xfrm>
          <a:prstGeom prst="rect">
            <a:avLst/>
          </a:prstGeom>
        </p:spPr>
        <p:txBody>
          <a:bodyPr vert="horz" lIns="91440" tIns="45720" rIns="91440" bIns="45720" rtlCol="0" anchor="ctr"/>
          <a:lstStyle>
            <a:lvl1pPr algn="l">
              <a:defRPr sz="1200">
                <a:solidFill>
                  <a:schemeClr val="tx2"/>
                </a:solidFill>
              </a:defRPr>
            </a:lvl1pPr>
          </a:lstStyle>
          <a:p>
            <a:fld id="{4F342E58-1737-4B18-977C-1D5DAE972FCA}" type="datetimeFigureOut">
              <a:rPr lang="en-US" smtClean="0"/>
              <a:t>10/20/2020</a:t>
            </a:fld>
            <a:endParaRPr lang="en-US"/>
          </a:p>
        </p:txBody>
      </p:sp>
      <p:sp>
        <p:nvSpPr>
          <p:cNvPr id="5" name="Footer Placeholder 4"/>
          <p:cNvSpPr>
            <a:spLocks noGrp="1"/>
          </p:cNvSpPr>
          <p:nvPr>
            <p:ph type="ftr" sz="quarter" idx="3"/>
          </p:nvPr>
        </p:nvSpPr>
        <p:spPr>
          <a:xfrm>
            <a:off x="4165600" y="6161443"/>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8852352" y="6161443"/>
            <a:ext cx="2844800" cy="365125"/>
          </a:xfrm>
          <a:prstGeom prst="rect">
            <a:avLst/>
          </a:prstGeom>
        </p:spPr>
        <p:txBody>
          <a:bodyPr vert="horz" lIns="91440" tIns="45720" rIns="91440" bIns="45720" rtlCol="0" anchor="ctr"/>
          <a:lstStyle>
            <a:lvl1pPr algn="r">
              <a:defRPr sz="1200">
                <a:solidFill>
                  <a:schemeClr val="tx2"/>
                </a:solidFill>
              </a:defRPr>
            </a:lvl1pPr>
          </a:lstStyle>
          <a:p>
            <a:fld id="{44ADECE0-1220-4287-BECD-C5EEB146197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youtu.be/VnWcHiBMBY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10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emf"/><Relationship Id="rId5" Type="http://schemas.openxmlformats.org/officeDocument/2006/relationships/image" Target="../media/image52.jpeg"/><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0.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55.jpeg"/><Relationship Id="rId4" Type="http://schemas.openxmlformats.org/officeDocument/2006/relationships/image" Target="../media/image6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6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lookaside.fbsbx.com/file/Call%20Out%20Gathering%20Quotes.pdf?token=AWxB8RIfdq5v-dgCqZ4ec-ir0sGQj6tZ0UG5JyNHBwZRNwIwP9FDqw2Ob6tcRYs_-yRsGulyM5VeJJ-pXGwmAn0_kwdO-2EZOvBlbDDGCUxzgSGIiabnZ6KvxqdnHVIWvcBFdAoR2RLr58JlWJTgXwZnyAZTT9z8cbaZzfnSgHcZPtBLIZmqnQWAe3vP0sWBcs-tnMJh2zQshl0SMv7vvHtqeV-iULExjA5ncj0_WG_r2A" TargetMode="External"/><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8828" y="584823"/>
            <a:ext cx="10254343" cy="2387600"/>
          </a:xfrm>
        </p:spPr>
        <p:txBody>
          <a:bodyPr>
            <a:normAutofit fontScale="90000"/>
          </a:bodyPr>
          <a:lstStyle/>
          <a:p>
            <a:r>
              <a:rPr lang="en-US" dirty="0"/>
              <a:t>Prophesy Fulfilled</a:t>
            </a:r>
            <a:br>
              <a:rPr lang="en-US" sz="2200" dirty="0"/>
            </a:br>
            <a:br>
              <a:rPr lang="en-US" sz="2200" dirty="0"/>
            </a:br>
            <a:br>
              <a:rPr lang="en-US" sz="2200" dirty="0"/>
            </a:br>
            <a:br>
              <a:rPr lang="en-US" sz="2200" dirty="0"/>
            </a:br>
            <a:br>
              <a:rPr lang="en-US" sz="2200" dirty="0"/>
            </a:br>
            <a:endParaRPr lang="en-US" sz="2200" dirty="0"/>
          </a:p>
        </p:txBody>
      </p:sp>
      <p:sp>
        <p:nvSpPr>
          <p:cNvPr id="4" name="Subtitle 3"/>
          <p:cNvSpPr>
            <a:spLocks noGrp="1"/>
          </p:cNvSpPr>
          <p:nvPr>
            <p:ph type="subTitle" idx="1"/>
          </p:nvPr>
        </p:nvSpPr>
        <p:spPr>
          <a:xfrm>
            <a:off x="1694986" y="3429000"/>
            <a:ext cx="8943278" cy="2036617"/>
          </a:xfrm>
        </p:spPr>
        <p:txBody>
          <a:bodyPr>
            <a:normAutofit/>
          </a:bodyPr>
          <a:lstStyle/>
          <a:p>
            <a:r>
              <a:rPr lang="en-US" sz="3500" dirty="0">
                <a:effectLst/>
              </a:rPr>
              <a:t>Times and Timing</a:t>
            </a:r>
            <a:br>
              <a:rPr lang="en-US" sz="3500" dirty="0">
                <a:effectLst/>
              </a:rPr>
            </a:br>
            <a:endParaRPr lang="en-US" dirty="0">
              <a:effectLst/>
            </a:endParaRPr>
          </a:p>
          <a:p>
            <a:br>
              <a:rPr lang="en-US" dirty="0">
                <a:effectLst/>
              </a:rPr>
            </a:br>
            <a:endParaRPr lang="en-US" dirty="0"/>
          </a:p>
        </p:txBody>
      </p:sp>
      <p:sp>
        <p:nvSpPr>
          <p:cNvPr id="3" name="Rectangle 2">
            <a:extLst>
              <a:ext uri="{FF2B5EF4-FFF2-40B4-BE49-F238E27FC236}">
                <a16:creationId xmlns:a16="http://schemas.microsoft.com/office/drawing/2014/main" id="{523F598B-002F-46BF-AFA7-9329F9F12DD6}"/>
              </a:ext>
            </a:extLst>
          </p:cNvPr>
          <p:cNvSpPr/>
          <p:nvPr/>
        </p:nvSpPr>
        <p:spPr>
          <a:xfrm>
            <a:off x="8291948" y="6088511"/>
            <a:ext cx="3429144" cy="369332"/>
          </a:xfrm>
          <a:prstGeom prst="rect">
            <a:avLst/>
          </a:prstGeom>
        </p:spPr>
        <p:txBody>
          <a:bodyPr wrap="none">
            <a:spAutoFit/>
          </a:bodyPr>
          <a:lstStyle/>
          <a:p>
            <a:r>
              <a:rPr lang="en-US" dirty="0">
                <a:solidFill>
                  <a:srgbClr val="1155CC"/>
                </a:solidFill>
                <a:latin typeface="Arial" panose="020B0604020202020204" pitchFamily="34" charset="0"/>
                <a:hlinkClick r:id="rId2"/>
              </a:rPr>
              <a:t>https://youtu.be/VnWcHiBMBYs</a:t>
            </a:r>
            <a:endParaRPr lang="en-US" dirty="0"/>
          </a:p>
        </p:txBody>
      </p:sp>
    </p:spTree>
    <p:extLst>
      <p:ext uri="{BB962C8B-B14F-4D97-AF65-F5344CB8AC3E}">
        <p14:creationId xmlns:p14="http://schemas.microsoft.com/office/powerpoint/2010/main" val="2117466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7923" y="1685109"/>
            <a:ext cx="11325497" cy="5172891"/>
          </a:xfrm>
        </p:spPr>
        <p:txBody>
          <a:bodyPr>
            <a:normAutofit/>
          </a:bodyPr>
          <a:lstStyle/>
          <a:p>
            <a:pPr lvl="1"/>
            <a:r>
              <a:rPr lang="en-US" sz="2400" dirty="0"/>
              <a:t>Luke 21: 24 …</a:t>
            </a:r>
            <a:r>
              <a:rPr lang="en-US" sz="2400" b="1" dirty="0"/>
              <a:t>until the times of the Gentiles be fulfilled</a:t>
            </a:r>
            <a:r>
              <a:rPr lang="en-US" sz="2400" dirty="0">
                <a:solidFill>
                  <a:schemeClr val="tx1"/>
                </a:solidFill>
              </a:rPr>
              <a:t>.</a:t>
            </a:r>
          </a:p>
          <a:p>
            <a:pPr lvl="1"/>
            <a:r>
              <a:rPr lang="en-US" sz="2400" dirty="0">
                <a:solidFill>
                  <a:schemeClr val="tx1"/>
                </a:solidFill>
              </a:rPr>
              <a:t>Orson Pratt: “That the times of the Gentiles are not yet fulfilled is proven by the fact that Jerusalem is still in </a:t>
            </a:r>
            <a:r>
              <a:rPr lang="en-US" sz="2400" b="1" dirty="0">
                <a:solidFill>
                  <a:schemeClr val="tx1"/>
                </a:solidFill>
              </a:rPr>
              <a:t>possession of the Gentiles</a:t>
            </a:r>
            <a:r>
              <a:rPr lang="en-US" sz="2400" dirty="0">
                <a:solidFill>
                  <a:schemeClr val="tx1"/>
                </a:solidFill>
              </a:rPr>
              <a:t>, and under their control…hundreds of thousands of the twelve tribes will return to Palestine,</a:t>
            </a:r>
            <a:br>
              <a:rPr lang="en-US" sz="2400" dirty="0">
                <a:solidFill>
                  <a:schemeClr val="tx1"/>
                </a:solidFill>
              </a:rPr>
            </a:br>
            <a:r>
              <a:rPr lang="en-US" sz="2400" dirty="0">
                <a:solidFill>
                  <a:schemeClr val="tx1"/>
                </a:solidFill>
              </a:rPr>
              <a:t>and </a:t>
            </a:r>
            <a:r>
              <a:rPr lang="en-US" sz="2400" b="1" dirty="0">
                <a:solidFill>
                  <a:schemeClr val="tx1"/>
                </a:solidFill>
              </a:rPr>
              <a:t>their capital city will be Jerusalem,</a:t>
            </a:r>
            <a:r>
              <a:rPr lang="en-US" sz="2400" dirty="0">
                <a:solidFill>
                  <a:schemeClr val="tx1"/>
                </a:solidFill>
              </a:rPr>
              <a:t> not Samaria.” </a:t>
            </a:r>
            <a:br>
              <a:rPr lang="en-US" sz="2400" dirty="0">
                <a:solidFill>
                  <a:schemeClr val="tx1"/>
                </a:solidFill>
              </a:rPr>
            </a:br>
            <a:r>
              <a:rPr lang="en-US" sz="2400" dirty="0">
                <a:solidFill>
                  <a:schemeClr val="tx1"/>
                </a:solidFill>
              </a:rPr>
              <a:t>(JD 16:342)</a:t>
            </a:r>
          </a:p>
          <a:p>
            <a:pPr lvl="1"/>
            <a:r>
              <a:rPr lang="en-US" sz="2400" dirty="0">
                <a:solidFill>
                  <a:schemeClr val="tx1"/>
                </a:solidFill>
              </a:rPr>
              <a:t>Parley P. Pratt “Jerusalem shall be trodden down of the Gentiles until the times of the </a:t>
            </a:r>
            <a:r>
              <a:rPr lang="en-US" sz="2400" b="1" dirty="0">
                <a:solidFill>
                  <a:schemeClr val="tx1"/>
                </a:solidFill>
              </a:rPr>
              <a:t>Gentiles be fulfilled</a:t>
            </a:r>
            <a:r>
              <a:rPr lang="en-US" sz="2400" dirty="0">
                <a:solidFill>
                  <a:schemeClr val="tx1"/>
                </a:solidFill>
              </a:rPr>
              <a:t>…The people who </a:t>
            </a:r>
            <a:br>
              <a:rPr lang="en-US" sz="2400" dirty="0">
                <a:solidFill>
                  <a:schemeClr val="tx1"/>
                </a:solidFill>
              </a:rPr>
            </a:br>
            <a:r>
              <a:rPr lang="en-US" sz="2400" dirty="0">
                <a:solidFill>
                  <a:schemeClr val="tx1"/>
                </a:solidFill>
              </a:rPr>
              <a:t>shall live when the times of the Gentiles are fulfilled…</a:t>
            </a:r>
            <a:br>
              <a:rPr lang="en-US" sz="2400" dirty="0">
                <a:solidFill>
                  <a:schemeClr val="tx1"/>
                </a:solidFill>
              </a:rPr>
            </a:br>
            <a:r>
              <a:rPr lang="en-US" sz="2400" b="1" dirty="0">
                <a:solidFill>
                  <a:schemeClr val="tx1"/>
                </a:solidFill>
              </a:rPr>
              <a:t>the generation that will be alive when Jerusalem and </a:t>
            </a:r>
            <a:br>
              <a:rPr lang="en-US" sz="2400" b="1" dirty="0">
                <a:solidFill>
                  <a:schemeClr val="tx1"/>
                </a:solidFill>
              </a:rPr>
            </a:br>
            <a:r>
              <a:rPr lang="en-US" sz="2400" b="1" dirty="0">
                <a:solidFill>
                  <a:schemeClr val="tx1"/>
                </a:solidFill>
              </a:rPr>
              <a:t>the Jews are about to be restored</a:t>
            </a:r>
            <a:r>
              <a:rPr lang="en-US" sz="2400" dirty="0">
                <a:solidFill>
                  <a:schemeClr val="tx1"/>
                </a:solidFill>
              </a:rPr>
              <a:t> …“Then shall they see</a:t>
            </a:r>
            <a:br>
              <a:rPr lang="en-US" sz="2400" dirty="0">
                <a:solidFill>
                  <a:schemeClr val="tx1"/>
                </a:solidFill>
              </a:rPr>
            </a:br>
            <a:r>
              <a:rPr lang="en-US" sz="2400" dirty="0">
                <a:solidFill>
                  <a:schemeClr val="tx1"/>
                </a:solidFill>
              </a:rPr>
              <a:t>…</a:t>
            </a:r>
            <a:r>
              <a:rPr lang="en-US" sz="2400" b="1" dirty="0">
                <a:solidFill>
                  <a:schemeClr val="tx1"/>
                </a:solidFill>
              </a:rPr>
              <a:t>The Son of man coming in a cloud with power and </a:t>
            </a:r>
            <a:br>
              <a:rPr lang="en-US" sz="2400" b="1" dirty="0">
                <a:solidFill>
                  <a:schemeClr val="tx1"/>
                </a:solidFill>
              </a:rPr>
            </a:br>
            <a:r>
              <a:rPr lang="en-US" sz="2400" b="1" dirty="0">
                <a:solidFill>
                  <a:schemeClr val="tx1"/>
                </a:solidFill>
              </a:rPr>
              <a:t>great glory</a:t>
            </a:r>
            <a:r>
              <a:rPr lang="en-US" sz="2400" dirty="0">
                <a:solidFill>
                  <a:schemeClr val="tx1"/>
                </a:solidFill>
              </a:rPr>
              <a:t>.” (JD 3:132)</a:t>
            </a:r>
          </a:p>
          <a:p>
            <a:pPr lvl="1"/>
            <a:endParaRPr lang="en-US" sz="2200" dirty="0">
              <a:solidFill>
                <a:schemeClr val="tx1"/>
              </a:solidFill>
            </a:endParaRPr>
          </a:p>
          <a:p>
            <a:pPr lvl="1"/>
            <a:endParaRPr lang="en-US" dirty="0">
              <a:solidFill>
                <a:schemeClr val="accent1"/>
              </a:solidFill>
            </a:endParaRPr>
          </a:p>
        </p:txBody>
      </p:sp>
      <p:sp>
        <p:nvSpPr>
          <p:cNvPr id="2" name="Title 1"/>
          <p:cNvSpPr>
            <a:spLocks noGrp="1"/>
          </p:cNvSpPr>
          <p:nvPr>
            <p:ph type="title"/>
          </p:nvPr>
        </p:nvSpPr>
        <p:spPr/>
        <p:txBody>
          <a:bodyPr/>
          <a:lstStyle/>
          <a:p>
            <a:r>
              <a:rPr lang="en-US" sz="4000" dirty="0"/>
              <a:t>Time of the Gentiles-Fulfilled</a:t>
            </a:r>
          </a:p>
        </p:txBody>
      </p:sp>
      <p:pic>
        <p:nvPicPr>
          <p:cNvPr id="18434" name="Picture 2" descr="32 breathtaking photos of Jerusalem that'll touch your heart and ...">
            <a:extLst>
              <a:ext uri="{FF2B5EF4-FFF2-40B4-BE49-F238E27FC236}">
                <a16:creationId xmlns:a16="http://schemas.microsoft.com/office/drawing/2014/main" id="{073A0A93-2EE7-418A-A674-37B154CCC3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13134" y="4635062"/>
            <a:ext cx="3378866" cy="2222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69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0074" y="1724297"/>
            <a:ext cx="10515600" cy="4949218"/>
          </a:xfrm>
        </p:spPr>
        <p:txBody>
          <a:bodyPr>
            <a:normAutofit fontScale="92500" lnSpcReduction="20000"/>
          </a:bodyPr>
          <a:lstStyle/>
          <a:p>
            <a:pPr lvl="1"/>
            <a:r>
              <a:rPr lang="en-US" sz="3000" dirty="0">
                <a:solidFill>
                  <a:schemeClr val="tx1">
                    <a:lumMod val="65000"/>
                    <a:lumOff val="35000"/>
                  </a:schemeClr>
                </a:solidFill>
              </a:rPr>
              <a:t>Bruce R. McConkie: “In every age the Lord gives his people the direction they  need at the </a:t>
            </a:r>
            <a:r>
              <a:rPr lang="en-US" sz="3000" b="1" dirty="0">
                <a:solidFill>
                  <a:schemeClr val="tx1">
                    <a:lumMod val="65000"/>
                    <a:lumOff val="35000"/>
                  </a:schemeClr>
                </a:solidFill>
              </a:rPr>
              <a:t>moment of their peril and danger</a:t>
            </a:r>
            <a:r>
              <a:rPr lang="en-US" sz="3000" dirty="0">
                <a:solidFill>
                  <a:schemeClr val="tx1">
                    <a:lumMod val="65000"/>
                    <a:lumOff val="35000"/>
                  </a:schemeClr>
                </a:solidFill>
              </a:rPr>
              <a:t>. And surely in the days ahead there will be times when </a:t>
            </a:r>
            <a:r>
              <a:rPr lang="en-US" sz="3000" b="1" dirty="0">
                <a:solidFill>
                  <a:schemeClr val="tx1">
                    <a:lumMod val="65000"/>
                    <a:lumOff val="35000"/>
                  </a:schemeClr>
                </a:solidFill>
              </a:rPr>
              <a:t>nothing but the wisdom of God</a:t>
            </a:r>
            <a:r>
              <a:rPr lang="en-US" sz="3000" dirty="0">
                <a:solidFill>
                  <a:schemeClr val="tx1">
                    <a:lumMod val="65000"/>
                    <a:lumOff val="35000"/>
                  </a:schemeClr>
                </a:solidFill>
              </a:rPr>
              <a:t>, descending from heaven and flowing </a:t>
            </a:r>
            <a:r>
              <a:rPr lang="en-US" sz="3000" b="1" dirty="0">
                <a:solidFill>
                  <a:schemeClr val="tx1">
                    <a:lumMod val="65000"/>
                    <a:lumOff val="35000"/>
                  </a:schemeClr>
                </a:solidFill>
              </a:rPr>
              <a:t>from prophetic lips </a:t>
            </a:r>
            <a:r>
              <a:rPr lang="en-US" sz="3000" dirty="0">
                <a:solidFill>
                  <a:schemeClr val="tx1">
                    <a:lumMod val="65000"/>
                    <a:lumOff val="35000"/>
                  </a:schemeClr>
                </a:solidFill>
              </a:rPr>
              <a:t>will be able to </a:t>
            </a:r>
            <a:r>
              <a:rPr lang="en-US" sz="3000" b="1" dirty="0">
                <a:solidFill>
                  <a:schemeClr val="tx1">
                    <a:lumMod val="65000"/>
                    <a:lumOff val="35000"/>
                  </a:schemeClr>
                </a:solidFill>
              </a:rPr>
              <a:t>save his people</a:t>
            </a:r>
            <a:r>
              <a:rPr lang="en-US" sz="3000" dirty="0">
                <a:solidFill>
                  <a:schemeClr val="tx1">
                    <a:lumMod val="65000"/>
                    <a:lumOff val="35000"/>
                  </a:schemeClr>
                </a:solidFill>
              </a:rPr>
              <a:t>.” </a:t>
            </a:r>
            <a:r>
              <a:rPr lang="en-US" sz="1800" i="1" dirty="0"/>
              <a:t>A New Witness for the Articles of Faith</a:t>
            </a:r>
            <a:r>
              <a:rPr lang="en-US" sz="1800" dirty="0"/>
              <a:t> (Deseret Book Company, 1985), 478</a:t>
            </a:r>
          </a:p>
          <a:p>
            <a:pPr lvl="1"/>
            <a:r>
              <a:rPr lang="en-US" sz="3000" dirty="0">
                <a:solidFill>
                  <a:schemeClr val="tx2"/>
                </a:solidFill>
              </a:rPr>
              <a:t>Is every recent change in the church designed to help us prepare?</a:t>
            </a:r>
          </a:p>
          <a:p>
            <a:pPr lvl="2"/>
            <a:r>
              <a:rPr lang="en-US" sz="2600" dirty="0">
                <a:solidFill>
                  <a:srgbClr val="00B050"/>
                </a:solidFill>
              </a:rPr>
              <a:t>Gather Israel</a:t>
            </a:r>
          </a:p>
          <a:p>
            <a:pPr lvl="2"/>
            <a:r>
              <a:rPr lang="en-US" sz="2600" dirty="0">
                <a:solidFill>
                  <a:srgbClr val="00B050"/>
                </a:solidFill>
              </a:rPr>
              <a:t>Home centered church</a:t>
            </a:r>
          </a:p>
          <a:p>
            <a:pPr lvl="2"/>
            <a:r>
              <a:rPr lang="en-US" sz="2600" dirty="0">
                <a:solidFill>
                  <a:srgbClr val="00B050"/>
                </a:solidFill>
              </a:rPr>
              <a:t>Priesthood quorums combined</a:t>
            </a:r>
          </a:p>
          <a:p>
            <a:pPr lvl="2"/>
            <a:r>
              <a:rPr lang="en-US" sz="2600" dirty="0">
                <a:solidFill>
                  <a:srgbClr val="00B050"/>
                </a:solidFill>
              </a:rPr>
              <a:t>Temple changes</a:t>
            </a:r>
          </a:p>
          <a:p>
            <a:pPr lvl="2"/>
            <a:r>
              <a:rPr lang="en-US" sz="2600" dirty="0">
                <a:solidFill>
                  <a:srgbClr val="00B050"/>
                </a:solidFill>
              </a:rPr>
              <a:t>Ministering</a:t>
            </a:r>
          </a:p>
          <a:p>
            <a:pPr lvl="2"/>
            <a:endParaRPr lang="en-US" sz="2200" dirty="0">
              <a:solidFill>
                <a:schemeClr val="tx1">
                  <a:lumMod val="65000"/>
                  <a:lumOff val="35000"/>
                </a:schemeClr>
              </a:solidFill>
            </a:endParaRPr>
          </a:p>
        </p:txBody>
      </p:sp>
      <p:sp>
        <p:nvSpPr>
          <p:cNvPr id="2" name="Title 1"/>
          <p:cNvSpPr>
            <a:spLocks noGrp="1"/>
          </p:cNvSpPr>
          <p:nvPr>
            <p:ph type="title"/>
          </p:nvPr>
        </p:nvSpPr>
        <p:spPr>
          <a:xfrm>
            <a:off x="822158" y="172619"/>
            <a:ext cx="10515600" cy="1230879"/>
          </a:xfrm>
        </p:spPr>
        <p:txBody>
          <a:bodyPr/>
          <a:lstStyle/>
          <a:p>
            <a:r>
              <a:rPr lang="en-US" sz="4000" dirty="0"/>
              <a:t>Follow the Prophet</a:t>
            </a:r>
          </a:p>
        </p:txBody>
      </p:sp>
      <p:pic>
        <p:nvPicPr>
          <p:cNvPr id="26626" name="Picture 2" descr="No Exceptions: Mormons Following Their Prophet">
            <a:extLst>
              <a:ext uri="{FF2B5EF4-FFF2-40B4-BE49-F238E27FC236}">
                <a16:creationId xmlns:a16="http://schemas.microsoft.com/office/drawing/2014/main" id="{EB0D5ABA-4FB0-4577-946D-884B61E9BE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6094" y="4572000"/>
            <a:ext cx="3055905" cy="3055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8005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7274" y="1705902"/>
            <a:ext cx="10997452" cy="4677075"/>
          </a:xfrm>
        </p:spPr>
        <p:txBody>
          <a:bodyPr>
            <a:normAutofit/>
          </a:bodyPr>
          <a:lstStyle/>
          <a:p>
            <a:pPr lvl="2"/>
            <a:r>
              <a:rPr lang="en-US" sz="2800" dirty="0">
                <a:solidFill>
                  <a:schemeClr val="tx1">
                    <a:lumMod val="65000"/>
                    <a:lumOff val="35000"/>
                  </a:schemeClr>
                </a:solidFill>
              </a:rPr>
              <a:t>“Therefore, dearly beloved brethren, let us </a:t>
            </a:r>
            <a:r>
              <a:rPr lang="en-US" sz="2800" b="1" dirty="0">
                <a:solidFill>
                  <a:schemeClr val="tx1">
                    <a:lumMod val="65000"/>
                    <a:lumOff val="35000"/>
                  </a:schemeClr>
                </a:solidFill>
              </a:rPr>
              <a:t>cheerfully</a:t>
            </a:r>
            <a:r>
              <a:rPr lang="en-US" sz="2800" dirty="0">
                <a:solidFill>
                  <a:schemeClr val="tx1">
                    <a:lumMod val="65000"/>
                    <a:lumOff val="35000"/>
                  </a:schemeClr>
                </a:solidFill>
              </a:rPr>
              <a:t> do all things that lie in our power; and then may we stand still, with the utmost assurance, </a:t>
            </a:r>
            <a:r>
              <a:rPr lang="en-US" sz="2800" b="1" dirty="0">
                <a:solidFill>
                  <a:schemeClr val="tx1">
                    <a:lumMod val="65000"/>
                    <a:lumOff val="35000"/>
                  </a:schemeClr>
                </a:solidFill>
              </a:rPr>
              <a:t>to see the salvation of God</a:t>
            </a:r>
            <a:r>
              <a:rPr lang="en-US" sz="2800" dirty="0">
                <a:solidFill>
                  <a:schemeClr val="tx1">
                    <a:lumMod val="65000"/>
                    <a:lumOff val="35000"/>
                  </a:schemeClr>
                </a:solidFill>
              </a:rPr>
              <a:t>, and for his arm to be revealed.” </a:t>
            </a:r>
            <a:r>
              <a:rPr lang="en-US" sz="2400" dirty="0">
                <a:solidFill>
                  <a:schemeClr val="tx1">
                    <a:lumMod val="65000"/>
                    <a:lumOff val="35000"/>
                  </a:schemeClr>
                </a:solidFill>
              </a:rPr>
              <a:t>D&amp;C 123:17</a:t>
            </a:r>
            <a:endParaRPr lang="en-US" sz="2200" dirty="0">
              <a:solidFill>
                <a:schemeClr val="tx1">
                  <a:lumMod val="65000"/>
                  <a:lumOff val="35000"/>
                </a:schemeClr>
              </a:solidFill>
            </a:endParaRPr>
          </a:p>
        </p:txBody>
      </p:sp>
      <p:sp>
        <p:nvSpPr>
          <p:cNvPr id="2" name="Title 1"/>
          <p:cNvSpPr>
            <a:spLocks noGrp="1"/>
          </p:cNvSpPr>
          <p:nvPr>
            <p:ph type="title"/>
          </p:nvPr>
        </p:nvSpPr>
        <p:spPr>
          <a:xfrm>
            <a:off x="822158" y="172619"/>
            <a:ext cx="10515600" cy="1230879"/>
          </a:xfrm>
        </p:spPr>
        <p:txBody>
          <a:bodyPr/>
          <a:lstStyle/>
          <a:p>
            <a:r>
              <a:rPr lang="en-US" sz="4000" dirty="0"/>
              <a:t>Be of Good Cheer</a:t>
            </a:r>
          </a:p>
        </p:txBody>
      </p:sp>
      <p:pic>
        <p:nvPicPr>
          <p:cNvPr id="4" name="Picture 2" descr="In the word you will have tribulation; but be of good cheer I have OVERCOME  THE WORLD. ~ JOHN 16:33 | Scripture pictures, Overcome the world, Biblical  inspiration">
            <a:extLst>
              <a:ext uri="{FF2B5EF4-FFF2-40B4-BE49-F238E27FC236}">
                <a16:creationId xmlns:a16="http://schemas.microsoft.com/office/drawing/2014/main" id="{C4893632-9F7C-4BA5-A9A9-DDD0C7FF16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2540" y="3810000"/>
            <a:ext cx="4621619"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 of good cheer. The future is as bright as your faith.” ― Thomas S. Monson #sharegoodness">
            <a:extLst>
              <a:ext uri="{FF2B5EF4-FFF2-40B4-BE49-F238E27FC236}">
                <a16:creationId xmlns:a16="http://schemas.microsoft.com/office/drawing/2014/main" id="{02AC15A6-102C-4322-97D7-151CC06A7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540" y="3810000"/>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e of good cheer❤️ | Inspirational scripture, Good cheer, Faith in love">
            <a:extLst>
              <a:ext uri="{FF2B5EF4-FFF2-40B4-BE49-F238E27FC236}">
                <a16:creationId xmlns:a16="http://schemas.microsoft.com/office/drawing/2014/main" id="{1876AC4A-7D5D-40FA-B866-97EF7D10AA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4159" y="3810000"/>
            <a:ext cx="3300567" cy="3300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9984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987" y="570156"/>
            <a:ext cx="10341684" cy="1054250"/>
          </a:xfrm>
        </p:spPr>
        <p:txBody>
          <a:bodyPr anchor="ctr">
            <a:normAutofit/>
          </a:bodyPr>
          <a:lstStyle/>
          <a:p>
            <a:r>
              <a:rPr lang="en-US" sz="4000" dirty="0"/>
              <a:t>The Lord Will Prevail</a:t>
            </a:r>
          </a:p>
        </p:txBody>
      </p:sp>
      <p:sp>
        <p:nvSpPr>
          <p:cNvPr id="3" name="Content Placeholder 2"/>
          <p:cNvSpPr>
            <a:spLocks noGrp="1"/>
          </p:cNvSpPr>
          <p:nvPr>
            <p:ph sz="quarter" idx="13"/>
          </p:nvPr>
        </p:nvSpPr>
        <p:spPr>
          <a:xfrm>
            <a:off x="914399" y="2240279"/>
            <a:ext cx="7984273" cy="4405847"/>
          </a:xfrm>
        </p:spPr>
        <p:txBody>
          <a:bodyPr>
            <a:normAutofit/>
          </a:bodyPr>
          <a:lstStyle/>
          <a:p>
            <a:pPr>
              <a:lnSpc>
                <a:spcPct val="90000"/>
              </a:lnSpc>
            </a:pPr>
            <a:r>
              <a:rPr lang="en-US" dirty="0"/>
              <a:t>“We know for certain that if and when everything else in the latter days is down or dying; if governments, economies, industries, and institutions </a:t>
            </a:r>
            <a:r>
              <a:rPr lang="en-US" b="1" dirty="0"/>
              <a:t>crumble</a:t>
            </a:r>
            <a:r>
              <a:rPr lang="en-US" dirty="0"/>
              <a:t>; if societies and cultures become a </a:t>
            </a:r>
            <a:r>
              <a:rPr lang="en-US" b="1" dirty="0"/>
              <a:t>quagmire</a:t>
            </a:r>
            <a:r>
              <a:rPr lang="en-US" dirty="0"/>
              <a:t> of chaos and insecurity, nevertheless, through it all the gospel of Jesus Christ and The Church of Jesus Christ of Latter-day Saints that bears that gospel to the world will </a:t>
            </a:r>
            <a:r>
              <a:rPr lang="en-US" b="1" dirty="0"/>
              <a:t>stand triumphant</a:t>
            </a:r>
            <a:r>
              <a:rPr lang="en-US" dirty="0"/>
              <a:t>. It will stand </a:t>
            </a:r>
            <a:r>
              <a:rPr lang="en-US" b="1" dirty="0"/>
              <a:t>undefiled</a:t>
            </a:r>
            <a:r>
              <a:rPr lang="en-US" dirty="0"/>
              <a:t> in God’s hand until the very Son of God Himself comes to rule and reign as Lord of lords and King of Kings. Nothing is more certain in this world. </a:t>
            </a:r>
            <a:r>
              <a:rPr lang="en-US" b="1" dirty="0"/>
              <a:t>Nothing is more sure</a:t>
            </a:r>
            <a:r>
              <a:rPr lang="en-US" dirty="0"/>
              <a:t>.”</a:t>
            </a:r>
          </a:p>
          <a:p>
            <a:pPr marL="0" indent="0">
              <a:lnSpc>
                <a:spcPct val="90000"/>
              </a:lnSpc>
              <a:buNone/>
            </a:pPr>
            <a:br>
              <a:rPr lang="en-US" sz="1700" dirty="0"/>
            </a:br>
            <a:r>
              <a:rPr lang="en-US" sz="1700" dirty="0"/>
              <a:t>	Jeffrey R. Holland, Church Education System Broadcast, Feb. 6, 2015</a:t>
            </a:r>
          </a:p>
        </p:txBody>
      </p:sp>
      <p:pic>
        <p:nvPicPr>
          <p:cNvPr id="29698" name="Picture 2" descr="New church logo announced today in conference : mormon">
            <a:extLst>
              <a:ext uri="{FF2B5EF4-FFF2-40B4-BE49-F238E27FC236}">
                <a16:creationId xmlns:a16="http://schemas.microsoft.com/office/drawing/2014/main" id="{A4A23E25-1EC3-49D4-943D-D892F8E716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159765" y="2240279"/>
            <a:ext cx="2894432" cy="4164652"/>
          </a:xfrm>
          <a:prstGeom prst="rect">
            <a:avLst/>
          </a:prstGeom>
          <a:solidFill>
            <a:srgbClr val="FFFFFF"/>
          </a:solidFill>
        </p:spPr>
      </p:pic>
    </p:spTree>
    <p:extLst>
      <p:ext uri="{BB962C8B-B14F-4D97-AF65-F5344CB8AC3E}">
        <p14:creationId xmlns:p14="http://schemas.microsoft.com/office/powerpoint/2010/main" val="29577063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5108" y="2545080"/>
            <a:ext cx="10327340" cy="2697163"/>
          </a:xfrm>
        </p:spPr>
        <p:txBody>
          <a:bodyPr>
            <a:normAutofit/>
          </a:bodyPr>
          <a:lstStyle/>
          <a:p>
            <a:pPr marL="0" indent="0" algn="ctr">
              <a:buNone/>
            </a:pPr>
            <a:r>
              <a:rPr lang="en-US" sz="4000" dirty="0"/>
              <a:t>Are you watching?</a:t>
            </a:r>
          </a:p>
          <a:p>
            <a:pPr marL="0" indent="0" algn="ctr">
              <a:buNone/>
            </a:pPr>
            <a:r>
              <a:rPr lang="en-US" sz="4000" dirty="0"/>
              <a:t>Do you see the signs?</a:t>
            </a:r>
          </a:p>
          <a:p>
            <a:pPr marL="0" indent="0" algn="ctr">
              <a:buNone/>
            </a:pPr>
            <a:r>
              <a:rPr lang="en-US" sz="4000" dirty="0"/>
              <a:t>Is there oil in your lamp?</a:t>
            </a:r>
            <a:endParaRPr lang="en-US" sz="4000" dirty="0">
              <a:solidFill>
                <a:srgbClr val="00B050"/>
              </a:solidFill>
            </a:endParaRPr>
          </a:p>
          <a:p>
            <a:pPr marL="0" indent="0" algn="ctr">
              <a:buNone/>
            </a:pPr>
            <a:endParaRPr lang="en-US" sz="4000" i="1" dirty="0">
              <a:solidFill>
                <a:srgbClr val="00B050"/>
              </a:solidFill>
            </a:endParaRPr>
          </a:p>
          <a:p>
            <a:pPr marL="0" indent="0" algn="ctr">
              <a:buNone/>
            </a:pPr>
            <a:endParaRPr lang="en-US" sz="4800" i="1" dirty="0">
              <a:solidFill>
                <a:srgbClr val="00B050"/>
              </a:solidFill>
            </a:endParaRPr>
          </a:p>
        </p:txBody>
      </p:sp>
      <p:sp>
        <p:nvSpPr>
          <p:cNvPr id="2" name="Title 1"/>
          <p:cNvSpPr>
            <a:spLocks noGrp="1"/>
          </p:cNvSpPr>
          <p:nvPr>
            <p:ph type="title"/>
          </p:nvPr>
        </p:nvSpPr>
        <p:spPr/>
        <p:txBody>
          <a:bodyPr/>
          <a:lstStyle/>
          <a:p>
            <a:r>
              <a:rPr lang="en-US" sz="4000" dirty="0"/>
              <a:t>Finally… </a:t>
            </a:r>
            <a:endParaRPr lang="en-US" sz="4800" dirty="0"/>
          </a:p>
        </p:txBody>
      </p:sp>
      <p:pic>
        <p:nvPicPr>
          <p:cNvPr id="26626" name="Picture 2" descr="Oil lamp - Wikipedia">
            <a:extLst>
              <a:ext uri="{FF2B5EF4-FFF2-40B4-BE49-F238E27FC236}">
                <a16:creationId xmlns:a16="http://schemas.microsoft.com/office/drawing/2014/main" id="{42A6D822-9F34-46D8-B07C-9F4B4D3DC5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0" y="4918256"/>
            <a:ext cx="2095500"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1522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75143B-A821-4946-84B9-5258E2F3C17A}"/>
              </a:ext>
            </a:extLst>
          </p:cNvPr>
          <p:cNvSpPr/>
          <p:nvPr/>
        </p:nvSpPr>
        <p:spPr>
          <a:xfrm>
            <a:off x="580220" y="885219"/>
            <a:ext cx="11617895" cy="597278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6ECF5FDC-AB48-4371-8F15-D7CC6A4702EC}"/>
              </a:ext>
            </a:extLst>
          </p:cNvPr>
          <p:cNvSpPr/>
          <p:nvPr/>
        </p:nvSpPr>
        <p:spPr>
          <a:xfrm>
            <a:off x="9882226" y="885644"/>
            <a:ext cx="504133" cy="597278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Rectangle 458">
            <a:extLst>
              <a:ext uri="{FF2B5EF4-FFF2-40B4-BE49-F238E27FC236}">
                <a16:creationId xmlns:a16="http://schemas.microsoft.com/office/drawing/2014/main" id="{EE49CE95-0EC2-499E-8EED-77BCDA496769}"/>
              </a:ext>
            </a:extLst>
          </p:cNvPr>
          <p:cNvSpPr/>
          <p:nvPr/>
        </p:nvSpPr>
        <p:spPr>
          <a:xfrm>
            <a:off x="7559368" y="890915"/>
            <a:ext cx="504133" cy="596708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a:extLst>
              <a:ext uri="{FF2B5EF4-FFF2-40B4-BE49-F238E27FC236}">
                <a16:creationId xmlns:a16="http://schemas.microsoft.com/office/drawing/2014/main" id="{8C44230A-2056-4113-B776-181C7864C41A}"/>
              </a:ext>
            </a:extLst>
          </p:cNvPr>
          <p:cNvSpPr txBox="1"/>
          <p:nvPr/>
        </p:nvSpPr>
        <p:spPr>
          <a:xfrm>
            <a:off x="4737275" y="3051399"/>
            <a:ext cx="1442656" cy="523220"/>
          </a:xfrm>
          <a:prstGeom prst="rect">
            <a:avLst/>
          </a:prstGeom>
          <a:noFill/>
        </p:spPr>
        <p:txBody>
          <a:bodyPr wrap="square" rtlCol="0">
            <a:spAutoFit/>
          </a:bodyPr>
          <a:lstStyle/>
          <a:p>
            <a:pPr algn="ctr"/>
            <a:r>
              <a:rPr lang="en-US" sz="1400" dirty="0"/>
              <a:t>Star of Bethlehem?</a:t>
            </a:r>
          </a:p>
        </p:txBody>
      </p:sp>
      <p:sp>
        <p:nvSpPr>
          <p:cNvPr id="2" name="Title 1"/>
          <p:cNvSpPr>
            <a:spLocks noGrp="1"/>
          </p:cNvSpPr>
          <p:nvPr>
            <p:ph type="title"/>
          </p:nvPr>
        </p:nvSpPr>
        <p:spPr>
          <a:xfrm>
            <a:off x="303912" y="44970"/>
            <a:ext cx="11436096" cy="401602"/>
          </a:xfrm>
        </p:spPr>
        <p:txBody>
          <a:bodyPr/>
          <a:lstStyle/>
          <a:p>
            <a:r>
              <a:rPr lang="en-US" sz="4000" dirty="0"/>
              <a:t>Signs Summary</a:t>
            </a:r>
            <a:endParaRPr lang="en-US" sz="4800" dirty="0"/>
          </a:p>
        </p:txBody>
      </p:sp>
      <p:sp>
        <p:nvSpPr>
          <p:cNvPr id="160" name="TextBox 159"/>
          <p:cNvSpPr txBox="1"/>
          <p:nvPr/>
        </p:nvSpPr>
        <p:spPr>
          <a:xfrm>
            <a:off x="2339239" y="588417"/>
            <a:ext cx="940802" cy="338554"/>
          </a:xfrm>
          <a:prstGeom prst="rect">
            <a:avLst/>
          </a:prstGeom>
          <a:noFill/>
        </p:spPr>
        <p:txBody>
          <a:bodyPr wrap="square" rtlCol="0">
            <a:spAutoFit/>
          </a:bodyPr>
          <a:lstStyle/>
          <a:p>
            <a:r>
              <a:rPr lang="en-US" sz="1600" dirty="0"/>
              <a:t>2006</a:t>
            </a:r>
          </a:p>
        </p:txBody>
      </p:sp>
      <p:sp>
        <p:nvSpPr>
          <p:cNvPr id="161" name="TextBox 160"/>
          <p:cNvSpPr txBox="1"/>
          <p:nvPr/>
        </p:nvSpPr>
        <p:spPr>
          <a:xfrm>
            <a:off x="3027099" y="592581"/>
            <a:ext cx="672411" cy="338554"/>
          </a:xfrm>
          <a:prstGeom prst="rect">
            <a:avLst/>
          </a:prstGeom>
          <a:noFill/>
        </p:spPr>
        <p:txBody>
          <a:bodyPr wrap="square" rtlCol="0">
            <a:spAutoFit/>
          </a:bodyPr>
          <a:lstStyle/>
          <a:p>
            <a:r>
              <a:rPr lang="en-US" sz="1600" dirty="0"/>
              <a:t>2008</a:t>
            </a:r>
          </a:p>
        </p:txBody>
      </p:sp>
      <p:sp>
        <p:nvSpPr>
          <p:cNvPr id="162" name="TextBox 161"/>
          <p:cNvSpPr txBox="1"/>
          <p:nvPr/>
        </p:nvSpPr>
        <p:spPr>
          <a:xfrm>
            <a:off x="4386228" y="603416"/>
            <a:ext cx="672411" cy="338554"/>
          </a:xfrm>
          <a:prstGeom prst="rect">
            <a:avLst/>
          </a:prstGeom>
          <a:noFill/>
        </p:spPr>
        <p:txBody>
          <a:bodyPr wrap="square" rtlCol="0">
            <a:spAutoFit/>
          </a:bodyPr>
          <a:lstStyle/>
          <a:p>
            <a:r>
              <a:rPr lang="en-US" sz="1600" dirty="0"/>
              <a:t>2012</a:t>
            </a:r>
          </a:p>
        </p:txBody>
      </p:sp>
      <p:sp>
        <p:nvSpPr>
          <p:cNvPr id="163" name="TextBox 162"/>
          <p:cNvSpPr txBox="1"/>
          <p:nvPr/>
        </p:nvSpPr>
        <p:spPr>
          <a:xfrm>
            <a:off x="5179036" y="606284"/>
            <a:ext cx="672411" cy="338554"/>
          </a:xfrm>
          <a:prstGeom prst="rect">
            <a:avLst/>
          </a:prstGeom>
          <a:noFill/>
        </p:spPr>
        <p:txBody>
          <a:bodyPr wrap="square" rtlCol="0">
            <a:spAutoFit/>
          </a:bodyPr>
          <a:lstStyle/>
          <a:p>
            <a:r>
              <a:rPr lang="en-US" sz="1600" dirty="0"/>
              <a:t>2014</a:t>
            </a:r>
          </a:p>
        </p:txBody>
      </p:sp>
      <p:sp>
        <p:nvSpPr>
          <p:cNvPr id="164" name="TextBox 163"/>
          <p:cNvSpPr txBox="1"/>
          <p:nvPr/>
        </p:nvSpPr>
        <p:spPr>
          <a:xfrm>
            <a:off x="6467991" y="600939"/>
            <a:ext cx="672411" cy="338554"/>
          </a:xfrm>
          <a:prstGeom prst="rect">
            <a:avLst/>
          </a:prstGeom>
          <a:noFill/>
        </p:spPr>
        <p:txBody>
          <a:bodyPr wrap="square" rtlCol="0">
            <a:spAutoFit/>
          </a:bodyPr>
          <a:lstStyle/>
          <a:p>
            <a:r>
              <a:rPr lang="en-US" sz="1600" dirty="0"/>
              <a:t>2018</a:t>
            </a:r>
          </a:p>
        </p:txBody>
      </p:sp>
      <p:sp>
        <p:nvSpPr>
          <p:cNvPr id="165" name="TextBox 164"/>
          <p:cNvSpPr txBox="1"/>
          <p:nvPr/>
        </p:nvSpPr>
        <p:spPr>
          <a:xfrm>
            <a:off x="7192299" y="593140"/>
            <a:ext cx="636444" cy="338554"/>
          </a:xfrm>
          <a:prstGeom prst="rect">
            <a:avLst/>
          </a:prstGeom>
          <a:noFill/>
        </p:spPr>
        <p:txBody>
          <a:bodyPr wrap="square" rtlCol="0">
            <a:spAutoFit/>
          </a:bodyPr>
          <a:lstStyle/>
          <a:p>
            <a:r>
              <a:rPr lang="en-US" sz="1600" dirty="0"/>
              <a:t>2020</a:t>
            </a:r>
          </a:p>
        </p:txBody>
      </p:sp>
      <p:sp>
        <p:nvSpPr>
          <p:cNvPr id="166" name="TextBox 165"/>
          <p:cNvSpPr txBox="1"/>
          <p:nvPr/>
        </p:nvSpPr>
        <p:spPr>
          <a:xfrm>
            <a:off x="7865348" y="602397"/>
            <a:ext cx="672411" cy="338554"/>
          </a:xfrm>
          <a:prstGeom prst="rect">
            <a:avLst/>
          </a:prstGeom>
          <a:noFill/>
        </p:spPr>
        <p:txBody>
          <a:bodyPr wrap="square" rtlCol="0">
            <a:spAutoFit/>
          </a:bodyPr>
          <a:lstStyle/>
          <a:p>
            <a:r>
              <a:rPr lang="en-US" sz="1600" dirty="0"/>
              <a:t>2022</a:t>
            </a:r>
          </a:p>
        </p:txBody>
      </p:sp>
      <p:sp>
        <p:nvSpPr>
          <p:cNvPr id="167" name="TextBox 166"/>
          <p:cNvSpPr txBox="1"/>
          <p:nvPr/>
        </p:nvSpPr>
        <p:spPr>
          <a:xfrm>
            <a:off x="8576361" y="578033"/>
            <a:ext cx="672411" cy="338554"/>
          </a:xfrm>
          <a:prstGeom prst="rect">
            <a:avLst/>
          </a:prstGeom>
          <a:noFill/>
        </p:spPr>
        <p:txBody>
          <a:bodyPr wrap="square" rtlCol="0">
            <a:spAutoFit/>
          </a:bodyPr>
          <a:lstStyle/>
          <a:p>
            <a:r>
              <a:rPr lang="en-US" sz="1600" dirty="0"/>
              <a:t>2024</a:t>
            </a:r>
          </a:p>
        </p:txBody>
      </p:sp>
      <p:cxnSp>
        <p:nvCxnSpPr>
          <p:cNvPr id="121" name="Straight Connector 120">
            <a:extLst>
              <a:ext uri="{FF2B5EF4-FFF2-40B4-BE49-F238E27FC236}">
                <a16:creationId xmlns:a16="http://schemas.microsoft.com/office/drawing/2014/main" id="{18328E7C-888A-4A13-A472-5FAC0B26B6CE}"/>
              </a:ext>
            </a:extLst>
          </p:cNvPr>
          <p:cNvCxnSpPr>
            <a:cxnSpLocks/>
          </p:cNvCxnSpPr>
          <p:nvPr/>
        </p:nvCxnSpPr>
        <p:spPr>
          <a:xfrm>
            <a:off x="580220" y="878049"/>
            <a:ext cx="0" cy="535526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22" name="TextBox 221">
            <a:extLst>
              <a:ext uri="{FF2B5EF4-FFF2-40B4-BE49-F238E27FC236}">
                <a16:creationId xmlns:a16="http://schemas.microsoft.com/office/drawing/2014/main" id="{018FA4A3-0B13-47E4-B982-EE61FC957177}"/>
              </a:ext>
            </a:extLst>
          </p:cNvPr>
          <p:cNvSpPr txBox="1"/>
          <p:nvPr/>
        </p:nvSpPr>
        <p:spPr>
          <a:xfrm>
            <a:off x="277738" y="590131"/>
            <a:ext cx="940802" cy="338554"/>
          </a:xfrm>
          <a:prstGeom prst="rect">
            <a:avLst/>
          </a:prstGeom>
          <a:noFill/>
        </p:spPr>
        <p:txBody>
          <a:bodyPr wrap="square" rtlCol="0">
            <a:spAutoFit/>
          </a:bodyPr>
          <a:lstStyle/>
          <a:p>
            <a:r>
              <a:rPr lang="en-US" sz="1600" b="1" dirty="0"/>
              <a:t>2000 </a:t>
            </a:r>
          </a:p>
        </p:txBody>
      </p:sp>
      <p:sp>
        <p:nvSpPr>
          <p:cNvPr id="223" name="TextBox 222">
            <a:extLst>
              <a:ext uri="{FF2B5EF4-FFF2-40B4-BE49-F238E27FC236}">
                <a16:creationId xmlns:a16="http://schemas.microsoft.com/office/drawing/2014/main" id="{2B7375FF-394E-4F32-8A3A-3B86FB817CF4}"/>
              </a:ext>
            </a:extLst>
          </p:cNvPr>
          <p:cNvSpPr txBox="1"/>
          <p:nvPr/>
        </p:nvSpPr>
        <p:spPr>
          <a:xfrm>
            <a:off x="982470" y="588519"/>
            <a:ext cx="672411" cy="338554"/>
          </a:xfrm>
          <a:prstGeom prst="rect">
            <a:avLst/>
          </a:prstGeom>
          <a:noFill/>
        </p:spPr>
        <p:txBody>
          <a:bodyPr wrap="square" rtlCol="0">
            <a:spAutoFit/>
          </a:bodyPr>
          <a:lstStyle/>
          <a:p>
            <a:r>
              <a:rPr lang="en-US" sz="1600" dirty="0"/>
              <a:t>2002</a:t>
            </a:r>
          </a:p>
        </p:txBody>
      </p:sp>
      <p:sp>
        <p:nvSpPr>
          <p:cNvPr id="224" name="TextBox 223">
            <a:extLst>
              <a:ext uri="{FF2B5EF4-FFF2-40B4-BE49-F238E27FC236}">
                <a16:creationId xmlns:a16="http://schemas.microsoft.com/office/drawing/2014/main" id="{4EAD71C3-D93E-4E04-96D4-42370C9324E2}"/>
              </a:ext>
            </a:extLst>
          </p:cNvPr>
          <p:cNvSpPr txBox="1"/>
          <p:nvPr/>
        </p:nvSpPr>
        <p:spPr>
          <a:xfrm>
            <a:off x="1661581" y="588006"/>
            <a:ext cx="672411" cy="338554"/>
          </a:xfrm>
          <a:prstGeom prst="rect">
            <a:avLst/>
          </a:prstGeom>
          <a:noFill/>
        </p:spPr>
        <p:txBody>
          <a:bodyPr wrap="square" rtlCol="0">
            <a:spAutoFit/>
          </a:bodyPr>
          <a:lstStyle/>
          <a:p>
            <a:r>
              <a:rPr lang="en-US" sz="1600" dirty="0"/>
              <a:t>2004</a:t>
            </a:r>
          </a:p>
        </p:txBody>
      </p:sp>
      <p:cxnSp>
        <p:nvCxnSpPr>
          <p:cNvPr id="234" name="Straight Connector 233">
            <a:extLst>
              <a:ext uri="{FF2B5EF4-FFF2-40B4-BE49-F238E27FC236}">
                <a16:creationId xmlns:a16="http://schemas.microsoft.com/office/drawing/2014/main" id="{468A6FE4-BDEE-43A9-BA8B-A23430D08012}"/>
              </a:ext>
            </a:extLst>
          </p:cNvPr>
          <p:cNvCxnSpPr/>
          <p:nvPr/>
        </p:nvCxnSpPr>
        <p:spPr>
          <a:xfrm>
            <a:off x="1260185" y="87251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69F25F0-ACC0-4B98-912D-F00D30063748}"/>
              </a:ext>
            </a:extLst>
          </p:cNvPr>
          <p:cNvCxnSpPr/>
          <p:nvPr/>
        </p:nvCxnSpPr>
        <p:spPr>
          <a:xfrm>
            <a:off x="1947827" y="877289"/>
            <a:ext cx="0" cy="91440"/>
          </a:xfrm>
          <a:prstGeom prst="line">
            <a:avLst/>
          </a:prstGeom>
          <a:ln w="25400">
            <a:solidFill>
              <a:schemeClr val="accent1">
                <a:shade val="90000"/>
                <a:lumMod val="90000"/>
                <a:alpha val="99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A2890566-CF5E-4388-B0ED-3495B2D6F59F}"/>
              </a:ext>
            </a:extLst>
          </p:cNvPr>
          <p:cNvCxnSpPr/>
          <p:nvPr/>
        </p:nvCxnSpPr>
        <p:spPr>
          <a:xfrm>
            <a:off x="2653548" y="879908"/>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6DA31E8E-DA20-48A3-B212-3C8C686E9B1F}"/>
              </a:ext>
            </a:extLst>
          </p:cNvPr>
          <p:cNvCxnSpPr/>
          <p:nvPr/>
        </p:nvCxnSpPr>
        <p:spPr>
          <a:xfrm>
            <a:off x="3329605" y="87728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81EA1E3F-158E-4EED-88BD-08CB8F755B67}"/>
              </a:ext>
            </a:extLst>
          </p:cNvPr>
          <p:cNvCxnSpPr/>
          <p:nvPr/>
        </p:nvCxnSpPr>
        <p:spPr>
          <a:xfrm>
            <a:off x="4032680" y="87443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B7E9B22A-FF6B-4F67-B747-B2C2E824C9A4}"/>
              </a:ext>
            </a:extLst>
          </p:cNvPr>
          <p:cNvCxnSpPr/>
          <p:nvPr/>
        </p:nvCxnSpPr>
        <p:spPr>
          <a:xfrm>
            <a:off x="4723933"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58E9BCF9-B083-4F51-A6A0-C4488468268F}"/>
              </a:ext>
            </a:extLst>
          </p:cNvPr>
          <p:cNvCxnSpPr/>
          <p:nvPr/>
        </p:nvCxnSpPr>
        <p:spPr>
          <a:xfrm>
            <a:off x="5471792"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EECACE4F-91A3-4CD6-94DF-6361662D1A8A}"/>
              </a:ext>
            </a:extLst>
          </p:cNvPr>
          <p:cNvCxnSpPr/>
          <p:nvPr/>
        </p:nvCxnSpPr>
        <p:spPr>
          <a:xfrm>
            <a:off x="6138489" y="87372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C8FECB74-2707-4D9E-9336-426C861B363F}"/>
              </a:ext>
            </a:extLst>
          </p:cNvPr>
          <p:cNvCxnSpPr/>
          <p:nvPr/>
        </p:nvCxnSpPr>
        <p:spPr>
          <a:xfrm>
            <a:off x="6804197"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31E8B23F-2123-4C50-8FCE-1BAD5636689D}"/>
              </a:ext>
            </a:extLst>
          </p:cNvPr>
          <p:cNvCxnSpPr/>
          <p:nvPr/>
        </p:nvCxnSpPr>
        <p:spPr>
          <a:xfrm>
            <a:off x="7477703" y="87966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263D810F-4A59-45EC-8BED-720AC8B5C689}"/>
              </a:ext>
            </a:extLst>
          </p:cNvPr>
          <p:cNvCxnSpPr/>
          <p:nvPr/>
        </p:nvCxnSpPr>
        <p:spPr>
          <a:xfrm>
            <a:off x="8167457"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B383B490-1C31-4A51-A6C5-F0880113B3CF}"/>
              </a:ext>
            </a:extLst>
          </p:cNvPr>
          <p:cNvCxnSpPr/>
          <p:nvPr/>
        </p:nvCxnSpPr>
        <p:spPr>
          <a:xfrm>
            <a:off x="8901948" y="87400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47" name="TextBox 246">
            <a:extLst>
              <a:ext uri="{FF2B5EF4-FFF2-40B4-BE49-F238E27FC236}">
                <a16:creationId xmlns:a16="http://schemas.microsoft.com/office/drawing/2014/main" id="{3D2119C8-7B17-4155-B371-61B9314ECE57}"/>
              </a:ext>
            </a:extLst>
          </p:cNvPr>
          <p:cNvSpPr txBox="1"/>
          <p:nvPr/>
        </p:nvSpPr>
        <p:spPr>
          <a:xfrm>
            <a:off x="3719658" y="586728"/>
            <a:ext cx="672411" cy="338554"/>
          </a:xfrm>
          <a:prstGeom prst="rect">
            <a:avLst/>
          </a:prstGeom>
          <a:noFill/>
        </p:spPr>
        <p:txBody>
          <a:bodyPr wrap="square" rtlCol="0">
            <a:spAutoFit/>
          </a:bodyPr>
          <a:lstStyle/>
          <a:p>
            <a:r>
              <a:rPr lang="en-US" sz="1600" dirty="0"/>
              <a:t>2010</a:t>
            </a:r>
          </a:p>
        </p:txBody>
      </p:sp>
      <p:sp>
        <p:nvSpPr>
          <p:cNvPr id="248" name="TextBox 247">
            <a:extLst>
              <a:ext uri="{FF2B5EF4-FFF2-40B4-BE49-F238E27FC236}">
                <a16:creationId xmlns:a16="http://schemas.microsoft.com/office/drawing/2014/main" id="{D32150E6-F68C-4419-AB64-8C2C251AC1AA}"/>
              </a:ext>
            </a:extLst>
          </p:cNvPr>
          <p:cNvSpPr txBox="1"/>
          <p:nvPr/>
        </p:nvSpPr>
        <p:spPr>
          <a:xfrm>
            <a:off x="5854928" y="584929"/>
            <a:ext cx="672411" cy="338554"/>
          </a:xfrm>
          <a:prstGeom prst="rect">
            <a:avLst/>
          </a:prstGeom>
          <a:noFill/>
        </p:spPr>
        <p:txBody>
          <a:bodyPr wrap="square" rtlCol="0">
            <a:spAutoFit/>
          </a:bodyPr>
          <a:lstStyle/>
          <a:p>
            <a:r>
              <a:rPr lang="en-US" sz="1600" dirty="0"/>
              <a:t>2016</a:t>
            </a:r>
          </a:p>
        </p:txBody>
      </p:sp>
      <p:sp>
        <p:nvSpPr>
          <p:cNvPr id="249" name="TextBox 248">
            <a:extLst>
              <a:ext uri="{FF2B5EF4-FFF2-40B4-BE49-F238E27FC236}">
                <a16:creationId xmlns:a16="http://schemas.microsoft.com/office/drawing/2014/main" id="{98DD568D-6E8F-497F-A716-C724ED29B5BF}"/>
              </a:ext>
            </a:extLst>
          </p:cNvPr>
          <p:cNvSpPr txBox="1"/>
          <p:nvPr/>
        </p:nvSpPr>
        <p:spPr>
          <a:xfrm rot="16200000">
            <a:off x="-182074" y="1229876"/>
            <a:ext cx="1028285" cy="369332"/>
          </a:xfrm>
          <a:prstGeom prst="rect">
            <a:avLst/>
          </a:prstGeom>
          <a:noFill/>
        </p:spPr>
        <p:txBody>
          <a:bodyPr wrap="square" rtlCol="0">
            <a:spAutoFit/>
          </a:bodyPr>
          <a:lstStyle/>
          <a:p>
            <a:r>
              <a:rPr lang="en-US" dirty="0"/>
              <a:t>Gospels</a:t>
            </a:r>
          </a:p>
        </p:txBody>
      </p:sp>
      <p:sp>
        <p:nvSpPr>
          <p:cNvPr id="251" name="TextBox 250">
            <a:extLst>
              <a:ext uri="{FF2B5EF4-FFF2-40B4-BE49-F238E27FC236}">
                <a16:creationId xmlns:a16="http://schemas.microsoft.com/office/drawing/2014/main" id="{B6B9DEB7-8FAE-4D75-A500-7644E95894C3}"/>
              </a:ext>
            </a:extLst>
          </p:cNvPr>
          <p:cNvSpPr txBox="1"/>
          <p:nvPr/>
        </p:nvSpPr>
        <p:spPr>
          <a:xfrm>
            <a:off x="5919109" y="401602"/>
            <a:ext cx="1245770" cy="584775"/>
          </a:xfrm>
          <a:prstGeom prst="rect">
            <a:avLst/>
          </a:prstGeom>
          <a:noFill/>
        </p:spPr>
        <p:txBody>
          <a:bodyPr wrap="square" rtlCol="0">
            <a:spAutoFit/>
          </a:bodyPr>
          <a:lstStyle/>
          <a:p>
            <a:r>
              <a:rPr lang="en-US" sz="1600" dirty="0">
                <a:solidFill>
                  <a:srgbClr val="00B050"/>
                </a:solidFill>
              </a:rPr>
              <a:t>2017/5777</a:t>
            </a:r>
          </a:p>
          <a:p>
            <a:endParaRPr lang="en-US" sz="1600" dirty="0">
              <a:solidFill>
                <a:srgbClr val="00B050"/>
              </a:solidFill>
            </a:endParaRPr>
          </a:p>
        </p:txBody>
      </p:sp>
      <p:sp>
        <p:nvSpPr>
          <p:cNvPr id="254" name="TextBox 253">
            <a:extLst>
              <a:ext uri="{FF2B5EF4-FFF2-40B4-BE49-F238E27FC236}">
                <a16:creationId xmlns:a16="http://schemas.microsoft.com/office/drawing/2014/main" id="{058481F4-2B12-424A-85EA-555EAE5E4ACC}"/>
              </a:ext>
            </a:extLst>
          </p:cNvPr>
          <p:cNvSpPr txBox="1"/>
          <p:nvPr/>
        </p:nvSpPr>
        <p:spPr>
          <a:xfrm>
            <a:off x="5353707" y="1743783"/>
            <a:ext cx="1739536" cy="523220"/>
          </a:xfrm>
          <a:prstGeom prst="rect">
            <a:avLst/>
          </a:prstGeom>
          <a:noFill/>
        </p:spPr>
        <p:txBody>
          <a:bodyPr wrap="square" rtlCol="0">
            <a:spAutoFit/>
          </a:bodyPr>
          <a:lstStyle/>
          <a:p>
            <a:pPr algn="ctr"/>
            <a:r>
              <a:rPr lang="en-US" sz="1400" dirty="0"/>
              <a:t>Eclipse</a:t>
            </a:r>
            <a:br>
              <a:rPr lang="en-US" sz="1400" dirty="0"/>
            </a:br>
            <a:r>
              <a:rPr lang="en-US" sz="1400" dirty="0"/>
              <a:t>(Sign of Jonah)</a:t>
            </a:r>
          </a:p>
        </p:txBody>
      </p:sp>
      <p:sp>
        <p:nvSpPr>
          <p:cNvPr id="17" name="Oval 16">
            <a:extLst>
              <a:ext uri="{FF2B5EF4-FFF2-40B4-BE49-F238E27FC236}">
                <a16:creationId xmlns:a16="http://schemas.microsoft.com/office/drawing/2014/main" id="{85516DB6-375D-4681-8C1E-54FBC3168BCB}"/>
              </a:ext>
            </a:extLst>
          </p:cNvPr>
          <p:cNvSpPr/>
          <p:nvPr/>
        </p:nvSpPr>
        <p:spPr>
          <a:xfrm>
            <a:off x="6446458" y="2270552"/>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5" name="Oval 254">
            <a:extLst>
              <a:ext uri="{FF2B5EF4-FFF2-40B4-BE49-F238E27FC236}">
                <a16:creationId xmlns:a16="http://schemas.microsoft.com/office/drawing/2014/main" id="{2F1E7887-4C20-4971-A223-757BE6DCCC1C}"/>
              </a:ext>
            </a:extLst>
          </p:cNvPr>
          <p:cNvSpPr/>
          <p:nvPr/>
        </p:nvSpPr>
        <p:spPr>
          <a:xfrm>
            <a:off x="5878559" y="3144742"/>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7" name="TextBox 256">
            <a:extLst>
              <a:ext uri="{FF2B5EF4-FFF2-40B4-BE49-F238E27FC236}">
                <a16:creationId xmlns:a16="http://schemas.microsoft.com/office/drawing/2014/main" id="{3F2EB3A8-EA19-4491-B8EC-8596BE7F05C4}"/>
              </a:ext>
            </a:extLst>
          </p:cNvPr>
          <p:cNvSpPr txBox="1"/>
          <p:nvPr/>
        </p:nvSpPr>
        <p:spPr>
          <a:xfrm>
            <a:off x="8564438" y="1770802"/>
            <a:ext cx="1763099" cy="523220"/>
          </a:xfrm>
          <a:prstGeom prst="rect">
            <a:avLst/>
          </a:prstGeom>
          <a:noFill/>
        </p:spPr>
        <p:txBody>
          <a:bodyPr wrap="square" rtlCol="0">
            <a:spAutoFit/>
          </a:bodyPr>
          <a:lstStyle/>
          <a:p>
            <a:pPr algn="ctr"/>
            <a:r>
              <a:rPr lang="en-US" sz="1400" dirty="0"/>
              <a:t>Eclipse</a:t>
            </a:r>
          </a:p>
          <a:p>
            <a:pPr algn="ctr"/>
            <a:r>
              <a:rPr lang="en-US" sz="1400" dirty="0"/>
              <a:t>(Sign of the Times)</a:t>
            </a:r>
          </a:p>
        </p:txBody>
      </p:sp>
      <p:sp>
        <p:nvSpPr>
          <p:cNvPr id="258" name="Oval 257">
            <a:extLst>
              <a:ext uri="{FF2B5EF4-FFF2-40B4-BE49-F238E27FC236}">
                <a16:creationId xmlns:a16="http://schemas.microsoft.com/office/drawing/2014/main" id="{CA0EC3D3-3623-4B94-82B2-18383774899E}"/>
              </a:ext>
            </a:extLst>
          </p:cNvPr>
          <p:cNvSpPr/>
          <p:nvPr/>
        </p:nvSpPr>
        <p:spPr>
          <a:xfrm>
            <a:off x="8917107" y="2267861"/>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0" name="TextBox 259">
            <a:extLst>
              <a:ext uri="{FF2B5EF4-FFF2-40B4-BE49-F238E27FC236}">
                <a16:creationId xmlns:a16="http://schemas.microsoft.com/office/drawing/2014/main" id="{53408E5E-7116-481E-96D9-3E3FC4D6E9CD}"/>
              </a:ext>
            </a:extLst>
          </p:cNvPr>
          <p:cNvSpPr txBox="1"/>
          <p:nvPr/>
        </p:nvSpPr>
        <p:spPr>
          <a:xfrm>
            <a:off x="7214781" y="1733798"/>
            <a:ext cx="1197780" cy="523220"/>
          </a:xfrm>
          <a:prstGeom prst="rect">
            <a:avLst/>
          </a:prstGeom>
          <a:noFill/>
        </p:spPr>
        <p:txBody>
          <a:bodyPr wrap="square" rtlCol="0">
            <a:spAutoFit/>
          </a:bodyPr>
          <a:lstStyle/>
          <a:p>
            <a:pPr algn="ctr"/>
            <a:r>
              <a:rPr lang="en-US" sz="1400" dirty="0"/>
              <a:t>7 </a:t>
            </a:r>
            <a:br>
              <a:rPr lang="en-US" sz="1400" dirty="0"/>
            </a:br>
            <a:r>
              <a:rPr lang="en-US" sz="1400" dirty="0"/>
              <a:t>Years</a:t>
            </a:r>
          </a:p>
        </p:txBody>
      </p:sp>
      <p:sp>
        <p:nvSpPr>
          <p:cNvPr id="261" name="Oval 260">
            <a:extLst>
              <a:ext uri="{FF2B5EF4-FFF2-40B4-BE49-F238E27FC236}">
                <a16:creationId xmlns:a16="http://schemas.microsoft.com/office/drawing/2014/main" id="{AAB9C9D4-F501-4531-92CF-48C5063DD37B}"/>
              </a:ext>
            </a:extLst>
          </p:cNvPr>
          <p:cNvSpPr/>
          <p:nvPr/>
        </p:nvSpPr>
        <p:spPr>
          <a:xfrm>
            <a:off x="6510129" y="3144742"/>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2" name="TextBox 261">
            <a:extLst>
              <a:ext uri="{FF2B5EF4-FFF2-40B4-BE49-F238E27FC236}">
                <a16:creationId xmlns:a16="http://schemas.microsoft.com/office/drawing/2014/main" id="{973322AF-8F88-4E1D-A5A6-7DA4213C6A5F}"/>
              </a:ext>
            </a:extLst>
          </p:cNvPr>
          <p:cNvSpPr txBox="1"/>
          <p:nvPr/>
        </p:nvSpPr>
        <p:spPr>
          <a:xfrm>
            <a:off x="5743736" y="2866105"/>
            <a:ext cx="2001441" cy="307777"/>
          </a:xfrm>
          <a:prstGeom prst="rect">
            <a:avLst/>
          </a:prstGeom>
          <a:noFill/>
        </p:spPr>
        <p:txBody>
          <a:bodyPr wrap="square" rtlCol="0">
            <a:spAutoFit/>
          </a:bodyPr>
          <a:lstStyle/>
          <a:p>
            <a:pPr algn="ctr"/>
            <a:r>
              <a:rPr lang="en-US" sz="1400" dirty="0"/>
              <a:t>Sign of  Woman</a:t>
            </a:r>
          </a:p>
        </p:txBody>
      </p:sp>
      <p:sp>
        <p:nvSpPr>
          <p:cNvPr id="270" name="TextBox 269">
            <a:extLst>
              <a:ext uri="{FF2B5EF4-FFF2-40B4-BE49-F238E27FC236}">
                <a16:creationId xmlns:a16="http://schemas.microsoft.com/office/drawing/2014/main" id="{61CD17D4-F407-484C-9EE1-4D887C8E8424}"/>
              </a:ext>
            </a:extLst>
          </p:cNvPr>
          <p:cNvSpPr txBox="1"/>
          <p:nvPr/>
        </p:nvSpPr>
        <p:spPr>
          <a:xfrm>
            <a:off x="6588890" y="3260051"/>
            <a:ext cx="3225325" cy="523220"/>
          </a:xfrm>
          <a:prstGeom prst="rect">
            <a:avLst/>
          </a:prstGeom>
          <a:noFill/>
        </p:spPr>
        <p:txBody>
          <a:bodyPr wrap="square" rtlCol="0">
            <a:spAutoFit/>
          </a:bodyPr>
          <a:lstStyle/>
          <a:p>
            <a:r>
              <a:rPr lang="en-US" sz="1400" dirty="0"/>
              <a:t>Woman (Church) Protected for 1260 days (3.5 years to March 5, 2021)</a:t>
            </a:r>
          </a:p>
        </p:txBody>
      </p:sp>
      <p:sp>
        <p:nvSpPr>
          <p:cNvPr id="271" name="Oval 270">
            <a:extLst>
              <a:ext uri="{FF2B5EF4-FFF2-40B4-BE49-F238E27FC236}">
                <a16:creationId xmlns:a16="http://schemas.microsoft.com/office/drawing/2014/main" id="{D36C4F8E-86DF-44DA-B958-8940914E84BE}"/>
              </a:ext>
            </a:extLst>
          </p:cNvPr>
          <p:cNvSpPr/>
          <p:nvPr/>
        </p:nvSpPr>
        <p:spPr>
          <a:xfrm>
            <a:off x="7752236" y="3181258"/>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72" name="Straight Arrow Connector 271">
            <a:extLst>
              <a:ext uri="{FF2B5EF4-FFF2-40B4-BE49-F238E27FC236}">
                <a16:creationId xmlns:a16="http://schemas.microsoft.com/office/drawing/2014/main" id="{21F252AE-76F3-4E67-BD91-9189E6EEA95C}"/>
              </a:ext>
            </a:extLst>
          </p:cNvPr>
          <p:cNvCxnSpPr>
            <a:cxnSpLocks/>
          </p:cNvCxnSpPr>
          <p:nvPr/>
        </p:nvCxnSpPr>
        <p:spPr>
          <a:xfrm>
            <a:off x="6569329" y="2326196"/>
            <a:ext cx="1191419" cy="0"/>
          </a:xfrm>
          <a:prstGeom prst="straightConnector1">
            <a:avLst/>
          </a:prstGeom>
          <a:ln w="1905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75" name="Straight Arrow Connector 274">
            <a:extLst>
              <a:ext uri="{FF2B5EF4-FFF2-40B4-BE49-F238E27FC236}">
                <a16:creationId xmlns:a16="http://schemas.microsoft.com/office/drawing/2014/main" id="{2F885516-905E-4E97-AD51-812012E19783}"/>
              </a:ext>
            </a:extLst>
          </p:cNvPr>
          <p:cNvCxnSpPr>
            <a:cxnSpLocks/>
          </p:cNvCxnSpPr>
          <p:nvPr/>
        </p:nvCxnSpPr>
        <p:spPr>
          <a:xfrm>
            <a:off x="7732867" y="2327500"/>
            <a:ext cx="1179699" cy="0"/>
          </a:xfrm>
          <a:prstGeom prst="straightConnector1">
            <a:avLst/>
          </a:prstGeom>
          <a:ln w="1905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79" name="TextBox 278">
            <a:extLst>
              <a:ext uri="{FF2B5EF4-FFF2-40B4-BE49-F238E27FC236}">
                <a16:creationId xmlns:a16="http://schemas.microsoft.com/office/drawing/2014/main" id="{B01FCF47-F01C-4A8E-8C01-04AA8392B968}"/>
              </a:ext>
            </a:extLst>
          </p:cNvPr>
          <p:cNvSpPr txBox="1"/>
          <p:nvPr/>
        </p:nvSpPr>
        <p:spPr>
          <a:xfrm>
            <a:off x="6796226" y="2023521"/>
            <a:ext cx="763142" cy="307777"/>
          </a:xfrm>
          <a:prstGeom prst="rect">
            <a:avLst/>
          </a:prstGeom>
          <a:noFill/>
        </p:spPr>
        <p:txBody>
          <a:bodyPr wrap="square" rtlCol="0">
            <a:spAutoFit/>
          </a:bodyPr>
          <a:lstStyle/>
          <a:p>
            <a:pPr algn="ctr"/>
            <a:r>
              <a:rPr lang="en-US" sz="1400" dirty="0"/>
              <a:t>3.5</a:t>
            </a:r>
          </a:p>
        </p:txBody>
      </p:sp>
      <p:sp>
        <p:nvSpPr>
          <p:cNvPr id="280" name="TextBox 279">
            <a:extLst>
              <a:ext uri="{FF2B5EF4-FFF2-40B4-BE49-F238E27FC236}">
                <a16:creationId xmlns:a16="http://schemas.microsoft.com/office/drawing/2014/main" id="{DA2055A9-5CE1-42B0-8B25-9138E19B0A28}"/>
              </a:ext>
            </a:extLst>
          </p:cNvPr>
          <p:cNvSpPr txBox="1"/>
          <p:nvPr/>
        </p:nvSpPr>
        <p:spPr>
          <a:xfrm>
            <a:off x="7998007" y="2053383"/>
            <a:ext cx="723721" cy="307777"/>
          </a:xfrm>
          <a:prstGeom prst="rect">
            <a:avLst/>
          </a:prstGeom>
          <a:noFill/>
        </p:spPr>
        <p:txBody>
          <a:bodyPr wrap="square" rtlCol="0">
            <a:spAutoFit/>
          </a:bodyPr>
          <a:lstStyle/>
          <a:p>
            <a:pPr algn="ctr"/>
            <a:r>
              <a:rPr lang="en-US" sz="1400" dirty="0"/>
              <a:t>3.5</a:t>
            </a:r>
          </a:p>
        </p:txBody>
      </p:sp>
      <p:cxnSp>
        <p:nvCxnSpPr>
          <p:cNvPr id="62" name="Straight Arrow Connector 61">
            <a:extLst>
              <a:ext uri="{FF2B5EF4-FFF2-40B4-BE49-F238E27FC236}">
                <a16:creationId xmlns:a16="http://schemas.microsoft.com/office/drawing/2014/main" id="{E3A0720E-96E5-4E95-9835-61F216E504B2}"/>
              </a:ext>
            </a:extLst>
          </p:cNvPr>
          <p:cNvCxnSpPr>
            <a:cxnSpLocks/>
          </p:cNvCxnSpPr>
          <p:nvPr/>
        </p:nvCxnSpPr>
        <p:spPr>
          <a:xfrm>
            <a:off x="5532627" y="2724119"/>
            <a:ext cx="405027" cy="0"/>
          </a:xfrm>
          <a:prstGeom prst="straightConnector1">
            <a:avLst/>
          </a:prstGeom>
          <a:ln w="1905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65" name="TextBox 64">
            <a:extLst>
              <a:ext uri="{FF2B5EF4-FFF2-40B4-BE49-F238E27FC236}">
                <a16:creationId xmlns:a16="http://schemas.microsoft.com/office/drawing/2014/main" id="{757020DE-EC3B-44E0-96C8-A184476D899B}"/>
              </a:ext>
            </a:extLst>
          </p:cNvPr>
          <p:cNvSpPr txBox="1"/>
          <p:nvPr/>
        </p:nvSpPr>
        <p:spPr>
          <a:xfrm>
            <a:off x="5013813" y="2416342"/>
            <a:ext cx="1442656" cy="307777"/>
          </a:xfrm>
          <a:prstGeom prst="rect">
            <a:avLst/>
          </a:prstGeom>
          <a:noFill/>
        </p:spPr>
        <p:txBody>
          <a:bodyPr wrap="square" rtlCol="0">
            <a:spAutoFit/>
          </a:bodyPr>
          <a:lstStyle/>
          <a:p>
            <a:pPr algn="ctr"/>
            <a:r>
              <a:rPr lang="en-US" sz="1400" dirty="0"/>
              <a:t>Blood Moons</a:t>
            </a:r>
          </a:p>
        </p:txBody>
      </p:sp>
      <p:sp>
        <p:nvSpPr>
          <p:cNvPr id="70" name="TextBox 69">
            <a:extLst>
              <a:ext uri="{FF2B5EF4-FFF2-40B4-BE49-F238E27FC236}">
                <a16:creationId xmlns:a16="http://schemas.microsoft.com/office/drawing/2014/main" id="{8D20735B-58DC-48CC-BC9D-B2BC7E0BF796}"/>
              </a:ext>
            </a:extLst>
          </p:cNvPr>
          <p:cNvSpPr txBox="1"/>
          <p:nvPr/>
        </p:nvSpPr>
        <p:spPr>
          <a:xfrm rot="16200000">
            <a:off x="1325003" y="2491874"/>
            <a:ext cx="1600487" cy="307777"/>
          </a:xfrm>
          <a:prstGeom prst="rect">
            <a:avLst/>
          </a:prstGeom>
          <a:noFill/>
        </p:spPr>
        <p:txBody>
          <a:bodyPr wrap="square" rtlCol="0">
            <a:spAutoFit/>
          </a:bodyPr>
          <a:lstStyle/>
          <a:p>
            <a:r>
              <a:rPr lang="en-US" sz="1400" dirty="0"/>
              <a:t>Signs in Heavens</a:t>
            </a:r>
          </a:p>
        </p:txBody>
      </p:sp>
      <p:sp>
        <p:nvSpPr>
          <p:cNvPr id="72" name="TextBox 71">
            <a:extLst>
              <a:ext uri="{FF2B5EF4-FFF2-40B4-BE49-F238E27FC236}">
                <a16:creationId xmlns:a16="http://schemas.microsoft.com/office/drawing/2014/main" id="{7AE3F05F-BE57-46B7-81D0-51BC7CD79BF6}"/>
              </a:ext>
            </a:extLst>
          </p:cNvPr>
          <p:cNvSpPr txBox="1"/>
          <p:nvPr/>
        </p:nvSpPr>
        <p:spPr>
          <a:xfrm>
            <a:off x="2033606" y="2056678"/>
            <a:ext cx="1197780" cy="338554"/>
          </a:xfrm>
          <a:prstGeom prst="rect">
            <a:avLst/>
          </a:prstGeom>
          <a:noFill/>
        </p:spPr>
        <p:txBody>
          <a:bodyPr wrap="square" rtlCol="0">
            <a:spAutoFit/>
          </a:bodyPr>
          <a:lstStyle/>
          <a:p>
            <a:pPr algn="ctr"/>
            <a:r>
              <a:rPr lang="en-US" sz="1600" b="1" dirty="0"/>
              <a:t>Sun</a:t>
            </a:r>
          </a:p>
        </p:txBody>
      </p:sp>
      <p:sp>
        <p:nvSpPr>
          <p:cNvPr id="73" name="TextBox 72">
            <a:extLst>
              <a:ext uri="{FF2B5EF4-FFF2-40B4-BE49-F238E27FC236}">
                <a16:creationId xmlns:a16="http://schemas.microsoft.com/office/drawing/2014/main" id="{900CB924-8A81-4D44-B75E-FA407B283FB2}"/>
              </a:ext>
            </a:extLst>
          </p:cNvPr>
          <p:cNvSpPr txBox="1"/>
          <p:nvPr/>
        </p:nvSpPr>
        <p:spPr>
          <a:xfrm>
            <a:off x="2111645" y="2650027"/>
            <a:ext cx="1197780" cy="338554"/>
          </a:xfrm>
          <a:prstGeom prst="rect">
            <a:avLst/>
          </a:prstGeom>
          <a:noFill/>
        </p:spPr>
        <p:txBody>
          <a:bodyPr wrap="square" rtlCol="0">
            <a:spAutoFit/>
          </a:bodyPr>
          <a:lstStyle/>
          <a:p>
            <a:pPr algn="ctr"/>
            <a:r>
              <a:rPr lang="en-US" sz="1600" b="1" dirty="0"/>
              <a:t>Moon</a:t>
            </a:r>
          </a:p>
        </p:txBody>
      </p:sp>
      <p:sp>
        <p:nvSpPr>
          <p:cNvPr id="74" name="TextBox 73">
            <a:extLst>
              <a:ext uri="{FF2B5EF4-FFF2-40B4-BE49-F238E27FC236}">
                <a16:creationId xmlns:a16="http://schemas.microsoft.com/office/drawing/2014/main" id="{51C68750-26FB-4A50-99D9-4C2F96BF6FAD}"/>
              </a:ext>
            </a:extLst>
          </p:cNvPr>
          <p:cNvSpPr txBox="1"/>
          <p:nvPr/>
        </p:nvSpPr>
        <p:spPr>
          <a:xfrm>
            <a:off x="2094923" y="3135287"/>
            <a:ext cx="1197780" cy="338554"/>
          </a:xfrm>
          <a:prstGeom prst="rect">
            <a:avLst/>
          </a:prstGeom>
          <a:noFill/>
        </p:spPr>
        <p:txBody>
          <a:bodyPr wrap="square" rtlCol="0">
            <a:spAutoFit/>
          </a:bodyPr>
          <a:lstStyle/>
          <a:p>
            <a:pPr algn="ctr"/>
            <a:r>
              <a:rPr lang="en-US" sz="1600" b="1" dirty="0"/>
              <a:t>Stars</a:t>
            </a:r>
          </a:p>
        </p:txBody>
      </p:sp>
      <p:cxnSp>
        <p:nvCxnSpPr>
          <p:cNvPr id="71" name="Straight Arrow Connector 70">
            <a:extLst>
              <a:ext uri="{FF2B5EF4-FFF2-40B4-BE49-F238E27FC236}">
                <a16:creationId xmlns:a16="http://schemas.microsoft.com/office/drawing/2014/main" id="{F1F58291-C033-4DF0-A093-6FFA60C9A2F7}"/>
              </a:ext>
            </a:extLst>
          </p:cNvPr>
          <p:cNvCxnSpPr>
            <a:cxnSpLocks/>
          </p:cNvCxnSpPr>
          <p:nvPr/>
        </p:nvCxnSpPr>
        <p:spPr>
          <a:xfrm>
            <a:off x="6590782" y="3218108"/>
            <a:ext cx="1169966"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7" name="Straight Connector 76">
            <a:extLst>
              <a:ext uri="{FF2B5EF4-FFF2-40B4-BE49-F238E27FC236}">
                <a16:creationId xmlns:a16="http://schemas.microsoft.com/office/drawing/2014/main" id="{E5805224-440A-40C5-A584-3D9601A78041}"/>
              </a:ext>
            </a:extLst>
          </p:cNvPr>
          <p:cNvCxnSpPr/>
          <p:nvPr/>
        </p:nvCxnSpPr>
        <p:spPr>
          <a:xfrm>
            <a:off x="9602418" y="874432"/>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76DA693-DCE0-4544-B649-35F4F8C09EA8}"/>
              </a:ext>
            </a:extLst>
          </p:cNvPr>
          <p:cNvCxnSpPr/>
          <p:nvPr/>
        </p:nvCxnSpPr>
        <p:spPr>
          <a:xfrm>
            <a:off x="10311943" y="87443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B83B24B-38C8-43C3-AFFB-4509DC7F7669}"/>
              </a:ext>
            </a:extLst>
          </p:cNvPr>
          <p:cNvCxnSpPr/>
          <p:nvPr/>
        </p:nvCxnSpPr>
        <p:spPr>
          <a:xfrm>
            <a:off x="11010826" y="874315"/>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63B8B55-3952-4DA3-940F-0743408053F0}"/>
              </a:ext>
            </a:extLst>
          </p:cNvPr>
          <p:cNvCxnSpPr/>
          <p:nvPr/>
        </p:nvCxnSpPr>
        <p:spPr>
          <a:xfrm>
            <a:off x="11740677" y="877836"/>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E1FEFA-083D-444D-939C-47AD6390E85A}"/>
              </a:ext>
            </a:extLst>
          </p:cNvPr>
          <p:cNvCxnSpPr/>
          <p:nvPr/>
        </p:nvCxnSpPr>
        <p:spPr>
          <a:xfrm>
            <a:off x="234414" y="872223"/>
            <a:ext cx="11769776" cy="0"/>
          </a:xfrm>
          <a:prstGeom prst="line">
            <a:avLst/>
          </a:prstGeom>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A572CC61-2AA1-4200-BBF4-4C0E181324CB}"/>
              </a:ext>
            </a:extLst>
          </p:cNvPr>
          <p:cNvSpPr txBox="1"/>
          <p:nvPr/>
        </p:nvSpPr>
        <p:spPr>
          <a:xfrm>
            <a:off x="9306984" y="585661"/>
            <a:ext cx="672411" cy="338554"/>
          </a:xfrm>
          <a:prstGeom prst="rect">
            <a:avLst/>
          </a:prstGeom>
          <a:noFill/>
        </p:spPr>
        <p:txBody>
          <a:bodyPr wrap="square" rtlCol="0">
            <a:spAutoFit/>
          </a:bodyPr>
          <a:lstStyle/>
          <a:p>
            <a:r>
              <a:rPr lang="en-US" sz="1600" dirty="0"/>
              <a:t>2026</a:t>
            </a:r>
          </a:p>
        </p:txBody>
      </p:sp>
      <p:sp>
        <p:nvSpPr>
          <p:cNvPr id="85" name="TextBox 84">
            <a:extLst>
              <a:ext uri="{FF2B5EF4-FFF2-40B4-BE49-F238E27FC236}">
                <a16:creationId xmlns:a16="http://schemas.microsoft.com/office/drawing/2014/main" id="{AB600CD7-5E5A-4123-BD6D-17AD6C4CCF33}"/>
              </a:ext>
            </a:extLst>
          </p:cNvPr>
          <p:cNvSpPr txBox="1"/>
          <p:nvPr/>
        </p:nvSpPr>
        <p:spPr>
          <a:xfrm>
            <a:off x="9986576" y="577723"/>
            <a:ext cx="672411" cy="338554"/>
          </a:xfrm>
          <a:prstGeom prst="rect">
            <a:avLst/>
          </a:prstGeom>
          <a:noFill/>
        </p:spPr>
        <p:txBody>
          <a:bodyPr wrap="square" rtlCol="0">
            <a:spAutoFit/>
          </a:bodyPr>
          <a:lstStyle/>
          <a:p>
            <a:r>
              <a:rPr lang="en-US" sz="1600" dirty="0"/>
              <a:t>2028</a:t>
            </a:r>
          </a:p>
        </p:txBody>
      </p:sp>
      <p:sp>
        <p:nvSpPr>
          <p:cNvPr id="86" name="TextBox 85">
            <a:extLst>
              <a:ext uri="{FF2B5EF4-FFF2-40B4-BE49-F238E27FC236}">
                <a16:creationId xmlns:a16="http://schemas.microsoft.com/office/drawing/2014/main" id="{B8AF6D22-4F41-4F01-B2A4-01AB37071656}"/>
              </a:ext>
            </a:extLst>
          </p:cNvPr>
          <p:cNvSpPr txBox="1"/>
          <p:nvPr/>
        </p:nvSpPr>
        <p:spPr>
          <a:xfrm>
            <a:off x="10666168" y="569785"/>
            <a:ext cx="672411" cy="338554"/>
          </a:xfrm>
          <a:prstGeom prst="rect">
            <a:avLst/>
          </a:prstGeom>
          <a:noFill/>
        </p:spPr>
        <p:txBody>
          <a:bodyPr wrap="square" rtlCol="0">
            <a:spAutoFit/>
          </a:bodyPr>
          <a:lstStyle/>
          <a:p>
            <a:r>
              <a:rPr lang="en-US" sz="1600" dirty="0"/>
              <a:t>2030</a:t>
            </a:r>
          </a:p>
        </p:txBody>
      </p:sp>
      <p:sp>
        <p:nvSpPr>
          <p:cNvPr id="87" name="TextBox 86">
            <a:extLst>
              <a:ext uri="{FF2B5EF4-FFF2-40B4-BE49-F238E27FC236}">
                <a16:creationId xmlns:a16="http://schemas.microsoft.com/office/drawing/2014/main" id="{BE5A59D5-ABC8-422F-9F42-BD8EA59F7133}"/>
              </a:ext>
            </a:extLst>
          </p:cNvPr>
          <p:cNvSpPr txBox="1"/>
          <p:nvPr/>
        </p:nvSpPr>
        <p:spPr>
          <a:xfrm>
            <a:off x="11345760" y="561847"/>
            <a:ext cx="672411" cy="338554"/>
          </a:xfrm>
          <a:prstGeom prst="rect">
            <a:avLst/>
          </a:prstGeom>
          <a:noFill/>
        </p:spPr>
        <p:txBody>
          <a:bodyPr wrap="square" rtlCol="0">
            <a:spAutoFit/>
          </a:bodyPr>
          <a:lstStyle/>
          <a:p>
            <a:r>
              <a:rPr lang="en-US" sz="1600" dirty="0"/>
              <a:t>2032</a:t>
            </a:r>
          </a:p>
        </p:txBody>
      </p:sp>
      <p:cxnSp>
        <p:nvCxnSpPr>
          <p:cNvPr id="20" name="Straight Connector 19">
            <a:extLst>
              <a:ext uri="{FF2B5EF4-FFF2-40B4-BE49-F238E27FC236}">
                <a16:creationId xmlns:a16="http://schemas.microsoft.com/office/drawing/2014/main" id="{AD3244D9-2D0E-47E2-9ECD-5B4D99D60BD6}"/>
              </a:ext>
            </a:extLst>
          </p:cNvPr>
          <p:cNvCxnSpPr>
            <a:cxnSpLocks/>
          </p:cNvCxnSpPr>
          <p:nvPr/>
        </p:nvCxnSpPr>
        <p:spPr>
          <a:xfrm flipV="1">
            <a:off x="6434741" y="693989"/>
            <a:ext cx="0" cy="1986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6FDBAAD6-7A7C-4E36-B6F9-C683FDD18080}"/>
              </a:ext>
            </a:extLst>
          </p:cNvPr>
          <p:cNvSpPr txBox="1"/>
          <p:nvPr/>
        </p:nvSpPr>
        <p:spPr>
          <a:xfrm>
            <a:off x="620873" y="962035"/>
            <a:ext cx="8726940" cy="307777"/>
          </a:xfrm>
          <a:prstGeom prst="rect">
            <a:avLst/>
          </a:prstGeom>
          <a:noFill/>
        </p:spPr>
        <p:txBody>
          <a:bodyPr wrap="square" rtlCol="0">
            <a:spAutoFit/>
          </a:bodyPr>
          <a:lstStyle/>
          <a:p>
            <a:r>
              <a:rPr lang="en-US" sz="1400" dirty="0"/>
              <a:t>1967 Generation of “Time of Gentiles Fulfilled” (70 years per generation-Psalms 90:10) </a:t>
            </a:r>
          </a:p>
        </p:txBody>
      </p:sp>
      <p:sp>
        <p:nvSpPr>
          <p:cNvPr id="89" name="TextBox 88">
            <a:extLst>
              <a:ext uri="{FF2B5EF4-FFF2-40B4-BE49-F238E27FC236}">
                <a16:creationId xmlns:a16="http://schemas.microsoft.com/office/drawing/2014/main" id="{BFCC60EF-95BF-4CD6-98D3-0F1722AFD628}"/>
              </a:ext>
            </a:extLst>
          </p:cNvPr>
          <p:cNvSpPr txBox="1"/>
          <p:nvPr/>
        </p:nvSpPr>
        <p:spPr>
          <a:xfrm>
            <a:off x="639678" y="1250545"/>
            <a:ext cx="11364512" cy="523220"/>
          </a:xfrm>
          <a:prstGeom prst="rect">
            <a:avLst/>
          </a:prstGeom>
          <a:noFill/>
        </p:spPr>
        <p:txBody>
          <a:bodyPr wrap="square" rtlCol="0">
            <a:spAutoFit/>
          </a:bodyPr>
          <a:lstStyle/>
          <a:p>
            <a:pPr>
              <a:tabLst>
                <a:tab pos="465138" algn="l"/>
                <a:tab pos="1765300" algn="l"/>
                <a:tab pos="5037138" algn="l"/>
              </a:tabLst>
            </a:pPr>
            <a:r>
              <a:rPr lang="en-US" sz="1400" dirty="0">
                <a:solidFill>
                  <a:schemeClr val="accent5">
                    <a:lumMod val="75000"/>
                  </a:schemeClr>
                </a:solidFill>
              </a:rPr>
              <a:t>	</a:t>
            </a:r>
            <a:r>
              <a:rPr lang="en-US" sz="1400" dirty="0"/>
              <a:t>Wickedness and Broken Covenants		2017 (5777) Significance: </a:t>
            </a:r>
            <a:br>
              <a:rPr lang="en-US" sz="1400" dirty="0"/>
            </a:br>
            <a:r>
              <a:rPr lang="en-US" sz="1400" dirty="0"/>
              <a:t>		100 years from Balfour (1917 - Jubilee), 70 years from UN (1947), 50 years from Jerusalem return (1967 – Jubilee)</a:t>
            </a:r>
          </a:p>
        </p:txBody>
      </p:sp>
      <p:cxnSp>
        <p:nvCxnSpPr>
          <p:cNvPr id="90" name="Straight Arrow Connector 89">
            <a:extLst>
              <a:ext uri="{FF2B5EF4-FFF2-40B4-BE49-F238E27FC236}">
                <a16:creationId xmlns:a16="http://schemas.microsoft.com/office/drawing/2014/main" id="{DED2D292-AA17-4494-AB59-B8A99C1DEFF7}"/>
              </a:ext>
            </a:extLst>
          </p:cNvPr>
          <p:cNvCxnSpPr>
            <a:cxnSpLocks/>
          </p:cNvCxnSpPr>
          <p:nvPr/>
        </p:nvCxnSpPr>
        <p:spPr>
          <a:xfrm flipV="1">
            <a:off x="562032" y="1189907"/>
            <a:ext cx="11152914" cy="55326"/>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1" name="TextBox 90">
            <a:extLst>
              <a:ext uri="{FF2B5EF4-FFF2-40B4-BE49-F238E27FC236}">
                <a16:creationId xmlns:a16="http://schemas.microsoft.com/office/drawing/2014/main" id="{38396713-227B-45AA-BA22-4BD3C4847A65}"/>
              </a:ext>
            </a:extLst>
          </p:cNvPr>
          <p:cNvSpPr txBox="1"/>
          <p:nvPr/>
        </p:nvSpPr>
        <p:spPr>
          <a:xfrm>
            <a:off x="637591" y="1535213"/>
            <a:ext cx="1007157" cy="646331"/>
          </a:xfrm>
          <a:prstGeom prst="rect">
            <a:avLst/>
          </a:prstGeom>
          <a:noFill/>
        </p:spPr>
        <p:txBody>
          <a:bodyPr wrap="square" rtlCol="0">
            <a:spAutoFit/>
          </a:bodyPr>
          <a:lstStyle/>
          <a:p>
            <a:r>
              <a:rPr lang="en-US" sz="1200" dirty="0"/>
              <a:t>9/11/01</a:t>
            </a:r>
          </a:p>
          <a:p>
            <a:r>
              <a:rPr lang="en-US" sz="1200" dirty="0"/>
              <a:t>Attack – Isaiah 9:10 </a:t>
            </a:r>
          </a:p>
        </p:txBody>
      </p:sp>
      <p:sp>
        <p:nvSpPr>
          <p:cNvPr id="3" name="TextBox 2">
            <a:extLst>
              <a:ext uri="{FF2B5EF4-FFF2-40B4-BE49-F238E27FC236}">
                <a16:creationId xmlns:a16="http://schemas.microsoft.com/office/drawing/2014/main" id="{09F10E52-FA9C-4113-BBDD-59BA8ACFCAA8}"/>
              </a:ext>
            </a:extLst>
          </p:cNvPr>
          <p:cNvSpPr txBox="1"/>
          <p:nvPr/>
        </p:nvSpPr>
        <p:spPr>
          <a:xfrm>
            <a:off x="5873006" y="3690744"/>
            <a:ext cx="4459149" cy="307777"/>
          </a:xfrm>
          <a:prstGeom prst="rect">
            <a:avLst/>
          </a:prstGeom>
          <a:noFill/>
        </p:spPr>
        <p:txBody>
          <a:bodyPr wrap="square" rtlCol="0">
            <a:spAutoFit/>
          </a:bodyPr>
          <a:lstStyle/>
          <a:p>
            <a:r>
              <a:rPr lang="en-US" sz="1400" dirty="0"/>
              <a:t>Political, International, Religious, Economic Distress</a:t>
            </a:r>
          </a:p>
        </p:txBody>
      </p:sp>
      <p:sp>
        <p:nvSpPr>
          <p:cNvPr id="4" name="TextBox 3">
            <a:extLst>
              <a:ext uri="{FF2B5EF4-FFF2-40B4-BE49-F238E27FC236}">
                <a16:creationId xmlns:a16="http://schemas.microsoft.com/office/drawing/2014/main" id="{13D60354-442D-4A0B-B223-F45A284F59AF}"/>
              </a:ext>
            </a:extLst>
          </p:cNvPr>
          <p:cNvSpPr txBox="1"/>
          <p:nvPr/>
        </p:nvSpPr>
        <p:spPr>
          <a:xfrm>
            <a:off x="1604294" y="3694031"/>
            <a:ext cx="2410691" cy="307777"/>
          </a:xfrm>
          <a:prstGeom prst="rect">
            <a:avLst/>
          </a:prstGeom>
          <a:noFill/>
        </p:spPr>
        <p:txBody>
          <a:bodyPr wrap="square" rtlCol="0">
            <a:spAutoFit/>
          </a:bodyPr>
          <a:lstStyle/>
          <a:p>
            <a:r>
              <a:rPr lang="en-US" sz="1400" dirty="0"/>
              <a:t>Distress of Nations</a:t>
            </a:r>
          </a:p>
        </p:txBody>
      </p:sp>
      <p:sp>
        <p:nvSpPr>
          <p:cNvPr id="5" name="TextBox 4">
            <a:extLst>
              <a:ext uri="{FF2B5EF4-FFF2-40B4-BE49-F238E27FC236}">
                <a16:creationId xmlns:a16="http://schemas.microsoft.com/office/drawing/2014/main" id="{E528368C-0D26-4EB6-B62E-13CB1A7793C7}"/>
              </a:ext>
            </a:extLst>
          </p:cNvPr>
          <p:cNvSpPr txBox="1"/>
          <p:nvPr/>
        </p:nvSpPr>
        <p:spPr>
          <a:xfrm>
            <a:off x="1624457" y="4007721"/>
            <a:ext cx="1794927" cy="307777"/>
          </a:xfrm>
          <a:prstGeom prst="rect">
            <a:avLst/>
          </a:prstGeom>
          <a:noFill/>
        </p:spPr>
        <p:txBody>
          <a:bodyPr wrap="square" rtlCol="0">
            <a:spAutoFit/>
          </a:bodyPr>
          <a:lstStyle/>
          <a:p>
            <a:r>
              <a:rPr lang="en-US" sz="1400" dirty="0"/>
              <a:t>Natural Disasters</a:t>
            </a:r>
          </a:p>
        </p:txBody>
      </p:sp>
      <p:sp>
        <p:nvSpPr>
          <p:cNvPr id="76" name="TextBox 75">
            <a:extLst>
              <a:ext uri="{FF2B5EF4-FFF2-40B4-BE49-F238E27FC236}">
                <a16:creationId xmlns:a16="http://schemas.microsoft.com/office/drawing/2014/main" id="{4ACD02CE-046E-491B-857E-C38ABA382476}"/>
              </a:ext>
            </a:extLst>
          </p:cNvPr>
          <p:cNvSpPr txBox="1"/>
          <p:nvPr/>
        </p:nvSpPr>
        <p:spPr>
          <a:xfrm>
            <a:off x="5873006" y="3980295"/>
            <a:ext cx="4664545" cy="307777"/>
          </a:xfrm>
          <a:prstGeom prst="rect">
            <a:avLst/>
          </a:prstGeom>
          <a:noFill/>
        </p:spPr>
        <p:txBody>
          <a:bodyPr wrap="square" rtlCol="0">
            <a:spAutoFit/>
          </a:bodyPr>
          <a:lstStyle/>
          <a:p>
            <a:r>
              <a:rPr lang="en-US" sz="1400" dirty="0"/>
              <a:t>Hurricanes, Plague, Locust, Earthquakes, Fires, Famine</a:t>
            </a:r>
          </a:p>
        </p:txBody>
      </p:sp>
      <p:sp>
        <p:nvSpPr>
          <p:cNvPr id="7" name="TextBox 6">
            <a:extLst>
              <a:ext uri="{FF2B5EF4-FFF2-40B4-BE49-F238E27FC236}">
                <a16:creationId xmlns:a16="http://schemas.microsoft.com/office/drawing/2014/main" id="{FD7D236B-F7D3-4664-89F6-146D50EF96EC}"/>
              </a:ext>
            </a:extLst>
          </p:cNvPr>
          <p:cNvSpPr txBox="1"/>
          <p:nvPr/>
        </p:nvSpPr>
        <p:spPr>
          <a:xfrm>
            <a:off x="1644748" y="4315498"/>
            <a:ext cx="2838991" cy="307777"/>
          </a:xfrm>
          <a:prstGeom prst="rect">
            <a:avLst/>
          </a:prstGeom>
          <a:noFill/>
        </p:spPr>
        <p:txBody>
          <a:bodyPr wrap="square" rtlCol="0">
            <a:spAutoFit/>
          </a:bodyPr>
          <a:lstStyle/>
          <a:p>
            <a:r>
              <a:rPr lang="en-US" sz="1400" dirty="0"/>
              <a:t>Fear, Heaven’s Shaken</a:t>
            </a:r>
          </a:p>
        </p:txBody>
      </p:sp>
      <p:sp>
        <p:nvSpPr>
          <p:cNvPr id="81" name="TextBox 80">
            <a:extLst>
              <a:ext uri="{FF2B5EF4-FFF2-40B4-BE49-F238E27FC236}">
                <a16:creationId xmlns:a16="http://schemas.microsoft.com/office/drawing/2014/main" id="{D50CAC21-A24D-47A2-BA9A-7D8524C51B9A}"/>
              </a:ext>
            </a:extLst>
          </p:cNvPr>
          <p:cNvSpPr txBox="1"/>
          <p:nvPr/>
        </p:nvSpPr>
        <p:spPr>
          <a:xfrm>
            <a:off x="5878451" y="4327905"/>
            <a:ext cx="5467309" cy="307777"/>
          </a:xfrm>
          <a:prstGeom prst="rect">
            <a:avLst/>
          </a:prstGeom>
          <a:noFill/>
        </p:spPr>
        <p:txBody>
          <a:bodyPr wrap="square" rtlCol="0">
            <a:spAutoFit/>
          </a:bodyPr>
          <a:lstStyle/>
          <a:p>
            <a:r>
              <a:rPr lang="en-US" sz="1400" dirty="0"/>
              <a:t>Temples closed, missionaries home, fear rampant, religious decline</a:t>
            </a:r>
          </a:p>
        </p:txBody>
      </p:sp>
      <p:sp>
        <p:nvSpPr>
          <p:cNvPr id="8" name="TextBox 7">
            <a:extLst>
              <a:ext uri="{FF2B5EF4-FFF2-40B4-BE49-F238E27FC236}">
                <a16:creationId xmlns:a16="http://schemas.microsoft.com/office/drawing/2014/main" id="{913AC3C9-9018-4956-95A5-63A160CD8613}"/>
              </a:ext>
            </a:extLst>
          </p:cNvPr>
          <p:cNvSpPr txBox="1"/>
          <p:nvPr/>
        </p:nvSpPr>
        <p:spPr>
          <a:xfrm>
            <a:off x="6530612" y="2298058"/>
            <a:ext cx="2035928" cy="523220"/>
          </a:xfrm>
          <a:prstGeom prst="rect">
            <a:avLst/>
          </a:prstGeom>
          <a:noFill/>
        </p:spPr>
        <p:txBody>
          <a:bodyPr wrap="square" rtlCol="0">
            <a:spAutoFit/>
          </a:bodyPr>
          <a:lstStyle/>
          <a:p>
            <a:r>
              <a:rPr lang="en-US" sz="1400" dirty="0"/>
              <a:t>Beginning </a:t>
            </a:r>
            <a:br>
              <a:rPr lang="en-US" sz="1400" dirty="0"/>
            </a:br>
            <a:r>
              <a:rPr lang="en-US" sz="1400" dirty="0"/>
              <a:t>of Sorrows?</a:t>
            </a:r>
          </a:p>
        </p:txBody>
      </p:sp>
      <p:cxnSp>
        <p:nvCxnSpPr>
          <p:cNvPr id="82" name="Straight Arrow Connector 81">
            <a:extLst>
              <a:ext uri="{FF2B5EF4-FFF2-40B4-BE49-F238E27FC236}">
                <a16:creationId xmlns:a16="http://schemas.microsoft.com/office/drawing/2014/main" id="{474E0824-E7C7-405C-9137-53868E556C1F}"/>
              </a:ext>
            </a:extLst>
          </p:cNvPr>
          <p:cNvCxnSpPr>
            <a:cxnSpLocks/>
          </p:cNvCxnSpPr>
          <p:nvPr/>
        </p:nvCxnSpPr>
        <p:spPr>
          <a:xfrm>
            <a:off x="546109" y="4934505"/>
            <a:ext cx="7186643" cy="0"/>
          </a:xfrm>
          <a:prstGeom prst="straightConnector1">
            <a:avLst/>
          </a:prstGeom>
          <a:ln w="1905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83" name="TextBox 82">
            <a:extLst>
              <a:ext uri="{FF2B5EF4-FFF2-40B4-BE49-F238E27FC236}">
                <a16:creationId xmlns:a16="http://schemas.microsoft.com/office/drawing/2014/main" id="{E9A67C7B-14A6-4895-8FFE-BA106E72F690}"/>
              </a:ext>
            </a:extLst>
          </p:cNvPr>
          <p:cNvSpPr txBox="1"/>
          <p:nvPr/>
        </p:nvSpPr>
        <p:spPr>
          <a:xfrm>
            <a:off x="226064" y="4029711"/>
            <a:ext cx="1442656" cy="523220"/>
          </a:xfrm>
          <a:prstGeom prst="rect">
            <a:avLst/>
          </a:prstGeom>
          <a:noFill/>
        </p:spPr>
        <p:txBody>
          <a:bodyPr wrap="square" rtlCol="0">
            <a:spAutoFit/>
          </a:bodyPr>
          <a:lstStyle/>
          <a:p>
            <a:pPr algn="ctr"/>
            <a:r>
              <a:rPr lang="en-US" sz="1400" dirty="0"/>
              <a:t>7</a:t>
            </a:r>
            <a:r>
              <a:rPr lang="en-US" sz="1400" baseline="30000" dirty="0"/>
              <a:t>th</a:t>
            </a:r>
            <a:r>
              <a:rPr lang="en-US" sz="1400" dirty="0"/>
              <a:t> Seal</a:t>
            </a:r>
            <a:br>
              <a:rPr lang="en-US" sz="1400" dirty="0"/>
            </a:br>
            <a:r>
              <a:rPr lang="en-US" sz="1400" dirty="0"/>
              <a:t>Opens</a:t>
            </a:r>
          </a:p>
        </p:txBody>
      </p:sp>
      <p:sp>
        <p:nvSpPr>
          <p:cNvPr id="92" name="TextBox 91">
            <a:extLst>
              <a:ext uri="{FF2B5EF4-FFF2-40B4-BE49-F238E27FC236}">
                <a16:creationId xmlns:a16="http://schemas.microsoft.com/office/drawing/2014/main" id="{029A7A9D-EC9C-43DA-AB7D-16D953C39603}"/>
              </a:ext>
            </a:extLst>
          </p:cNvPr>
          <p:cNvSpPr txBox="1"/>
          <p:nvPr/>
        </p:nvSpPr>
        <p:spPr>
          <a:xfrm>
            <a:off x="1293702" y="4903460"/>
            <a:ext cx="8477850" cy="307777"/>
          </a:xfrm>
          <a:prstGeom prst="rect">
            <a:avLst/>
          </a:prstGeom>
          <a:noFill/>
        </p:spPr>
        <p:txBody>
          <a:bodyPr wrap="square" rtlCol="0">
            <a:spAutoFit/>
          </a:bodyPr>
          <a:lstStyle/>
          <a:p>
            <a:r>
              <a:rPr lang="en-US" sz="1400" dirty="0"/>
              <a:t>About half hour of silence in the Heavens before Tribulations (+/- 20.8 Years)</a:t>
            </a:r>
          </a:p>
        </p:txBody>
      </p:sp>
      <p:cxnSp>
        <p:nvCxnSpPr>
          <p:cNvPr id="93" name="Straight Arrow Connector 92">
            <a:extLst>
              <a:ext uri="{FF2B5EF4-FFF2-40B4-BE49-F238E27FC236}">
                <a16:creationId xmlns:a16="http://schemas.microsoft.com/office/drawing/2014/main" id="{A84BAD65-D03A-4434-A445-88550C79B207}"/>
              </a:ext>
            </a:extLst>
          </p:cNvPr>
          <p:cNvCxnSpPr>
            <a:cxnSpLocks/>
          </p:cNvCxnSpPr>
          <p:nvPr/>
        </p:nvCxnSpPr>
        <p:spPr>
          <a:xfrm>
            <a:off x="7724240" y="4944696"/>
            <a:ext cx="2234340" cy="0"/>
          </a:xfrm>
          <a:prstGeom prst="straightConnector1">
            <a:avLst/>
          </a:prstGeom>
          <a:ln w="1905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94" name="TextBox 93">
            <a:extLst>
              <a:ext uri="{FF2B5EF4-FFF2-40B4-BE49-F238E27FC236}">
                <a16:creationId xmlns:a16="http://schemas.microsoft.com/office/drawing/2014/main" id="{7BB982A9-89DC-4D23-B44A-F702DC724F05}"/>
              </a:ext>
            </a:extLst>
          </p:cNvPr>
          <p:cNvSpPr txBox="1"/>
          <p:nvPr/>
        </p:nvSpPr>
        <p:spPr>
          <a:xfrm>
            <a:off x="7660307" y="4903459"/>
            <a:ext cx="3562018" cy="307777"/>
          </a:xfrm>
          <a:prstGeom prst="rect">
            <a:avLst/>
          </a:prstGeom>
          <a:noFill/>
        </p:spPr>
        <p:txBody>
          <a:bodyPr wrap="square" rtlCol="0">
            <a:spAutoFit/>
          </a:bodyPr>
          <a:lstStyle/>
          <a:p>
            <a:r>
              <a:rPr lang="en-US" sz="1400" dirty="0"/>
              <a:t>Storms, earthquake then 7 angels released</a:t>
            </a:r>
          </a:p>
        </p:txBody>
      </p:sp>
      <p:sp>
        <p:nvSpPr>
          <p:cNvPr id="95" name="TextBox 94">
            <a:extLst>
              <a:ext uri="{FF2B5EF4-FFF2-40B4-BE49-F238E27FC236}">
                <a16:creationId xmlns:a16="http://schemas.microsoft.com/office/drawing/2014/main" id="{576C8658-DCC5-43BF-AA66-45965AFA531A}"/>
              </a:ext>
            </a:extLst>
          </p:cNvPr>
          <p:cNvSpPr txBox="1"/>
          <p:nvPr/>
        </p:nvSpPr>
        <p:spPr>
          <a:xfrm rot="16200000">
            <a:off x="-368827" y="5349836"/>
            <a:ext cx="1397618" cy="369332"/>
          </a:xfrm>
          <a:prstGeom prst="rect">
            <a:avLst/>
          </a:prstGeom>
          <a:noFill/>
        </p:spPr>
        <p:txBody>
          <a:bodyPr wrap="square" rtlCol="0">
            <a:spAutoFit/>
          </a:bodyPr>
          <a:lstStyle/>
          <a:p>
            <a:r>
              <a:rPr lang="en-US" dirty="0"/>
              <a:t>Revelation</a:t>
            </a:r>
          </a:p>
        </p:txBody>
      </p:sp>
      <p:sp>
        <p:nvSpPr>
          <p:cNvPr id="9" name="TextBox 8">
            <a:extLst>
              <a:ext uri="{FF2B5EF4-FFF2-40B4-BE49-F238E27FC236}">
                <a16:creationId xmlns:a16="http://schemas.microsoft.com/office/drawing/2014/main" id="{9C575BCD-7201-48FA-9A78-82C518B03459}"/>
              </a:ext>
            </a:extLst>
          </p:cNvPr>
          <p:cNvSpPr txBox="1"/>
          <p:nvPr/>
        </p:nvSpPr>
        <p:spPr>
          <a:xfrm>
            <a:off x="5020126" y="5084422"/>
            <a:ext cx="5493082" cy="307777"/>
          </a:xfrm>
          <a:prstGeom prst="rect">
            <a:avLst/>
          </a:prstGeom>
          <a:noFill/>
        </p:spPr>
        <p:txBody>
          <a:bodyPr wrap="square" rtlCol="0">
            <a:spAutoFit/>
          </a:bodyPr>
          <a:lstStyle/>
          <a:p>
            <a:pPr algn="ctr"/>
            <a:r>
              <a:rPr lang="en-US" sz="1400" dirty="0"/>
              <a:t>200 years from first vision, 400 from first settlement</a:t>
            </a:r>
          </a:p>
        </p:txBody>
      </p:sp>
      <p:sp>
        <p:nvSpPr>
          <p:cNvPr id="97" name="TextBox 96">
            <a:extLst>
              <a:ext uri="{FF2B5EF4-FFF2-40B4-BE49-F238E27FC236}">
                <a16:creationId xmlns:a16="http://schemas.microsoft.com/office/drawing/2014/main" id="{44810793-5E1D-43E1-A190-3981B8B8D4E9}"/>
              </a:ext>
            </a:extLst>
          </p:cNvPr>
          <p:cNvSpPr txBox="1"/>
          <p:nvPr/>
        </p:nvSpPr>
        <p:spPr>
          <a:xfrm>
            <a:off x="8978574" y="4652491"/>
            <a:ext cx="2086893" cy="307777"/>
          </a:xfrm>
          <a:prstGeom prst="rect">
            <a:avLst/>
          </a:prstGeom>
          <a:noFill/>
        </p:spPr>
        <p:txBody>
          <a:bodyPr wrap="square" rtlCol="0">
            <a:spAutoFit/>
          </a:bodyPr>
          <a:lstStyle/>
          <a:p>
            <a:r>
              <a:rPr lang="en-US" sz="1400" dirty="0"/>
              <a:t>D&amp;C ½ hour of silence?</a:t>
            </a:r>
          </a:p>
        </p:txBody>
      </p:sp>
      <p:sp>
        <p:nvSpPr>
          <p:cNvPr id="10" name="TextBox 9">
            <a:extLst>
              <a:ext uri="{FF2B5EF4-FFF2-40B4-BE49-F238E27FC236}">
                <a16:creationId xmlns:a16="http://schemas.microsoft.com/office/drawing/2014/main" id="{08CA55E9-BFD9-4434-81E4-C4F9FF04EFA7}"/>
              </a:ext>
            </a:extLst>
          </p:cNvPr>
          <p:cNvSpPr txBox="1"/>
          <p:nvPr/>
        </p:nvSpPr>
        <p:spPr>
          <a:xfrm>
            <a:off x="8044115" y="3053814"/>
            <a:ext cx="3789345" cy="307777"/>
          </a:xfrm>
          <a:prstGeom prst="rect">
            <a:avLst/>
          </a:prstGeom>
          <a:noFill/>
        </p:spPr>
        <p:txBody>
          <a:bodyPr wrap="square" rtlCol="0">
            <a:spAutoFit/>
          </a:bodyPr>
          <a:lstStyle/>
          <a:p>
            <a:r>
              <a:rPr lang="en-US" sz="1400" dirty="0"/>
              <a:t>Church to wilderness second time 3.5 </a:t>
            </a:r>
            <a:r>
              <a:rPr lang="en-US" sz="1400" dirty="0" err="1"/>
              <a:t>yrs</a:t>
            </a:r>
            <a:r>
              <a:rPr lang="en-US" sz="1400" dirty="0"/>
              <a:t>? </a:t>
            </a:r>
          </a:p>
        </p:txBody>
      </p:sp>
      <p:sp>
        <p:nvSpPr>
          <p:cNvPr id="98" name="TextBox 97">
            <a:extLst>
              <a:ext uri="{FF2B5EF4-FFF2-40B4-BE49-F238E27FC236}">
                <a16:creationId xmlns:a16="http://schemas.microsoft.com/office/drawing/2014/main" id="{5E55A412-13C0-451A-8076-85416CB62E3F}"/>
              </a:ext>
            </a:extLst>
          </p:cNvPr>
          <p:cNvSpPr txBox="1"/>
          <p:nvPr/>
        </p:nvSpPr>
        <p:spPr>
          <a:xfrm>
            <a:off x="8713235" y="5313118"/>
            <a:ext cx="2463570" cy="523220"/>
          </a:xfrm>
          <a:prstGeom prst="rect">
            <a:avLst/>
          </a:prstGeom>
          <a:noFill/>
        </p:spPr>
        <p:txBody>
          <a:bodyPr wrap="square" rtlCol="0">
            <a:spAutoFit/>
          </a:bodyPr>
          <a:lstStyle/>
          <a:p>
            <a:r>
              <a:rPr lang="en-US" sz="1400" dirty="0"/>
              <a:t>War with the Saints, 42 </a:t>
            </a:r>
            <a:r>
              <a:rPr lang="en-US" sz="1400" dirty="0" err="1"/>
              <a:t>mo</a:t>
            </a:r>
            <a:br>
              <a:rPr lang="en-US" sz="1400" dirty="0"/>
            </a:br>
            <a:r>
              <a:rPr lang="en-US" sz="1400" dirty="0"/>
              <a:t> </a:t>
            </a:r>
          </a:p>
        </p:txBody>
      </p:sp>
      <p:sp>
        <p:nvSpPr>
          <p:cNvPr id="99" name="TextBox 98">
            <a:extLst>
              <a:ext uri="{FF2B5EF4-FFF2-40B4-BE49-F238E27FC236}">
                <a16:creationId xmlns:a16="http://schemas.microsoft.com/office/drawing/2014/main" id="{5820580D-1A70-46C4-BD26-83988A9F7A77}"/>
              </a:ext>
            </a:extLst>
          </p:cNvPr>
          <p:cNvSpPr txBox="1"/>
          <p:nvPr/>
        </p:nvSpPr>
        <p:spPr>
          <a:xfrm>
            <a:off x="10384279" y="5529418"/>
            <a:ext cx="2463570" cy="523220"/>
          </a:xfrm>
          <a:prstGeom prst="rect">
            <a:avLst/>
          </a:prstGeom>
          <a:noFill/>
        </p:spPr>
        <p:txBody>
          <a:bodyPr wrap="square" rtlCol="0">
            <a:spAutoFit/>
          </a:bodyPr>
          <a:lstStyle/>
          <a:p>
            <a:r>
              <a:rPr lang="en-US" sz="1400" dirty="0"/>
              <a:t>Jerusalem Prophets, </a:t>
            </a:r>
            <a:br>
              <a:rPr lang="en-US" sz="1400" dirty="0"/>
            </a:br>
            <a:r>
              <a:rPr lang="en-US" sz="1400" dirty="0"/>
              <a:t>42 mo.</a:t>
            </a:r>
          </a:p>
        </p:txBody>
      </p:sp>
      <p:sp>
        <p:nvSpPr>
          <p:cNvPr id="100" name="TextBox 99">
            <a:extLst>
              <a:ext uri="{FF2B5EF4-FFF2-40B4-BE49-F238E27FC236}">
                <a16:creationId xmlns:a16="http://schemas.microsoft.com/office/drawing/2014/main" id="{82F7F0EF-D0F9-421A-A327-73C662A7F023}"/>
              </a:ext>
            </a:extLst>
          </p:cNvPr>
          <p:cNvSpPr txBox="1"/>
          <p:nvPr/>
        </p:nvSpPr>
        <p:spPr>
          <a:xfrm>
            <a:off x="8092044" y="5507988"/>
            <a:ext cx="2249694" cy="523220"/>
          </a:xfrm>
          <a:prstGeom prst="rect">
            <a:avLst/>
          </a:prstGeom>
          <a:noFill/>
        </p:spPr>
        <p:txBody>
          <a:bodyPr wrap="square" rtlCol="0">
            <a:spAutoFit/>
          </a:bodyPr>
          <a:lstStyle/>
          <a:p>
            <a:r>
              <a:rPr lang="en-US" sz="1400" dirty="0"/>
              <a:t>Gentiles tread Jerusalem, </a:t>
            </a:r>
            <a:br>
              <a:rPr lang="en-US" sz="1400" dirty="0"/>
            </a:br>
            <a:r>
              <a:rPr lang="en-US" sz="1400" dirty="0"/>
              <a:t>42 mo. Before Prophets</a:t>
            </a:r>
          </a:p>
        </p:txBody>
      </p:sp>
      <p:cxnSp>
        <p:nvCxnSpPr>
          <p:cNvPr id="101" name="Straight Arrow Connector 100">
            <a:extLst>
              <a:ext uri="{FF2B5EF4-FFF2-40B4-BE49-F238E27FC236}">
                <a16:creationId xmlns:a16="http://schemas.microsoft.com/office/drawing/2014/main" id="{53011B71-84E0-4E66-A155-114716C0E295}"/>
              </a:ext>
            </a:extLst>
          </p:cNvPr>
          <p:cNvCxnSpPr>
            <a:cxnSpLocks/>
          </p:cNvCxnSpPr>
          <p:nvPr/>
        </p:nvCxnSpPr>
        <p:spPr>
          <a:xfrm>
            <a:off x="7671444" y="6436728"/>
            <a:ext cx="1169966"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2" name="TextBox 101">
            <a:extLst>
              <a:ext uri="{FF2B5EF4-FFF2-40B4-BE49-F238E27FC236}">
                <a16:creationId xmlns:a16="http://schemas.microsoft.com/office/drawing/2014/main" id="{7A64C790-78E7-47AA-80D1-E31451FC2B16}"/>
              </a:ext>
            </a:extLst>
          </p:cNvPr>
          <p:cNvSpPr txBox="1"/>
          <p:nvPr/>
        </p:nvSpPr>
        <p:spPr>
          <a:xfrm>
            <a:off x="7609625" y="5913508"/>
            <a:ext cx="2463570" cy="523220"/>
          </a:xfrm>
          <a:prstGeom prst="rect">
            <a:avLst/>
          </a:prstGeom>
          <a:noFill/>
        </p:spPr>
        <p:txBody>
          <a:bodyPr wrap="square" rtlCol="0">
            <a:spAutoFit/>
          </a:bodyPr>
          <a:lstStyle/>
          <a:p>
            <a:r>
              <a:rPr lang="en-US" sz="1400" dirty="0"/>
              <a:t>From daily sacrifice taken, </a:t>
            </a:r>
            <a:br>
              <a:rPr lang="en-US" sz="1400" dirty="0"/>
            </a:br>
            <a:r>
              <a:rPr lang="en-US" sz="1400" dirty="0"/>
              <a:t>end of wonders, 1290 days</a:t>
            </a:r>
          </a:p>
        </p:txBody>
      </p:sp>
      <p:sp>
        <p:nvSpPr>
          <p:cNvPr id="103" name="TextBox 102">
            <a:extLst>
              <a:ext uri="{FF2B5EF4-FFF2-40B4-BE49-F238E27FC236}">
                <a16:creationId xmlns:a16="http://schemas.microsoft.com/office/drawing/2014/main" id="{4955F9AD-C064-4818-8928-6409B26674C5}"/>
              </a:ext>
            </a:extLst>
          </p:cNvPr>
          <p:cNvSpPr txBox="1"/>
          <p:nvPr/>
        </p:nvSpPr>
        <p:spPr>
          <a:xfrm>
            <a:off x="8695915" y="6409782"/>
            <a:ext cx="2463570" cy="523220"/>
          </a:xfrm>
          <a:prstGeom prst="rect">
            <a:avLst/>
          </a:prstGeom>
          <a:noFill/>
        </p:spPr>
        <p:txBody>
          <a:bodyPr wrap="square" rtlCol="0">
            <a:spAutoFit/>
          </a:bodyPr>
          <a:lstStyle/>
          <a:p>
            <a:r>
              <a:rPr lang="en-US" sz="1400" dirty="0"/>
              <a:t>Blessed he that </a:t>
            </a:r>
            <a:r>
              <a:rPr lang="en-US" sz="1400" dirty="0" err="1"/>
              <a:t>waiteth</a:t>
            </a:r>
            <a:r>
              <a:rPr lang="en-US" sz="1400" dirty="0"/>
              <a:t>,</a:t>
            </a:r>
          </a:p>
          <a:p>
            <a:r>
              <a:rPr lang="en-US" sz="1400" dirty="0"/>
              <a:t>1335 days, plus?</a:t>
            </a:r>
          </a:p>
        </p:txBody>
      </p:sp>
      <p:cxnSp>
        <p:nvCxnSpPr>
          <p:cNvPr id="104" name="Straight Arrow Connector 103">
            <a:extLst>
              <a:ext uri="{FF2B5EF4-FFF2-40B4-BE49-F238E27FC236}">
                <a16:creationId xmlns:a16="http://schemas.microsoft.com/office/drawing/2014/main" id="{98C452DD-B221-4408-A11D-96EAE4131734}"/>
              </a:ext>
            </a:extLst>
          </p:cNvPr>
          <p:cNvCxnSpPr>
            <a:cxnSpLocks/>
          </p:cNvCxnSpPr>
          <p:nvPr/>
        </p:nvCxnSpPr>
        <p:spPr>
          <a:xfrm>
            <a:off x="8841410" y="6452480"/>
            <a:ext cx="1169966"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6" name="TextBox 105">
            <a:extLst>
              <a:ext uri="{FF2B5EF4-FFF2-40B4-BE49-F238E27FC236}">
                <a16:creationId xmlns:a16="http://schemas.microsoft.com/office/drawing/2014/main" id="{2612C7F4-CC84-46DE-9A17-1084F5693511}"/>
              </a:ext>
            </a:extLst>
          </p:cNvPr>
          <p:cNvSpPr txBox="1"/>
          <p:nvPr/>
        </p:nvSpPr>
        <p:spPr>
          <a:xfrm>
            <a:off x="7776164" y="2310432"/>
            <a:ext cx="1545700" cy="523220"/>
          </a:xfrm>
          <a:prstGeom prst="rect">
            <a:avLst/>
          </a:prstGeom>
          <a:noFill/>
        </p:spPr>
        <p:txBody>
          <a:bodyPr wrap="square" rtlCol="0">
            <a:spAutoFit/>
          </a:bodyPr>
          <a:lstStyle/>
          <a:p>
            <a:pPr algn="ctr"/>
            <a:r>
              <a:rPr lang="en-US" sz="1400" dirty="0"/>
              <a:t>Beginning of Tribulations?</a:t>
            </a:r>
          </a:p>
        </p:txBody>
      </p:sp>
      <p:sp>
        <p:nvSpPr>
          <p:cNvPr id="107" name="TextBox 106">
            <a:extLst>
              <a:ext uri="{FF2B5EF4-FFF2-40B4-BE49-F238E27FC236}">
                <a16:creationId xmlns:a16="http://schemas.microsoft.com/office/drawing/2014/main" id="{7D8F0827-6266-42BE-A8A6-363A486FE3B7}"/>
              </a:ext>
            </a:extLst>
          </p:cNvPr>
          <p:cNvSpPr txBox="1"/>
          <p:nvPr/>
        </p:nvSpPr>
        <p:spPr>
          <a:xfrm>
            <a:off x="8974875" y="2272449"/>
            <a:ext cx="1545700" cy="523220"/>
          </a:xfrm>
          <a:prstGeom prst="rect">
            <a:avLst/>
          </a:prstGeom>
          <a:noFill/>
        </p:spPr>
        <p:txBody>
          <a:bodyPr wrap="square" rtlCol="0">
            <a:spAutoFit/>
          </a:bodyPr>
          <a:lstStyle/>
          <a:p>
            <a:pPr algn="ctr"/>
            <a:r>
              <a:rPr lang="en-US" sz="1400" dirty="0"/>
              <a:t>Late</a:t>
            </a:r>
            <a:br>
              <a:rPr lang="en-US" sz="1400" dirty="0"/>
            </a:br>
            <a:r>
              <a:rPr lang="en-US" sz="1400" dirty="0"/>
              <a:t>Tribulations?</a:t>
            </a:r>
          </a:p>
        </p:txBody>
      </p:sp>
      <p:cxnSp>
        <p:nvCxnSpPr>
          <p:cNvPr id="108" name="Straight Arrow Connector 107">
            <a:extLst>
              <a:ext uri="{FF2B5EF4-FFF2-40B4-BE49-F238E27FC236}">
                <a16:creationId xmlns:a16="http://schemas.microsoft.com/office/drawing/2014/main" id="{AF2AD5D8-652D-4390-836F-22CA5FB4F6BD}"/>
              </a:ext>
            </a:extLst>
          </p:cNvPr>
          <p:cNvCxnSpPr>
            <a:cxnSpLocks/>
          </p:cNvCxnSpPr>
          <p:nvPr/>
        </p:nvCxnSpPr>
        <p:spPr>
          <a:xfrm>
            <a:off x="9035607" y="2324218"/>
            <a:ext cx="1179699" cy="0"/>
          </a:xfrm>
          <a:prstGeom prst="straightConnector1">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09" name="TextBox 108">
            <a:extLst>
              <a:ext uri="{FF2B5EF4-FFF2-40B4-BE49-F238E27FC236}">
                <a16:creationId xmlns:a16="http://schemas.microsoft.com/office/drawing/2014/main" id="{EFAA594B-ECCF-4300-8C36-09B529FA8B5D}"/>
              </a:ext>
            </a:extLst>
          </p:cNvPr>
          <p:cNvSpPr txBox="1"/>
          <p:nvPr/>
        </p:nvSpPr>
        <p:spPr>
          <a:xfrm>
            <a:off x="9293779" y="2080415"/>
            <a:ext cx="723721" cy="307777"/>
          </a:xfrm>
          <a:prstGeom prst="rect">
            <a:avLst/>
          </a:prstGeom>
          <a:noFill/>
        </p:spPr>
        <p:txBody>
          <a:bodyPr wrap="square" rtlCol="0">
            <a:spAutoFit/>
          </a:bodyPr>
          <a:lstStyle/>
          <a:p>
            <a:pPr algn="ctr"/>
            <a:r>
              <a:rPr lang="en-US" sz="1400" dirty="0"/>
              <a:t>3.5</a:t>
            </a:r>
          </a:p>
        </p:txBody>
      </p:sp>
    </p:spTree>
    <p:extLst>
      <p:ext uri="{BB962C8B-B14F-4D97-AF65-F5344CB8AC3E}">
        <p14:creationId xmlns:p14="http://schemas.microsoft.com/office/powerpoint/2010/main" val="11476628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75143B-A821-4946-84B9-5258E2F3C17A}"/>
              </a:ext>
            </a:extLst>
          </p:cNvPr>
          <p:cNvSpPr/>
          <p:nvPr/>
        </p:nvSpPr>
        <p:spPr>
          <a:xfrm>
            <a:off x="16329" y="756764"/>
            <a:ext cx="12192000" cy="6084591"/>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5589" y="66162"/>
            <a:ext cx="11436096" cy="690602"/>
          </a:xfrm>
        </p:spPr>
        <p:txBody>
          <a:bodyPr/>
          <a:lstStyle/>
          <a:p>
            <a:r>
              <a:rPr lang="en-US" sz="4000" dirty="0"/>
              <a:t>Jubilee Summary</a:t>
            </a:r>
            <a:endParaRPr lang="en-US" sz="4800" dirty="0"/>
          </a:p>
        </p:txBody>
      </p:sp>
      <p:cxnSp>
        <p:nvCxnSpPr>
          <p:cNvPr id="8" name="Straight Connector 7"/>
          <p:cNvCxnSpPr>
            <a:cxnSpLocks/>
          </p:cNvCxnSpPr>
          <p:nvPr/>
        </p:nvCxnSpPr>
        <p:spPr>
          <a:xfrm>
            <a:off x="4063368" y="2302631"/>
            <a:ext cx="7709581"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61" name="TextBox 160"/>
          <p:cNvSpPr txBox="1"/>
          <p:nvPr/>
        </p:nvSpPr>
        <p:spPr>
          <a:xfrm>
            <a:off x="3967609" y="1526485"/>
            <a:ext cx="811764" cy="584775"/>
          </a:xfrm>
          <a:prstGeom prst="rect">
            <a:avLst/>
          </a:prstGeom>
          <a:noFill/>
        </p:spPr>
        <p:txBody>
          <a:bodyPr wrap="square" rtlCol="0">
            <a:spAutoFit/>
          </a:bodyPr>
          <a:lstStyle/>
          <a:p>
            <a:pPr algn="ctr"/>
            <a:r>
              <a:rPr lang="en-US" sz="1600" dirty="0"/>
              <a:t>40</a:t>
            </a:r>
            <a:r>
              <a:rPr lang="en-US" sz="1600" baseline="30000" dirty="0"/>
              <a:t>th</a:t>
            </a:r>
            <a:br>
              <a:rPr lang="en-US" sz="1600" dirty="0"/>
            </a:br>
            <a:r>
              <a:rPr lang="en-US" sz="1600" dirty="0"/>
              <a:t>Jubilee</a:t>
            </a:r>
          </a:p>
        </p:txBody>
      </p:sp>
      <p:cxnSp>
        <p:nvCxnSpPr>
          <p:cNvPr id="120" name="Straight Connector 119">
            <a:extLst>
              <a:ext uri="{FF2B5EF4-FFF2-40B4-BE49-F238E27FC236}">
                <a16:creationId xmlns:a16="http://schemas.microsoft.com/office/drawing/2014/main" id="{8F12F570-3F87-4C1B-87FC-115CE421EF58}"/>
              </a:ext>
            </a:extLst>
          </p:cNvPr>
          <p:cNvCxnSpPr>
            <a:cxnSpLocks/>
          </p:cNvCxnSpPr>
          <p:nvPr/>
        </p:nvCxnSpPr>
        <p:spPr>
          <a:xfrm>
            <a:off x="815348" y="2302631"/>
            <a:ext cx="3290089"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18328E7C-888A-4A13-A472-5FAC0B26B6CE}"/>
              </a:ext>
            </a:extLst>
          </p:cNvPr>
          <p:cNvCxnSpPr>
            <a:cxnSpLocks/>
          </p:cNvCxnSpPr>
          <p:nvPr/>
        </p:nvCxnSpPr>
        <p:spPr>
          <a:xfrm>
            <a:off x="801755" y="2180412"/>
            <a:ext cx="42978" cy="4432659"/>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22" name="TextBox 221">
            <a:extLst>
              <a:ext uri="{FF2B5EF4-FFF2-40B4-BE49-F238E27FC236}">
                <a16:creationId xmlns:a16="http://schemas.microsoft.com/office/drawing/2014/main" id="{018FA4A3-0B13-47E4-B982-EE61FC957177}"/>
              </a:ext>
            </a:extLst>
          </p:cNvPr>
          <p:cNvSpPr txBox="1"/>
          <p:nvPr/>
        </p:nvSpPr>
        <p:spPr>
          <a:xfrm>
            <a:off x="301018" y="1829442"/>
            <a:ext cx="1112745" cy="338554"/>
          </a:xfrm>
          <a:prstGeom prst="rect">
            <a:avLst/>
          </a:prstGeom>
          <a:noFill/>
        </p:spPr>
        <p:txBody>
          <a:bodyPr wrap="square" rtlCol="0">
            <a:spAutoFit/>
          </a:bodyPr>
          <a:lstStyle/>
          <a:p>
            <a:r>
              <a:rPr lang="en-US" sz="1600" b="1" dirty="0"/>
              <a:t>Creation </a:t>
            </a:r>
          </a:p>
        </p:txBody>
      </p:sp>
      <p:cxnSp>
        <p:nvCxnSpPr>
          <p:cNvPr id="234" name="Straight Connector 233">
            <a:extLst>
              <a:ext uri="{FF2B5EF4-FFF2-40B4-BE49-F238E27FC236}">
                <a16:creationId xmlns:a16="http://schemas.microsoft.com/office/drawing/2014/main" id="{468A6FE4-BDEE-43A9-BA8B-A23430D08012}"/>
              </a:ext>
            </a:extLst>
          </p:cNvPr>
          <p:cNvCxnSpPr/>
          <p:nvPr/>
        </p:nvCxnSpPr>
        <p:spPr>
          <a:xfrm>
            <a:off x="1718945" y="2133598"/>
            <a:ext cx="0" cy="3747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69F25F0-ACC0-4B98-912D-F00D30063748}"/>
              </a:ext>
            </a:extLst>
          </p:cNvPr>
          <p:cNvCxnSpPr/>
          <p:nvPr/>
        </p:nvCxnSpPr>
        <p:spPr>
          <a:xfrm>
            <a:off x="2633345" y="2133598"/>
            <a:ext cx="0" cy="3747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A2890566-CF5E-4388-B0ED-3495B2D6F59F}"/>
              </a:ext>
            </a:extLst>
          </p:cNvPr>
          <p:cNvCxnSpPr/>
          <p:nvPr/>
        </p:nvCxnSpPr>
        <p:spPr>
          <a:xfrm>
            <a:off x="3547745" y="2133598"/>
            <a:ext cx="0" cy="3747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6DA31E8E-DA20-48A3-B212-3C8C686E9B1F}"/>
              </a:ext>
            </a:extLst>
          </p:cNvPr>
          <p:cNvCxnSpPr>
            <a:cxnSpLocks/>
          </p:cNvCxnSpPr>
          <p:nvPr/>
        </p:nvCxnSpPr>
        <p:spPr>
          <a:xfrm>
            <a:off x="4462145" y="2133598"/>
            <a:ext cx="0" cy="184846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81EA1E3F-158E-4EED-88BD-08CB8F755B67}"/>
              </a:ext>
            </a:extLst>
          </p:cNvPr>
          <p:cNvCxnSpPr>
            <a:cxnSpLocks/>
          </p:cNvCxnSpPr>
          <p:nvPr/>
        </p:nvCxnSpPr>
        <p:spPr>
          <a:xfrm>
            <a:off x="5376545" y="2133598"/>
            <a:ext cx="0" cy="184846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B7E9B22A-FF6B-4F67-B747-B2C2E824C9A4}"/>
              </a:ext>
            </a:extLst>
          </p:cNvPr>
          <p:cNvCxnSpPr>
            <a:cxnSpLocks/>
          </p:cNvCxnSpPr>
          <p:nvPr/>
        </p:nvCxnSpPr>
        <p:spPr>
          <a:xfrm>
            <a:off x="6290945" y="2133598"/>
            <a:ext cx="0" cy="184846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58E9BCF9-B083-4F51-A6A0-C4488468268F}"/>
              </a:ext>
            </a:extLst>
          </p:cNvPr>
          <p:cNvCxnSpPr>
            <a:cxnSpLocks/>
          </p:cNvCxnSpPr>
          <p:nvPr/>
        </p:nvCxnSpPr>
        <p:spPr>
          <a:xfrm>
            <a:off x="7205345" y="2133598"/>
            <a:ext cx="0" cy="184846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EECACE4F-91A3-4CD6-94DF-6361662D1A8A}"/>
              </a:ext>
            </a:extLst>
          </p:cNvPr>
          <p:cNvCxnSpPr>
            <a:cxnSpLocks/>
          </p:cNvCxnSpPr>
          <p:nvPr/>
        </p:nvCxnSpPr>
        <p:spPr>
          <a:xfrm>
            <a:off x="8119745" y="2133598"/>
            <a:ext cx="0" cy="184846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C8FECB74-2707-4D9E-9336-426C861B363F}"/>
              </a:ext>
            </a:extLst>
          </p:cNvPr>
          <p:cNvCxnSpPr/>
          <p:nvPr/>
        </p:nvCxnSpPr>
        <p:spPr>
          <a:xfrm>
            <a:off x="9034145" y="2133598"/>
            <a:ext cx="0" cy="3747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31E8B23F-2123-4C50-8FCE-1BAD5636689D}"/>
              </a:ext>
            </a:extLst>
          </p:cNvPr>
          <p:cNvCxnSpPr/>
          <p:nvPr/>
        </p:nvCxnSpPr>
        <p:spPr>
          <a:xfrm>
            <a:off x="9948545" y="2133598"/>
            <a:ext cx="0" cy="3747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263D810F-4A59-45EC-8BED-720AC8B5C689}"/>
              </a:ext>
            </a:extLst>
          </p:cNvPr>
          <p:cNvCxnSpPr/>
          <p:nvPr/>
        </p:nvCxnSpPr>
        <p:spPr>
          <a:xfrm>
            <a:off x="10862945" y="2133598"/>
            <a:ext cx="0" cy="3747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B383B490-1C31-4A51-A6C5-F0880113B3CF}"/>
              </a:ext>
            </a:extLst>
          </p:cNvPr>
          <p:cNvCxnSpPr>
            <a:cxnSpLocks/>
          </p:cNvCxnSpPr>
          <p:nvPr/>
        </p:nvCxnSpPr>
        <p:spPr>
          <a:xfrm>
            <a:off x="11777345" y="2133598"/>
            <a:ext cx="0" cy="4479473"/>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53" name="TextBox 252">
            <a:extLst>
              <a:ext uri="{FF2B5EF4-FFF2-40B4-BE49-F238E27FC236}">
                <a16:creationId xmlns:a16="http://schemas.microsoft.com/office/drawing/2014/main" id="{953B60B2-A1EE-4147-9B1E-7D11C23B659B}"/>
              </a:ext>
            </a:extLst>
          </p:cNvPr>
          <p:cNvSpPr txBox="1"/>
          <p:nvPr/>
        </p:nvSpPr>
        <p:spPr>
          <a:xfrm>
            <a:off x="2275622" y="2649427"/>
            <a:ext cx="1313467" cy="369332"/>
          </a:xfrm>
          <a:prstGeom prst="rect">
            <a:avLst/>
          </a:prstGeom>
          <a:noFill/>
        </p:spPr>
        <p:txBody>
          <a:bodyPr wrap="square" rtlCol="0">
            <a:spAutoFit/>
          </a:bodyPr>
          <a:lstStyle/>
          <a:p>
            <a:r>
              <a:rPr lang="en-US" dirty="0"/>
              <a:t>2000 years</a:t>
            </a:r>
          </a:p>
        </p:txBody>
      </p:sp>
      <p:sp>
        <p:nvSpPr>
          <p:cNvPr id="68" name="TextBox 67">
            <a:extLst>
              <a:ext uri="{FF2B5EF4-FFF2-40B4-BE49-F238E27FC236}">
                <a16:creationId xmlns:a16="http://schemas.microsoft.com/office/drawing/2014/main" id="{3EC8123D-9F17-4413-802B-F3B13CECD0E1}"/>
              </a:ext>
            </a:extLst>
          </p:cNvPr>
          <p:cNvSpPr txBox="1"/>
          <p:nvPr/>
        </p:nvSpPr>
        <p:spPr>
          <a:xfrm rot="16200000">
            <a:off x="4204" y="2687543"/>
            <a:ext cx="810469" cy="372043"/>
          </a:xfrm>
          <a:prstGeom prst="rect">
            <a:avLst/>
          </a:prstGeom>
          <a:noFill/>
        </p:spPr>
        <p:txBody>
          <a:bodyPr wrap="square" rtlCol="0">
            <a:spAutoFit/>
          </a:bodyPr>
          <a:lstStyle/>
          <a:p>
            <a:r>
              <a:rPr lang="en-US" dirty="0"/>
              <a:t>Israel</a:t>
            </a:r>
          </a:p>
        </p:txBody>
      </p:sp>
      <p:sp>
        <p:nvSpPr>
          <p:cNvPr id="75" name="TextBox 74">
            <a:extLst>
              <a:ext uri="{FF2B5EF4-FFF2-40B4-BE49-F238E27FC236}">
                <a16:creationId xmlns:a16="http://schemas.microsoft.com/office/drawing/2014/main" id="{3F446064-3ACC-47F4-85F6-0B55D6F6AA9D}"/>
              </a:ext>
            </a:extLst>
          </p:cNvPr>
          <p:cNvSpPr txBox="1"/>
          <p:nvPr/>
        </p:nvSpPr>
        <p:spPr>
          <a:xfrm>
            <a:off x="5048198" y="1548823"/>
            <a:ext cx="811764" cy="584775"/>
          </a:xfrm>
          <a:prstGeom prst="rect">
            <a:avLst/>
          </a:prstGeom>
          <a:noFill/>
        </p:spPr>
        <p:txBody>
          <a:bodyPr wrap="square" rtlCol="0">
            <a:spAutoFit/>
          </a:bodyPr>
          <a:lstStyle/>
          <a:p>
            <a:pPr algn="ctr"/>
            <a:r>
              <a:rPr lang="en-US" sz="1600" dirty="0"/>
              <a:t>50</a:t>
            </a:r>
            <a:r>
              <a:rPr lang="en-US" sz="1600" baseline="30000" dirty="0"/>
              <a:t>th</a:t>
            </a:r>
            <a:br>
              <a:rPr lang="en-US" sz="1600" dirty="0"/>
            </a:br>
            <a:r>
              <a:rPr lang="en-US" sz="1600" dirty="0"/>
              <a:t>Jubilee</a:t>
            </a:r>
          </a:p>
        </p:txBody>
      </p:sp>
      <p:sp>
        <p:nvSpPr>
          <p:cNvPr id="76" name="TextBox 75">
            <a:extLst>
              <a:ext uri="{FF2B5EF4-FFF2-40B4-BE49-F238E27FC236}">
                <a16:creationId xmlns:a16="http://schemas.microsoft.com/office/drawing/2014/main" id="{DD4E6D8B-FA06-4816-8E84-30BF0B120150}"/>
              </a:ext>
            </a:extLst>
          </p:cNvPr>
          <p:cNvSpPr txBox="1"/>
          <p:nvPr/>
        </p:nvSpPr>
        <p:spPr>
          <a:xfrm>
            <a:off x="5874711" y="1548823"/>
            <a:ext cx="811764" cy="584775"/>
          </a:xfrm>
          <a:prstGeom prst="rect">
            <a:avLst/>
          </a:prstGeom>
          <a:noFill/>
        </p:spPr>
        <p:txBody>
          <a:bodyPr wrap="square" rtlCol="0">
            <a:spAutoFit/>
          </a:bodyPr>
          <a:lstStyle/>
          <a:p>
            <a:pPr algn="ctr"/>
            <a:r>
              <a:rPr lang="en-US" sz="1600" dirty="0"/>
              <a:t>60</a:t>
            </a:r>
            <a:r>
              <a:rPr lang="en-US" sz="1600" baseline="30000" dirty="0"/>
              <a:t>th</a:t>
            </a:r>
            <a:br>
              <a:rPr lang="en-US" sz="1600" dirty="0"/>
            </a:br>
            <a:r>
              <a:rPr lang="en-US" sz="1600" dirty="0"/>
              <a:t>Jubilee</a:t>
            </a:r>
          </a:p>
        </p:txBody>
      </p:sp>
      <p:sp>
        <p:nvSpPr>
          <p:cNvPr id="77" name="TextBox 76">
            <a:extLst>
              <a:ext uri="{FF2B5EF4-FFF2-40B4-BE49-F238E27FC236}">
                <a16:creationId xmlns:a16="http://schemas.microsoft.com/office/drawing/2014/main" id="{92A89FC7-75D8-4F23-926E-3C5E89BDC84A}"/>
              </a:ext>
            </a:extLst>
          </p:cNvPr>
          <p:cNvSpPr txBox="1"/>
          <p:nvPr/>
        </p:nvSpPr>
        <p:spPr>
          <a:xfrm>
            <a:off x="6803860" y="1537054"/>
            <a:ext cx="811764" cy="584775"/>
          </a:xfrm>
          <a:prstGeom prst="rect">
            <a:avLst/>
          </a:prstGeom>
          <a:noFill/>
        </p:spPr>
        <p:txBody>
          <a:bodyPr wrap="square" rtlCol="0">
            <a:spAutoFit/>
          </a:bodyPr>
          <a:lstStyle/>
          <a:p>
            <a:pPr algn="ctr"/>
            <a:r>
              <a:rPr lang="en-US" sz="1600" dirty="0"/>
              <a:t>70</a:t>
            </a:r>
            <a:r>
              <a:rPr lang="en-US" sz="1600" baseline="30000" dirty="0"/>
              <a:t>th</a:t>
            </a:r>
            <a:br>
              <a:rPr lang="en-US" sz="1600" dirty="0"/>
            </a:br>
            <a:r>
              <a:rPr lang="en-US" sz="1600" dirty="0"/>
              <a:t>Jubilee</a:t>
            </a:r>
          </a:p>
        </p:txBody>
      </p:sp>
      <p:sp>
        <p:nvSpPr>
          <p:cNvPr id="78" name="TextBox 77">
            <a:extLst>
              <a:ext uri="{FF2B5EF4-FFF2-40B4-BE49-F238E27FC236}">
                <a16:creationId xmlns:a16="http://schemas.microsoft.com/office/drawing/2014/main" id="{8D44231A-ABAD-4598-9A3A-43516FBF1327}"/>
              </a:ext>
            </a:extLst>
          </p:cNvPr>
          <p:cNvSpPr txBox="1"/>
          <p:nvPr/>
        </p:nvSpPr>
        <p:spPr>
          <a:xfrm>
            <a:off x="7718259" y="1548823"/>
            <a:ext cx="811764" cy="584775"/>
          </a:xfrm>
          <a:prstGeom prst="rect">
            <a:avLst/>
          </a:prstGeom>
          <a:noFill/>
        </p:spPr>
        <p:txBody>
          <a:bodyPr wrap="square" rtlCol="0">
            <a:spAutoFit/>
          </a:bodyPr>
          <a:lstStyle/>
          <a:p>
            <a:pPr algn="ctr"/>
            <a:r>
              <a:rPr lang="en-US" sz="1600" dirty="0"/>
              <a:t>80</a:t>
            </a:r>
            <a:r>
              <a:rPr lang="en-US" sz="1600" baseline="30000" dirty="0"/>
              <a:t>th</a:t>
            </a:r>
            <a:br>
              <a:rPr lang="en-US" sz="1600" dirty="0"/>
            </a:br>
            <a:r>
              <a:rPr lang="en-US" sz="1600" dirty="0"/>
              <a:t>Jubilee</a:t>
            </a:r>
          </a:p>
        </p:txBody>
      </p:sp>
      <p:sp>
        <p:nvSpPr>
          <p:cNvPr id="79" name="TextBox 78">
            <a:extLst>
              <a:ext uri="{FF2B5EF4-FFF2-40B4-BE49-F238E27FC236}">
                <a16:creationId xmlns:a16="http://schemas.microsoft.com/office/drawing/2014/main" id="{4B0FA923-9619-4348-9C85-775A0FB2F44D}"/>
              </a:ext>
            </a:extLst>
          </p:cNvPr>
          <p:cNvSpPr txBox="1"/>
          <p:nvPr/>
        </p:nvSpPr>
        <p:spPr>
          <a:xfrm>
            <a:off x="11367067" y="1526485"/>
            <a:ext cx="811764" cy="584775"/>
          </a:xfrm>
          <a:prstGeom prst="rect">
            <a:avLst/>
          </a:prstGeom>
          <a:noFill/>
        </p:spPr>
        <p:txBody>
          <a:bodyPr wrap="square" rtlCol="0">
            <a:spAutoFit/>
          </a:bodyPr>
          <a:lstStyle/>
          <a:p>
            <a:pPr algn="ctr"/>
            <a:r>
              <a:rPr lang="en-US" sz="1600" dirty="0"/>
              <a:t>120</a:t>
            </a:r>
            <a:r>
              <a:rPr lang="en-US" sz="1600" baseline="30000" dirty="0"/>
              <a:t>th</a:t>
            </a:r>
            <a:br>
              <a:rPr lang="en-US" sz="1600" dirty="0"/>
            </a:br>
            <a:r>
              <a:rPr lang="en-US" sz="1600" dirty="0"/>
              <a:t>Jubilee</a:t>
            </a:r>
          </a:p>
        </p:txBody>
      </p:sp>
      <p:sp>
        <p:nvSpPr>
          <p:cNvPr id="80" name="TextBox 79">
            <a:extLst>
              <a:ext uri="{FF2B5EF4-FFF2-40B4-BE49-F238E27FC236}">
                <a16:creationId xmlns:a16="http://schemas.microsoft.com/office/drawing/2014/main" id="{1DED94B9-F7E0-4417-B67B-1B1E7ADA08B3}"/>
              </a:ext>
            </a:extLst>
          </p:cNvPr>
          <p:cNvSpPr txBox="1"/>
          <p:nvPr/>
        </p:nvSpPr>
        <p:spPr>
          <a:xfrm>
            <a:off x="4291098" y="2563707"/>
            <a:ext cx="1313467" cy="646331"/>
          </a:xfrm>
          <a:prstGeom prst="rect">
            <a:avLst/>
          </a:prstGeom>
          <a:noFill/>
        </p:spPr>
        <p:txBody>
          <a:bodyPr wrap="square" rtlCol="0">
            <a:spAutoFit/>
          </a:bodyPr>
          <a:lstStyle/>
          <a:p>
            <a:pPr algn="ctr"/>
            <a:r>
              <a:rPr lang="en-US" dirty="0"/>
              <a:t>500 </a:t>
            </a:r>
          </a:p>
          <a:p>
            <a:pPr algn="ctr"/>
            <a:r>
              <a:rPr lang="en-US" dirty="0"/>
              <a:t>years</a:t>
            </a:r>
          </a:p>
        </p:txBody>
      </p:sp>
      <p:sp>
        <p:nvSpPr>
          <p:cNvPr id="81" name="TextBox 80">
            <a:extLst>
              <a:ext uri="{FF2B5EF4-FFF2-40B4-BE49-F238E27FC236}">
                <a16:creationId xmlns:a16="http://schemas.microsoft.com/office/drawing/2014/main" id="{4EB0295C-29FB-44AF-94A6-14ED1FF923D5}"/>
              </a:ext>
            </a:extLst>
          </p:cNvPr>
          <p:cNvSpPr txBox="1"/>
          <p:nvPr/>
        </p:nvSpPr>
        <p:spPr>
          <a:xfrm>
            <a:off x="5213063" y="2563707"/>
            <a:ext cx="1313467" cy="646331"/>
          </a:xfrm>
          <a:prstGeom prst="rect">
            <a:avLst/>
          </a:prstGeom>
          <a:noFill/>
        </p:spPr>
        <p:txBody>
          <a:bodyPr wrap="square" rtlCol="0">
            <a:spAutoFit/>
          </a:bodyPr>
          <a:lstStyle/>
          <a:p>
            <a:pPr algn="ctr"/>
            <a:r>
              <a:rPr lang="en-US" dirty="0"/>
              <a:t>500 </a:t>
            </a:r>
          </a:p>
          <a:p>
            <a:pPr algn="ctr"/>
            <a:r>
              <a:rPr lang="en-US" dirty="0"/>
              <a:t>years</a:t>
            </a:r>
          </a:p>
        </p:txBody>
      </p:sp>
      <p:sp>
        <p:nvSpPr>
          <p:cNvPr id="82" name="TextBox 81">
            <a:extLst>
              <a:ext uri="{FF2B5EF4-FFF2-40B4-BE49-F238E27FC236}">
                <a16:creationId xmlns:a16="http://schemas.microsoft.com/office/drawing/2014/main" id="{E67BEA6A-E6B2-4E52-8E44-F237893F9B70}"/>
              </a:ext>
            </a:extLst>
          </p:cNvPr>
          <p:cNvSpPr txBox="1"/>
          <p:nvPr/>
        </p:nvSpPr>
        <p:spPr>
          <a:xfrm>
            <a:off x="6077155" y="2538890"/>
            <a:ext cx="1313467" cy="646331"/>
          </a:xfrm>
          <a:prstGeom prst="rect">
            <a:avLst/>
          </a:prstGeom>
          <a:noFill/>
        </p:spPr>
        <p:txBody>
          <a:bodyPr wrap="square" rtlCol="0">
            <a:spAutoFit/>
          </a:bodyPr>
          <a:lstStyle/>
          <a:p>
            <a:pPr algn="ctr"/>
            <a:r>
              <a:rPr lang="en-US" dirty="0"/>
              <a:t>500 </a:t>
            </a:r>
          </a:p>
          <a:p>
            <a:pPr algn="ctr"/>
            <a:r>
              <a:rPr lang="en-US" dirty="0"/>
              <a:t>years</a:t>
            </a:r>
          </a:p>
        </p:txBody>
      </p:sp>
      <p:sp>
        <p:nvSpPr>
          <p:cNvPr id="83" name="TextBox 82">
            <a:extLst>
              <a:ext uri="{FF2B5EF4-FFF2-40B4-BE49-F238E27FC236}">
                <a16:creationId xmlns:a16="http://schemas.microsoft.com/office/drawing/2014/main" id="{863B8DCE-CCD1-4337-8F13-F1894B96F0FB}"/>
              </a:ext>
            </a:extLst>
          </p:cNvPr>
          <p:cNvSpPr txBox="1"/>
          <p:nvPr/>
        </p:nvSpPr>
        <p:spPr>
          <a:xfrm>
            <a:off x="9289391" y="2714027"/>
            <a:ext cx="1313467" cy="369332"/>
          </a:xfrm>
          <a:prstGeom prst="rect">
            <a:avLst/>
          </a:prstGeom>
          <a:noFill/>
        </p:spPr>
        <p:txBody>
          <a:bodyPr wrap="square" rtlCol="0">
            <a:spAutoFit/>
          </a:bodyPr>
          <a:lstStyle/>
          <a:p>
            <a:r>
              <a:rPr lang="en-US" dirty="0"/>
              <a:t>2000 years</a:t>
            </a:r>
          </a:p>
        </p:txBody>
      </p:sp>
      <p:sp>
        <p:nvSpPr>
          <p:cNvPr id="84" name="TextBox 83">
            <a:extLst>
              <a:ext uri="{FF2B5EF4-FFF2-40B4-BE49-F238E27FC236}">
                <a16:creationId xmlns:a16="http://schemas.microsoft.com/office/drawing/2014/main" id="{4034C3E8-7465-467E-A5D7-FF6423446866}"/>
              </a:ext>
            </a:extLst>
          </p:cNvPr>
          <p:cNvSpPr txBox="1"/>
          <p:nvPr/>
        </p:nvSpPr>
        <p:spPr>
          <a:xfrm>
            <a:off x="7061525" y="2563707"/>
            <a:ext cx="1313467" cy="646331"/>
          </a:xfrm>
          <a:prstGeom prst="rect">
            <a:avLst/>
          </a:prstGeom>
          <a:noFill/>
        </p:spPr>
        <p:txBody>
          <a:bodyPr wrap="square" rtlCol="0">
            <a:spAutoFit/>
          </a:bodyPr>
          <a:lstStyle/>
          <a:p>
            <a:pPr algn="ctr"/>
            <a:r>
              <a:rPr lang="en-US" dirty="0"/>
              <a:t>500 </a:t>
            </a:r>
          </a:p>
          <a:p>
            <a:pPr algn="ctr"/>
            <a:r>
              <a:rPr lang="en-US" dirty="0"/>
              <a:t>years</a:t>
            </a:r>
          </a:p>
        </p:txBody>
      </p:sp>
      <p:sp>
        <p:nvSpPr>
          <p:cNvPr id="88" name="TextBox 87">
            <a:extLst>
              <a:ext uri="{FF2B5EF4-FFF2-40B4-BE49-F238E27FC236}">
                <a16:creationId xmlns:a16="http://schemas.microsoft.com/office/drawing/2014/main" id="{DAF2DCC0-7097-4C94-93DA-742EB5AC5B87}"/>
              </a:ext>
            </a:extLst>
          </p:cNvPr>
          <p:cNvSpPr txBox="1"/>
          <p:nvPr/>
        </p:nvSpPr>
        <p:spPr>
          <a:xfrm>
            <a:off x="3805411" y="4104284"/>
            <a:ext cx="1313467" cy="646331"/>
          </a:xfrm>
          <a:prstGeom prst="rect">
            <a:avLst/>
          </a:prstGeom>
          <a:noFill/>
        </p:spPr>
        <p:txBody>
          <a:bodyPr wrap="square" rtlCol="0">
            <a:spAutoFit/>
          </a:bodyPr>
          <a:lstStyle/>
          <a:p>
            <a:pPr algn="ctr"/>
            <a:r>
              <a:rPr lang="en-US" dirty="0"/>
              <a:t>Abraham</a:t>
            </a:r>
            <a:br>
              <a:rPr lang="en-US" dirty="0"/>
            </a:br>
            <a:r>
              <a:rPr lang="en-US" dirty="0"/>
              <a:t>Born</a:t>
            </a:r>
          </a:p>
        </p:txBody>
      </p:sp>
      <p:sp>
        <p:nvSpPr>
          <p:cNvPr id="89" name="TextBox 88">
            <a:extLst>
              <a:ext uri="{FF2B5EF4-FFF2-40B4-BE49-F238E27FC236}">
                <a16:creationId xmlns:a16="http://schemas.microsoft.com/office/drawing/2014/main" id="{5693CF30-85DA-4FE5-AE2E-81438DDE06C7}"/>
              </a:ext>
            </a:extLst>
          </p:cNvPr>
          <p:cNvSpPr txBox="1"/>
          <p:nvPr/>
        </p:nvSpPr>
        <p:spPr>
          <a:xfrm>
            <a:off x="4779373" y="4702531"/>
            <a:ext cx="1313467" cy="646331"/>
          </a:xfrm>
          <a:prstGeom prst="rect">
            <a:avLst/>
          </a:prstGeom>
          <a:noFill/>
        </p:spPr>
        <p:txBody>
          <a:bodyPr wrap="square" rtlCol="0">
            <a:spAutoFit/>
          </a:bodyPr>
          <a:lstStyle/>
          <a:p>
            <a:pPr algn="ctr"/>
            <a:r>
              <a:rPr lang="en-US" dirty="0"/>
              <a:t>The Exodus</a:t>
            </a:r>
          </a:p>
        </p:txBody>
      </p:sp>
      <p:sp>
        <p:nvSpPr>
          <p:cNvPr id="90" name="TextBox 89">
            <a:extLst>
              <a:ext uri="{FF2B5EF4-FFF2-40B4-BE49-F238E27FC236}">
                <a16:creationId xmlns:a16="http://schemas.microsoft.com/office/drawing/2014/main" id="{29706E49-62B6-4511-B322-E17CA23525F7}"/>
              </a:ext>
            </a:extLst>
          </p:cNvPr>
          <p:cNvSpPr txBox="1"/>
          <p:nvPr/>
        </p:nvSpPr>
        <p:spPr>
          <a:xfrm>
            <a:off x="5634211" y="4104284"/>
            <a:ext cx="1313467" cy="646331"/>
          </a:xfrm>
          <a:prstGeom prst="rect">
            <a:avLst/>
          </a:prstGeom>
          <a:noFill/>
        </p:spPr>
        <p:txBody>
          <a:bodyPr wrap="square" rtlCol="0">
            <a:spAutoFit/>
          </a:bodyPr>
          <a:lstStyle/>
          <a:p>
            <a:pPr algn="ctr"/>
            <a:r>
              <a:rPr lang="en-US" dirty="0"/>
              <a:t>Temple Complete</a:t>
            </a:r>
          </a:p>
        </p:txBody>
      </p:sp>
      <p:sp>
        <p:nvSpPr>
          <p:cNvPr id="91" name="TextBox 90">
            <a:extLst>
              <a:ext uri="{FF2B5EF4-FFF2-40B4-BE49-F238E27FC236}">
                <a16:creationId xmlns:a16="http://schemas.microsoft.com/office/drawing/2014/main" id="{CA75BF02-7519-4E76-B7CB-06FDF1886AAE}"/>
              </a:ext>
            </a:extLst>
          </p:cNvPr>
          <p:cNvSpPr txBox="1"/>
          <p:nvPr/>
        </p:nvSpPr>
        <p:spPr>
          <a:xfrm>
            <a:off x="6709847" y="4702531"/>
            <a:ext cx="1313467" cy="923330"/>
          </a:xfrm>
          <a:prstGeom prst="rect">
            <a:avLst/>
          </a:prstGeom>
          <a:noFill/>
        </p:spPr>
        <p:txBody>
          <a:bodyPr wrap="square" rtlCol="0">
            <a:spAutoFit/>
          </a:bodyPr>
          <a:lstStyle/>
          <a:p>
            <a:pPr algn="ctr"/>
            <a:r>
              <a:rPr lang="en-US" dirty="0"/>
              <a:t>Decree to Restore</a:t>
            </a:r>
            <a:br>
              <a:rPr lang="en-US" dirty="0"/>
            </a:br>
            <a:r>
              <a:rPr lang="en-US" dirty="0"/>
              <a:t>Jerusalem</a:t>
            </a:r>
          </a:p>
        </p:txBody>
      </p:sp>
      <p:sp>
        <p:nvSpPr>
          <p:cNvPr id="92" name="TextBox 91">
            <a:extLst>
              <a:ext uri="{FF2B5EF4-FFF2-40B4-BE49-F238E27FC236}">
                <a16:creationId xmlns:a16="http://schemas.microsoft.com/office/drawing/2014/main" id="{E5B99029-4981-4CAC-A42A-DCFC0214CA75}"/>
              </a:ext>
            </a:extLst>
          </p:cNvPr>
          <p:cNvSpPr txBox="1"/>
          <p:nvPr/>
        </p:nvSpPr>
        <p:spPr>
          <a:xfrm>
            <a:off x="7564685" y="4104283"/>
            <a:ext cx="1313467" cy="646331"/>
          </a:xfrm>
          <a:prstGeom prst="rect">
            <a:avLst/>
          </a:prstGeom>
          <a:noFill/>
        </p:spPr>
        <p:txBody>
          <a:bodyPr wrap="square" rtlCol="0">
            <a:spAutoFit/>
          </a:bodyPr>
          <a:lstStyle/>
          <a:p>
            <a:pPr algn="ctr"/>
            <a:r>
              <a:rPr lang="en-US" dirty="0"/>
              <a:t>Christ’s 1st Coming</a:t>
            </a:r>
          </a:p>
        </p:txBody>
      </p:sp>
      <p:sp>
        <p:nvSpPr>
          <p:cNvPr id="93" name="TextBox 92">
            <a:extLst>
              <a:ext uri="{FF2B5EF4-FFF2-40B4-BE49-F238E27FC236}">
                <a16:creationId xmlns:a16="http://schemas.microsoft.com/office/drawing/2014/main" id="{9DFBEBFA-A1AF-4CE3-B39C-D41B4B41FF66}"/>
              </a:ext>
            </a:extLst>
          </p:cNvPr>
          <p:cNvSpPr txBox="1"/>
          <p:nvPr/>
        </p:nvSpPr>
        <p:spPr>
          <a:xfrm>
            <a:off x="11090790" y="4104283"/>
            <a:ext cx="1084881" cy="923330"/>
          </a:xfrm>
          <a:prstGeom prst="rect">
            <a:avLst/>
          </a:prstGeom>
          <a:noFill/>
        </p:spPr>
        <p:txBody>
          <a:bodyPr wrap="square" rtlCol="0">
            <a:spAutoFit/>
          </a:bodyPr>
          <a:lstStyle/>
          <a:p>
            <a:pPr algn="ctr"/>
            <a:r>
              <a:rPr lang="en-US" dirty="0"/>
              <a:t>Christ’s </a:t>
            </a:r>
          </a:p>
          <a:p>
            <a:pPr algn="ctr"/>
            <a:r>
              <a:rPr lang="en-US" dirty="0"/>
              <a:t>Reign</a:t>
            </a:r>
          </a:p>
          <a:p>
            <a:pPr algn="ctr"/>
            <a:r>
              <a:rPr lang="en-US" dirty="0"/>
              <a:t>Begins</a:t>
            </a:r>
          </a:p>
        </p:txBody>
      </p:sp>
      <p:sp>
        <p:nvSpPr>
          <p:cNvPr id="95" name="TextBox 94">
            <a:extLst>
              <a:ext uri="{FF2B5EF4-FFF2-40B4-BE49-F238E27FC236}">
                <a16:creationId xmlns:a16="http://schemas.microsoft.com/office/drawing/2014/main" id="{556AD385-D53F-444A-A263-3AD9AB4D9894}"/>
              </a:ext>
            </a:extLst>
          </p:cNvPr>
          <p:cNvSpPr txBox="1"/>
          <p:nvPr/>
        </p:nvSpPr>
        <p:spPr>
          <a:xfrm>
            <a:off x="5932065" y="6249600"/>
            <a:ext cx="2048271" cy="461665"/>
          </a:xfrm>
          <a:prstGeom prst="rect">
            <a:avLst/>
          </a:prstGeom>
          <a:noFill/>
        </p:spPr>
        <p:txBody>
          <a:bodyPr wrap="square" rtlCol="0">
            <a:spAutoFit/>
          </a:bodyPr>
          <a:lstStyle/>
          <a:p>
            <a:r>
              <a:rPr lang="en-US" sz="2400" b="1" dirty="0"/>
              <a:t>6000 years</a:t>
            </a:r>
          </a:p>
        </p:txBody>
      </p:sp>
      <p:sp>
        <p:nvSpPr>
          <p:cNvPr id="96" name="TextBox 95">
            <a:extLst>
              <a:ext uri="{FF2B5EF4-FFF2-40B4-BE49-F238E27FC236}">
                <a16:creationId xmlns:a16="http://schemas.microsoft.com/office/drawing/2014/main" id="{E577B02C-83E6-4E83-A1A4-230A0B58B11A}"/>
              </a:ext>
            </a:extLst>
          </p:cNvPr>
          <p:cNvSpPr txBox="1"/>
          <p:nvPr/>
        </p:nvSpPr>
        <p:spPr>
          <a:xfrm>
            <a:off x="10386499" y="6405486"/>
            <a:ext cx="1313467" cy="369332"/>
          </a:xfrm>
          <a:prstGeom prst="rect">
            <a:avLst/>
          </a:prstGeom>
          <a:noFill/>
        </p:spPr>
        <p:txBody>
          <a:bodyPr wrap="square" rtlCol="0">
            <a:spAutoFit/>
          </a:bodyPr>
          <a:lstStyle/>
          <a:p>
            <a:pPr algn="ctr"/>
            <a:r>
              <a:rPr lang="en-US" dirty="0"/>
              <a:t>Genesis 6:3</a:t>
            </a:r>
          </a:p>
        </p:txBody>
      </p:sp>
    </p:spTree>
    <p:extLst>
      <p:ext uri="{BB962C8B-B14F-4D97-AF65-F5344CB8AC3E}">
        <p14:creationId xmlns:p14="http://schemas.microsoft.com/office/powerpoint/2010/main" val="2756597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703" y="1685109"/>
            <a:ext cx="11325497" cy="5172891"/>
          </a:xfrm>
        </p:spPr>
        <p:txBody>
          <a:bodyPr>
            <a:normAutofit/>
          </a:bodyPr>
          <a:lstStyle/>
          <a:p>
            <a:pPr lvl="1"/>
            <a:r>
              <a:rPr lang="en-US" sz="2400" dirty="0"/>
              <a:t>Luke 21: 24 And Jerusalem shall be trodden down of the Gentiles, </a:t>
            </a:r>
            <a:r>
              <a:rPr lang="en-US" sz="2400" b="1" dirty="0"/>
              <a:t>until the times of the Gentiles be fulfilled</a:t>
            </a:r>
            <a:r>
              <a:rPr lang="en-US" sz="2400" dirty="0">
                <a:solidFill>
                  <a:schemeClr val="tx1"/>
                </a:solidFill>
              </a:rPr>
              <a:t>.</a:t>
            </a:r>
          </a:p>
          <a:p>
            <a:pPr lvl="1"/>
            <a:r>
              <a:rPr lang="en-US" sz="2400" dirty="0">
                <a:solidFill>
                  <a:schemeClr val="accent5">
                    <a:lumMod val="50000"/>
                  </a:schemeClr>
                </a:solidFill>
              </a:rPr>
              <a:t>Gentiles populated Israel until 1947, Jerusalem until 1967 when the Jews returned. So, if the times of the gentiles was fulfilled, that generation will not pass away until all is fulfilled. </a:t>
            </a:r>
          </a:p>
          <a:p>
            <a:pPr lvl="1"/>
            <a:endParaRPr lang="en-US" dirty="0">
              <a:solidFill>
                <a:schemeClr val="accent1"/>
              </a:solidFill>
            </a:endParaRPr>
          </a:p>
        </p:txBody>
      </p:sp>
      <p:sp>
        <p:nvSpPr>
          <p:cNvPr id="2" name="Title 1"/>
          <p:cNvSpPr>
            <a:spLocks noGrp="1"/>
          </p:cNvSpPr>
          <p:nvPr>
            <p:ph type="title"/>
          </p:nvPr>
        </p:nvSpPr>
        <p:spPr/>
        <p:txBody>
          <a:bodyPr/>
          <a:lstStyle/>
          <a:p>
            <a:r>
              <a:rPr lang="en-US" sz="4000" dirty="0"/>
              <a:t>Time of the Gentiles-Fulfilled</a:t>
            </a:r>
          </a:p>
        </p:txBody>
      </p:sp>
      <p:pic>
        <p:nvPicPr>
          <p:cNvPr id="11266" name="Picture 2" descr="The uphill battle over returning to Jerusalem - The Jerusalem Post">
            <a:extLst>
              <a:ext uri="{FF2B5EF4-FFF2-40B4-BE49-F238E27FC236}">
                <a16:creationId xmlns:a16="http://schemas.microsoft.com/office/drawing/2014/main" id="{675B3DF5-A2F1-4769-8E8D-4376E6F227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3636" y="4007339"/>
            <a:ext cx="4378363" cy="285066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On Jerusalem Day, we celebrate the city at very heart of Judaism – J.">
            <a:extLst>
              <a:ext uri="{FF2B5EF4-FFF2-40B4-BE49-F238E27FC236}">
                <a16:creationId xmlns:a16="http://schemas.microsoft.com/office/drawing/2014/main" id="{C00E8E58-2844-4063-B574-6E578572AB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4611" y="4011931"/>
            <a:ext cx="5059680" cy="284607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Jewish Israelis gathered at the Western Wall celebrating the ...">
            <a:extLst>
              <a:ext uri="{FF2B5EF4-FFF2-40B4-BE49-F238E27FC236}">
                <a16:creationId xmlns:a16="http://schemas.microsoft.com/office/drawing/2014/main" id="{655030C3-684D-49C3-BECA-7F5637265C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67" y="4011931"/>
            <a:ext cx="4275992" cy="2850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59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2330" y="1614791"/>
            <a:ext cx="10327340" cy="5073391"/>
          </a:xfrm>
        </p:spPr>
        <p:txBody>
          <a:bodyPr>
            <a:normAutofit/>
          </a:bodyPr>
          <a:lstStyle/>
          <a:p>
            <a:pPr marL="0" indent="0" algn="ctr">
              <a:buNone/>
            </a:pPr>
            <a:r>
              <a:rPr lang="en-US" sz="2800" b="1" dirty="0">
                <a:solidFill>
                  <a:schemeClr val="tx2"/>
                </a:solidFill>
              </a:rPr>
              <a:t>Is the prophesied generation alive today?</a:t>
            </a:r>
          </a:p>
          <a:p>
            <a:r>
              <a:rPr lang="en-US" dirty="0">
                <a:solidFill>
                  <a:schemeClr val="tx1"/>
                </a:solidFill>
              </a:rPr>
              <a:t>Pres. Benson reviewed the same prophesies of Christ and then declared: “Youth of Zion, do you realize you are living in the days of the fulfillment of these signs and wonders? You are among those who </a:t>
            </a:r>
            <a:r>
              <a:rPr lang="en-US" b="1" dirty="0">
                <a:solidFill>
                  <a:schemeClr val="tx1"/>
                </a:solidFill>
              </a:rPr>
              <a:t>will see many of these prophecies fulfilled</a:t>
            </a:r>
            <a:r>
              <a:rPr lang="en-US" dirty="0">
                <a:solidFill>
                  <a:schemeClr val="tx1"/>
                </a:solidFill>
              </a:rPr>
              <a:t>. Just as certain as was the destruction of the temple at Jerusalem and the scattering of the Jews, </a:t>
            </a:r>
            <a:r>
              <a:rPr lang="en-US" b="1" dirty="0">
                <a:solidFill>
                  <a:schemeClr val="tx1"/>
                </a:solidFill>
              </a:rPr>
              <a:t>so shall these words of the Savior be certain to your</a:t>
            </a:r>
            <a:r>
              <a:rPr lang="en-US" dirty="0">
                <a:solidFill>
                  <a:schemeClr val="tx1"/>
                </a:solidFill>
              </a:rPr>
              <a:t> </a:t>
            </a:r>
            <a:r>
              <a:rPr lang="en-US" b="1" dirty="0">
                <a:solidFill>
                  <a:schemeClr val="tx2"/>
                </a:solidFill>
              </a:rPr>
              <a:t>generation</a:t>
            </a:r>
            <a:r>
              <a:rPr lang="en-US" dirty="0">
                <a:solidFill>
                  <a:schemeClr val="tx1"/>
                </a:solidFill>
              </a:rPr>
              <a:t>.” </a:t>
            </a:r>
            <a:br>
              <a:rPr lang="en-US" dirty="0">
                <a:solidFill>
                  <a:schemeClr val="tx1"/>
                </a:solidFill>
              </a:rPr>
            </a:br>
            <a:r>
              <a:rPr lang="en-US" sz="1800" dirty="0">
                <a:solidFill>
                  <a:schemeClr val="tx1"/>
                </a:solidFill>
              </a:rPr>
              <a:t>(1982 BYU Devotional, May New Era– Prepare Yourself for the Great Day of the Lord)</a:t>
            </a:r>
            <a:br>
              <a:rPr lang="en-US" sz="1800" dirty="0">
                <a:solidFill>
                  <a:schemeClr val="tx1"/>
                </a:solidFill>
              </a:rPr>
            </a:br>
            <a:endParaRPr lang="en-US" dirty="0">
              <a:solidFill>
                <a:schemeClr val="accent1"/>
              </a:solidFill>
            </a:endParaRPr>
          </a:p>
          <a:p>
            <a:pPr lvl="1"/>
            <a:r>
              <a:rPr lang="en-US" sz="2400" dirty="0">
                <a:solidFill>
                  <a:srgbClr val="00B050"/>
                </a:solidFill>
              </a:rPr>
              <a:t>What is the significance of </a:t>
            </a:r>
            <a:r>
              <a:rPr lang="en-US" sz="2400" b="1" dirty="0">
                <a:solidFill>
                  <a:schemeClr val="tx2"/>
                </a:solidFill>
              </a:rPr>
              <a:t>generations</a:t>
            </a:r>
            <a:r>
              <a:rPr lang="en-US" sz="2400" dirty="0">
                <a:solidFill>
                  <a:srgbClr val="00B050"/>
                </a:solidFill>
              </a:rPr>
              <a:t>?</a:t>
            </a:r>
          </a:p>
          <a:p>
            <a:pPr lvl="2"/>
            <a:r>
              <a:rPr lang="en-US" sz="2200" dirty="0">
                <a:solidFill>
                  <a:srgbClr val="00B050"/>
                </a:solidFill>
              </a:rPr>
              <a:t>Prophesies and powers, judgment and retribution, </a:t>
            </a:r>
            <a:br>
              <a:rPr lang="en-US" sz="2200" dirty="0">
                <a:solidFill>
                  <a:srgbClr val="00B050"/>
                </a:solidFill>
              </a:rPr>
            </a:br>
            <a:r>
              <a:rPr lang="en-US" sz="2200" dirty="0">
                <a:solidFill>
                  <a:srgbClr val="00B050"/>
                </a:solidFill>
              </a:rPr>
              <a:t>promises and blessings</a:t>
            </a:r>
          </a:p>
          <a:p>
            <a:pPr marL="0" indent="0" algn="ctr">
              <a:buNone/>
            </a:pPr>
            <a:endParaRPr lang="en-US" sz="1400" dirty="0">
              <a:solidFill>
                <a:schemeClr val="tx1"/>
              </a:solidFill>
            </a:endParaRPr>
          </a:p>
          <a:p>
            <a:pPr lvl="1"/>
            <a:endParaRPr lang="en-US" dirty="0"/>
          </a:p>
        </p:txBody>
      </p:sp>
      <p:sp>
        <p:nvSpPr>
          <p:cNvPr id="2" name="Title 1"/>
          <p:cNvSpPr>
            <a:spLocks noGrp="1"/>
          </p:cNvSpPr>
          <p:nvPr>
            <p:ph type="title"/>
          </p:nvPr>
        </p:nvSpPr>
        <p:spPr/>
        <p:txBody>
          <a:bodyPr/>
          <a:lstStyle/>
          <a:p>
            <a:r>
              <a:rPr lang="en-US" sz="4000" dirty="0"/>
              <a:t>Generations</a:t>
            </a:r>
          </a:p>
        </p:txBody>
      </p:sp>
      <p:pic>
        <p:nvPicPr>
          <p:cNvPr id="12290" name="Picture 2" descr="4 Generations family portrait from 14 to 93 - Seven Springs ...">
            <a:extLst>
              <a:ext uri="{FF2B5EF4-FFF2-40B4-BE49-F238E27FC236}">
                <a16:creationId xmlns:a16="http://schemas.microsoft.com/office/drawing/2014/main" id="{C35A5A1A-439C-47AC-934B-BC2ADFBE44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3310" y="4154532"/>
            <a:ext cx="1800225"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93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75143B-A821-4946-84B9-5258E2F3C17A}"/>
              </a:ext>
            </a:extLst>
          </p:cNvPr>
          <p:cNvSpPr/>
          <p:nvPr/>
        </p:nvSpPr>
        <p:spPr>
          <a:xfrm>
            <a:off x="574105" y="892588"/>
            <a:ext cx="11617895" cy="6084591"/>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3912" y="112294"/>
            <a:ext cx="11436096" cy="401602"/>
          </a:xfrm>
        </p:spPr>
        <p:txBody>
          <a:bodyPr/>
          <a:lstStyle/>
          <a:p>
            <a:r>
              <a:rPr lang="en-US" sz="4000" dirty="0"/>
              <a:t>Signs Summary</a:t>
            </a:r>
            <a:endParaRPr lang="en-US" sz="4800" dirty="0"/>
          </a:p>
        </p:txBody>
      </p:sp>
      <p:sp>
        <p:nvSpPr>
          <p:cNvPr id="160" name="TextBox 159"/>
          <p:cNvSpPr txBox="1"/>
          <p:nvPr/>
        </p:nvSpPr>
        <p:spPr>
          <a:xfrm>
            <a:off x="2339239" y="588417"/>
            <a:ext cx="940802" cy="338554"/>
          </a:xfrm>
          <a:prstGeom prst="rect">
            <a:avLst/>
          </a:prstGeom>
          <a:noFill/>
        </p:spPr>
        <p:txBody>
          <a:bodyPr wrap="square" rtlCol="0">
            <a:spAutoFit/>
          </a:bodyPr>
          <a:lstStyle/>
          <a:p>
            <a:r>
              <a:rPr lang="en-US" sz="1600" dirty="0"/>
              <a:t>2006</a:t>
            </a:r>
          </a:p>
        </p:txBody>
      </p:sp>
      <p:sp>
        <p:nvSpPr>
          <p:cNvPr id="161" name="TextBox 160"/>
          <p:cNvSpPr txBox="1"/>
          <p:nvPr/>
        </p:nvSpPr>
        <p:spPr>
          <a:xfrm>
            <a:off x="3027099" y="592581"/>
            <a:ext cx="672411" cy="338554"/>
          </a:xfrm>
          <a:prstGeom prst="rect">
            <a:avLst/>
          </a:prstGeom>
          <a:noFill/>
        </p:spPr>
        <p:txBody>
          <a:bodyPr wrap="square" rtlCol="0">
            <a:spAutoFit/>
          </a:bodyPr>
          <a:lstStyle/>
          <a:p>
            <a:r>
              <a:rPr lang="en-US" sz="1600" dirty="0"/>
              <a:t>2008</a:t>
            </a:r>
          </a:p>
        </p:txBody>
      </p:sp>
      <p:sp>
        <p:nvSpPr>
          <p:cNvPr id="162" name="TextBox 161"/>
          <p:cNvSpPr txBox="1"/>
          <p:nvPr/>
        </p:nvSpPr>
        <p:spPr>
          <a:xfrm>
            <a:off x="4386228" y="603416"/>
            <a:ext cx="672411" cy="338554"/>
          </a:xfrm>
          <a:prstGeom prst="rect">
            <a:avLst/>
          </a:prstGeom>
          <a:noFill/>
        </p:spPr>
        <p:txBody>
          <a:bodyPr wrap="square" rtlCol="0">
            <a:spAutoFit/>
          </a:bodyPr>
          <a:lstStyle/>
          <a:p>
            <a:r>
              <a:rPr lang="en-US" sz="1600" dirty="0"/>
              <a:t>2012</a:t>
            </a:r>
          </a:p>
        </p:txBody>
      </p:sp>
      <p:sp>
        <p:nvSpPr>
          <p:cNvPr id="163" name="TextBox 162"/>
          <p:cNvSpPr txBox="1"/>
          <p:nvPr/>
        </p:nvSpPr>
        <p:spPr>
          <a:xfrm>
            <a:off x="5179036" y="606284"/>
            <a:ext cx="672411" cy="338554"/>
          </a:xfrm>
          <a:prstGeom prst="rect">
            <a:avLst/>
          </a:prstGeom>
          <a:noFill/>
        </p:spPr>
        <p:txBody>
          <a:bodyPr wrap="square" rtlCol="0">
            <a:spAutoFit/>
          </a:bodyPr>
          <a:lstStyle/>
          <a:p>
            <a:r>
              <a:rPr lang="en-US" sz="1600" dirty="0"/>
              <a:t>2014</a:t>
            </a:r>
          </a:p>
        </p:txBody>
      </p:sp>
      <p:sp>
        <p:nvSpPr>
          <p:cNvPr id="164" name="TextBox 163"/>
          <p:cNvSpPr txBox="1"/>
          <p:nvPr/>
        </p:nvSpPr>
        <p:spPr>
          <a:xfrm>
            <a:off x="6467991" y="600939"/>
            <a:ext cx="672411" cy="338554"/>
          </a:xfrm>
          <a:prstGeom prst="rect">
            <a:avLst/>
          </a:prstGeom>
          <a:noFill/>
        </p:spPr>
        <p:txBody>
          <a:bodyPr wrap="square" rtlCol="0">
            <a:spAutoFit/>
          </a:bodyPr>
          <a:lstStyle/>
          <a:p>
            <a:r>
              <a:rPr lang="en-US" sz="1600" dirty="0"/>
              <a:t>2018</a:t>
            </a:r>
          </a:p>
        </p:txBody>
      </p:sp>
      <p:sp>
        <p:nvSpPr>
          <p:cNvPr id="165" name="TextBox 164"/>
          <p:cNvSpPr txBox="1"/>
          <p:nvPr/>
        </p:nvSpPr>
        <p:spPr>
          <a:xfrm>
            <a:off x="7192299" y="593140"/>
            <a:ext cx="636444" cy="338554"/>
          </a:xfrm>
          <a:prstGeom prst="rect">
            <a:avLst/>
          </a:prstGeom>
          <a:noFill/>
        </p:spPr>
        <p:txBody>
          <a:bodyPr wrap="square" rtlCol="0">
            <a:spAutoFit/>
          </a:bodyPr>
          <a:lstStyle/>
          <a:p>
            <a:r>
              <a:rPr lang="en-US" sz="1600" dirty="0"/>
              <a:t>2020</a:t>
            </a:r>
          </a:p>
        </p:txBody>
      </p:sp>
      <p:sp>
        <p:nvSpPr>
          <p:cNvPr id="166" name="TextBox 165"/>
          <p:cNvSpPr txBox="1"/>
          <p:nvPr/>
        </p:nvSpPr>
        <p:spPr>
          <a:xfrm>
            <a:off x="7865348" y="602397"/>
            <a:ext cx="672411" cy="338554"/>
          </a:xfrm>
          <a:prstGeom prst="rect">
            <a:avLst/>
          </a:prstGeom>
          <a:noFill/>
        </p:spPr>
        <p:txBody>
          <a:bodyPr wrap="square" rtlCol="0">
            <a:spAutoFit/>
          </a:bodyPr>
          <a:lstStyle/>
          <a:p>
            <a:r>
              <a:rPr lang="en-US" sz="1600" dirty="0"/>
              <a:t>2022</a:t>
            </a:r>
          </a:p>
        </p:txBody>
      </p:sp>
      <p:sp>
        <p:nvSpPr>
          <p:cNvPr id="167" name="TextBox 166"/>
          <p:cNvSpPr txBox="1"/>
          <p:nvPr/>
        </p:nvSpPr>
        <p:spPr>
          <a:xfrm>
            <a:off x="8576361" y="578033"/>
            <a:ext cx="672411" cy="338554"/>
          </a:xfrm>
          <a:prstGeom prst="rect">
            <a:avLst/>
          </a:prstGeom>
          <a:noFill/>
        </p:spPr>
        <p:txBody>
          <a:bodyPr wrap="square" rtlCol="0">
            <a:spAutoFit/>
          </a:bodyPr>
          <a:lstStyle/>
          <a:p>
            <a:r>
              <a:rPr lang="en-US" sz="1600" dirty="0"/>
              <a:t>2024</a:t>
            </a:r>
          </a:p>
        </p:txBody>
      </p:sp>
      <p:cxnSp>
        <p:nvCxnSpPr>
          <p:cNvPr id="121" name="Straight Connector 120">
            <a:extLst>
              <a:ext uri="{FF2B5EF4-FFF2-40B4-BE49-F238E27FC236}">
                <a16:creationId xmlns:a16="http://schemas.microsoft.com/office/drawing/2014/main" id="{18328E7C-888A-4A13-A472-5FAC0B26B6CE}"/>
              </a:ext>
            </a:extLst>
          </p:cNvPr>
          <p:cNvCxnSpPr>
            <a:cxnSpLocks/>
          </p:cNvCxnSpPr>
          <p:nvPr/>
        </p:nvCxnSpPr>
        <p:spPr>
          <a:xfrm>
            <a:off x="580220" y="878049"/>
            <a:ext cx="0" cy="535526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22" name="TextBox 221">
            <a:extLst>
              <a:ext uri="{FF2B5EF4-FFF2-40B4-BE49-F238E27FC236}">
                <a16:creationId xmlns:a16="http://schemas.microsoft.com/office/drawing/2014/main" id="{018FA4A3-0B13-47E4-B982-EE61FC957177}"/>
              </a:ext>
            </a:extLst>
          </p:cNvPr>
          <p:cNvSpPr txBox="1"/>
          <p:nvPr/>
        </p:nvSpPr>
        <p:spPr>
          <a:xfrm>
            <a:off x="277738" y="590131"/>
            <a:ext cx="940802" cy="338554"/>
          </a:xfrm>
          <a:prstGeom prst="rect">
            <a:avLst/>
          </a:prstGeom>
          <a:noFill/>
        </p:spPr>
        <p:txBody>
          <a:bodyPr wrap="square" rtlCol="0">
            <a:spAutoFit/>
          </a:bodyPr>
          <a:lstStyle/>
          <a:p>
            <a:r>
              <a:rPr lang="en-US" sz="1600" b="1" dirty="0"/>
              <a:t>2000 </a:t>
            </a:r>
          </a:p>
        </p:txBody>
      </p:sp>
      <p:sp>
        <p:nvSpPr>
          <p:cNvPr id="223" name="TextBox 222">
            <a:extLst>
              <a:ext uri="{FF2B5EF4-FFF2-40B4-BE49-F238E27FC236}">
                <a16:creationId xmlns:a16="http://schemas.microsoft.com/office/drawing/2014/main" id="{2B7375FF-394E-4F32-8A3A-3B86FB817CF4}"/>
              </a:ext>
            </a:extLst>
          </p:cNvPr>
          <p:cNvSpPr txBox="1"/>
          <p:nvPr/>
        </p:nvSpPr>
        <p:spPr>
          <a:xfrm>
            <a:off x="982470" y="588519"/>
            <a:ext cx="672411" cy="338554"/>
          </a:xfrm>
          <a:prstGeom prst="rect">
            <a:avLst/>
          </a:prstGeom>
          <a:noFill/>
        </p:spPr>
        <p:txBody>
          <a:bodyPr wrap="square" rtlCol="0">
            <a:spAutoFit/>
          </a:bodyPr>
          <a:lstStyle/>
          <a:p>
            <a:r>
              <a:rPr lang="en-US" sz="1600" dirty="0"/>
              <a:t>2002</a:t>
            </a:r>
          </a:p>
        </p:txBody>
      </p:sp>
      <p:sp>
        <p:nvSpPr>
          <p:cNvPr id="224" name="TextBox 223">
            <a:extLst>
              <a:ext uri="{FF2B5EF4-FFF2-40B4-BE49-F238E27FC236}">
                <a16:creationId xmlns:a16="http://schemas.microsoft.com/office/drawing/2014/main" id="{4EAD71C3-D93E-4E04-96D4-42370C9324E2}"/>
              </a:ext>
            </a:extLst>
          </p:cNvPr>
          <p:cNvSpPr txBox="1"/>
          <p:nvPr/>
        </p:nvSpPr>
        <p:spPr>
          <a:xfrm>
            <a:off x="1661581" y="588006"/>
            <a:ext cx="672411" cy="338554"/>
          </a:xfrm>
          <a:prstGeom prst="rect">
            <a:avLst/>
          </a:prstGeom>
          <a:noFill/>
        </p:spPr>
        <p:txBody>
          <a:bodyPr wrap="square" rtlCol="0">
            <a:spAutoFit/>
          </a:bodyPr>
          <a:lstStyle/>
          <a:p>
            <a:r>
              <a:rPr lang="en-US" sz="1600" dirty="0"/>
              <a:t>2004</a:t>
            </a:r>
          </a:p>
        </p:txBody>
      </p:sp>
      <p:cxnSp>
        <p:nvCxnSpPr>
          <p:cNvPr id="234" name="Straight Connector 233">
            <a:extLst>
              <a:ext uri="{FF2B5EF4-FFF2-40B4-BE49-F238E27FC236}">
                <a16:creationId xmlns:a16="http://schemas.microsoft.com/office/drawing/2014/main" id="{468A6FE4-BDEE-43A9-BA8B-A23430D08012}"/>
              </a:ext>
            </a:extLst>
          </p:cNvPr>
          <p:cNvCxnSpPr/>
          <p:nvPr/>
        </p:nvCxnSpPr>
        <p:spPr>
          <a:xfrm>
            <a:off x="1260185" y="87251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69F25F0-ACC0-4B98-912D-F00D30063748}"/>
              </a:ext>
            </a:extLst>
          </p:cNvPr>
          <p:cNvCxnSpPr/>
          <p:nvPr/>
        </p:nvCxnSpPr>
        <p:spPr>
          <a:xfrm>
            <a:off x="1947827" y="877289"/>
            <a:ext cx="0" cy="91440"/>
          </a:xfrm>
          <a:prstGeom prst="line">
            <a:avLst/>
          </a:prstGeom>
          <a:ln w="25400">
            <a:solidFill>
              <a:schemeClr val="accent1">
                <a:shade val="90000"/>
                <a:lumMod val="90000"/>
                <a:alpha val="99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A2890566-CF5E-4388-B0ED-3495B2D6F59F}"/>
              </a:ext>
            </a:extLst>
          </p:cNvPr>
          <p:cNvCxnSpPr/>
          <p:nvPr/>
        </p:nvCxnSpPr>
        <p:spPr>
          <a:xfrm>
            <a:off x="2653548" y="879908"/>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6DA31E8E-DA20-48A3-B212-3C8C686E9B1F}"/>
              </a:ext>
            </a:extLst>
          </p:cNvPr>
          <p:cNvCxnSpPr/>
          <p:nvPr/>
        </p:nvCxnSpPr>
        <p:spPr>
          <a:xfrm>
            <a:off x="3329605" y="87728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81EA1E3F-158E-4EED-88BD-08CB8F755B67}"/>
              </a:ext>
            </a:extLst>
          </p:cNvPr>
          <p:cNvCxnSpPr/>
          <p:nvPr/>
        </p:nvCxnSpPr>
        <p:spPr>
          <a:xfrm>
            <a:off x="4032680" y="87443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B7E9B22A-FF6B-4F67-B747-B2C2E824C9A4}"/>
              </a:ext>
            </a:extLst>
          </p:cNvPr>
          <p:cNvCxnSpPr/>
          <p:nvPr/>
        </p:nvCxnSpPr>
        <p:spPr>
          <a:xfrm>
            <a:off x="4723933"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58E9BCF9-B083-4F51-A6A0-C4488468268F}"/>
              </a:ext>
            </a:extLst>
          </p:cNvPr>
          <p:cNvCxnSpPr/>
          <p:nvPr/>
        </p:nvCxnSpPr>
        <p:spPr>
          <a:xfrm>
            <a:off x="5471792"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EECACE4F-91A3-4CD6-94DF-6361662D1A8A}"/>
              </a:ext>
            </a:extLst>
          </p:cNvPr>
          <p:cNvCxnSpPr/>
          <p:nvPr/>
        </p:nvCxnSpPr>
        <p:spPr>
          <a:xfrm>
            <a:off x="6138489" y="87372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C8FECB74-2707-4D9E-9336-426C861B363F}"/>
              </a:ext>
            </a:extLst>
          </p:cNvPr>
          <p:cNvCxnSpPr/>
          <p:nvPr/>
        </p:nvCxnSpPr>
        <p:spPr>
          <a:xfrm>
            <a:off x="6804197"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31E8B23F-2123-4C50-8FCE-1BAD5636689D}"/>
              </a:ext>
            </a:extLst>
          </p:cNvPr>
          <p:cNvCxnSpPr/>
          <p:nvPr/>
        </p:nvCxnSpPr>
        <p:spPr>
          <a:xfrm>
            <a:off x="7477703" y="87966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263D810F-4A59-45EC-8BED-720AC8B5C689}"/>
              </a:ext>
            </a:extLst>
          </p:cNvPr>
          <p:cNvCxnSpPr/>
          <p:nvPr/>
        </p:nvCxnSpPr>
        <p:spPr>
          <a:xfrm>
            <a:off x="8167457"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B383B490-1C31-4A51-A6C5-F0880113B3CF}"/>
              </a:ext>
            </a:extLst>
          </p:cNvPr>
          <p:cNvCxnSpPr/>
          <p:nvPr/>
        </p:nvCxnSpPr>
        <p:spPr>
          <a:xfrm>
            <a:off x="8901948" y="87400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47" name="TextBox 246">
            <a:extLst>
              <a:ext uri="{FF2B5EF4-FFF2-40B4-BE49-F238E27FC236}">
                <a16:creationId xmlns:a16="http://schemas.microsoft.com/office/drawing/2014/main" id="{3D2119C8-7B17-4155-B371-61B9314ECE57}"/>
              </a:ext>
            </a:extLst>
          </p:cNvPr>
          <p:cNvSpPr txBox="1"/>
          <p:nvPr/>
        </p:nvSpPr>
        <p:spPr>
          <a:xfrm>
            <a:off x="3719658" y="586728"/>
            <a:ext cx="672411" cy="338554"/>
          </a:xfrm>
          <a:prstGeom prst="rect">
            <a:avLst/>
          </a:prstGeom>
          <a:noFill/>
        </p:spPr>
        <p:txBody>
          <a:bodyPr wrap="square" rtlCol="0">
            <a:spAutoFit/>
          </a:bodyPr>
          <a:lstStyle/>
          <a:p>
            <a:r>
              <a:rPr lang="en-US" sz="1600" dirty="0"/>
              <a:t>2010</a:t>
            </a:r>
          </a:p>
        </p:txBody>
      </p:sp>
      <p:sp>
        <p:nvSpPr>
          <p:cNvPr id="248" name="TextBox 247">
            <a:extLst>
              <a:ext uri="{FF2B5EF4-FFF2-40B4-BE49-F238E27FC236}">
                <a16:creationId xmlns:a16="http://schemas.microsoft.com/office/drawing/2014/main" id="{D32150E6-F68C-4419-AB64-8C2C251AC1AA}"/>
              </a:ext>
            </a:extLst>
          </p:cNvPr>
          <p:cNvSpPr txBox="1"/>
          <p:nvPr/>
        </p:nvSpPr>
        <p:spPr>
          <a:xfrm>
            <a:off x="5854928" y="584929"/>
            <a:ext cx="672411" cy="338554"/>
          </a:xfrm>
          <a:prstGeom prst="rect">
            <a:avLst/>
          </a:prstGeom>
          <a:noFill/>
        </p:spPr>
        <p:txBody>
          <a:bodyPr wrap="square" rtlCol="0">
            <a:spAutoFit/>
          </a:bodyPr>
          <a:lstStyle/>
          <a:p>
            <a:r>
              <a:rPr lang="en-US" sz="1600" dirty="0"/>
              <a:t>2016</a:t>
            </a:r>
          </a:p>
        </p:txBody>
      </p:sp>
      <p:sp>
        <p:nvSpPr>
          <p:cNvPr id="249" name="TextBox 248">
            <a:extLst>
              <a:ext uri="{FF2B5EF4-FFF2-40B4-BE49-F238E27FC236}">
                <a16:creationId xmlns:a16="http://schemas.microsoft.com/office/drawing/2014/main" id="{98DD568D-6E8F-497F-A716-C724ED29B5BF}"/>
              </a:ext>
            </a:extLst>
          </p:cNvPr>
          <p:cNvSpPr txBox="1"/>
          <p:nvPr/>
        </p:nvSpPr>
        <p:spPr>
          <a:xfrm rot="16200000">
            <a:off x="-182074" y="1229876"/>
            <a:ext cx="1028285" cy="369332"/>
          </a:xfrm>
          <a:prstGeom prst="rect">
            <a:avLst/>
          </a:prstGeom>
          <a:noFill/>
        </p:spPr>
        <p:txBody>
          <a:bodyPr wrap="square" rtlCol="0">
            <a:spAutoFit/>
          </a:bodyPr>
          <a:lstStyle/>
          <a:p>
            <a:r>
              <a:rPr lang="en-US" dirty="0"/>
              <a:t>Gospels</a:t>
            </a:r>
          </a:p>
        </p:txBody>
      </p:sp>
      <p:sp>
        <p:nvSpPr>
          <p:cNvPr id="14" name="TextBox 13">
            <a:extLst>
              <a:ext uri="{FF2B5EF4-FFF2-40B4-BE49-F238E27FC236}">
                <a16:creationId xmlns:a16="http://schemas.microsoft.com/office/drawing/2014/main" id="{F1BD293E-6F28-4FFE-8199-F4DF46EEE5CC}"/>
              </a:ext>
            </a:extLst>
          </p:cNvPr>
          <p:cNvSpPr txBox="1"/>
          <p:nvPr/>
        </p:nvSpPr>
        <p:spPr>
          <a:xfrm>
            <a:off x="620873" y="962035"/>
            <a:ext cx="8726940" cy="307777"/>
          </a:xfrm>
          <a:prstGeom prst="rect">
            <a:avLst/>
          </a:prstGeom>
          <a:noFill/>
        </p:spPr>
        <p:txBody>
          <a:bodyPr wrap="square" rtlCol="0">
            <a:spAutoFit/>
          </a:bodyPr>
          <a:lstStyle/>
          <a:p>
            <a:r>
              <a:rPr lang="en-US" sz="1400" dirty="0">
                <a:solidFill>
                  <a:schemeClr val="accent5"/>
                </a:solidFill>
              </a:rPr>
              <a:t>1967 Generation of “Time of Gentiles Fulfilled” (70 years per generation-Psalms 90:10) </a:t>
            </a:r>
          </a:p>
        </p:txBody>
      </p:sp>
      <p:cxnSp>
        <p:nvCxnSpPr>
          <p:cNvPr id="265" name="Straight Arrow Connector 264">
            <a:extLst>
              <a:ext uri="{FF2B5EF4-FFF2-40B4-BE49-F238E27FC236}">
                <a16:creationId xmlns:a16="http://schemas.microsoft.com/office/drawing/2014/main" id="{B49F1870-BC06-45D9-AB3C-139F0F6CF1B4}"/>
              </a:ext>
            </a:extLst>
          </p:cNvPr>
          <p:cNvCxnSpPr>
            <a:cxnSpLocks/>
          </p:cNvCxnSpPr>
          <p:nvPr/>
        </p:nvCxnSpPr>
        <p:spPr>
          <a:xfrm flipV="1">
            <a:off x="542845" y="1221642"/>
            <a:ext cx="11152914" cy="55326"/>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7" name="Straight Connector 76">
            <a:extLst>
              <a:ext uri="{FF2B5EF4-FFF2-40B4-BE49-F238E27FC236}">
                <a16:creationId xmlns:a16="http://schemas.microsoft.com/office/drawing/2014/main" id="{E5805224-440A-40C5-A584-3D9601A78041}"/>
              </a:ext>
            </a:extLst>
          </p:cNvPr>
          <p:cNvCxnSpPr/>
          <p:nvPr/>
        </p:nvCxnSpPr>
        <p:spPr>
          <a:xfrm>
            <a:off x="9602418" y="874432"/>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76DA693-DCE0-4544-B649-35F4F8C09EA8}"/>
              </a:ext>
            </a:extLst>
          </p:cNvPr>
          <p:cNvCxnSpPr/>
          <p:nvPr/>
        </p:nvCxnSpPr>
        <p:spPr>
          <a:xfrm>
            <a:off x="10311943" y="87443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B83B24B-38C8-43C3-AFFB-4509DC7F7669}"/>
              </a:ext>
            </a:extLst>
          </p:cNvPr>
          <p:cNvCxnSpPr/>
          <p:nvPr/>
        </p:nvCxnSpPr>
        <p:spPr>
          <a:xfrm>
            <a:off x="11010826" y="874315"/>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63B8B55-3952-4DA3-940F-0743408053F0}"/>
              </a:ext>
            </a:extLst>
          </p:cNvPr>
          <p:cNvCxnSpPr/>
          <p:nvPr/>
        </p:nvCxnSpPr>
        <p:spPr>
          <a:xfrm>
            <a:off x="11740677" y="877836"/>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E1FEFA-083D-444D-939C-47AD6390E85A}"/>
              </a:ext>
            </a:extLst>
          </p:cNvPr>
          <p:cNvCxnSpPr/>
          <p:nvPr/>
        </p:nvCxnSpPr>
        <p:spPr>
          <a:xfrm>
            <a:off x="234414" y="872223"/>
            <a:ext cx="11769776" cy="0"/>
          </a:xfrm>
          <a:prstGeom prst="line">
            <a:avLst/>
          </a:prstGeom>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A572CC61-2AA1-4200-BBF4-4C0E181324CB}"/>
              </a:ext>
            </a:extLst>
          </p:cNvPr>
          <p:cNvSpPr txBox="1"/>
          <p:nvPr/>
        </p:nvSpPr>
        <p:spPr>
          <a:xfrm>
            <a:off x="9306984" y="585661"/>
            <a:ext cx="672411" cy="338554"/>
          </a:xfrm>
          <a:prstGeom prst="rect">
            <a:avLst/>
          </a:prstGeom>
          <a:noFill/>
        </p:spPr>
        <p:txBody>
          <a:bodyPr wrap="square" rtlCol="0">
            <a:spAutoFit/>
          </a:bodyPr>
          <a:lstStyle/>
          <a:p>
            <a:r>
              <a:rPr lang="en-US" sz="1600" dirty="0"/>
              <a:t>2026</a:t>
            </a:r>
          </a:p>
        </p:txBody>
      </p:sp>
      <p:sp>
        <p:nvSpPr>
          <p:cNvPr id="85" name="TextBox 84">
            <a:extLst>
              <a:ext uri="{FF2B5EF4-FFF2-40B4-BE49-F238E27FC236}">
                <a16:creationId xmlns:a16="http://schemas.microsoft.com/office/drawing/2014/main" id="{AB600CD7-5E5A-4123-BD6D-17AD6C4CCF33}"/>
              </a:ext>
            </a:extLst>
          </p:cNvPr>
          <p:cNvSpPr txBox="1"/>
          <p:nvPr/>
        </p:nvSpPr>
        <p:spPr>
          <a:xfrm>
            <a:off x="9986576" y="577723"/>
            <a:ext cx="672411" cy="338554"/>
          </a:xfrm>
          <a:prstGeom prst="rect">
            <a:avLst/>
          </a:prstGeom>
          <a:noFill/>
        </p:spPr>
        <p:txBody>
          <a:bodyPr wrap="square" rtlCol="0">
            <a:spAutoFit/>
          </a:bodyPr>
          <a:lstStyle/>
          <a:p>
            <a:r>
              <a:rPr lang="en-US" sz="1600" dirty="0"/>
              <a:t>2028</a:t>
            </a:r>
          </a:p>
        </p:txBody>
      </p:sp>
      <p:sp>
        <p:nvSpPr>
          <p:cNvPr id="86" name="TextBox 85">
            <a:extLst>
              <a:ext uri="{FF2B5EF4-FFF2-40B4-BE49-F238E27FC236}">
                <a16:creationId xmlns:a16="http://schemas.microsoft.com/office/drawing/2014/main" id="{B8AF6D22-4F41-4F01-B2A4-01AB37071656}"/>
              </a:ext>
            </a:extLst>
          </p:cNvPr>
          <p:cNvSpPr txBox="1"/>
          <p:nvPr/>
        </p:nvSpPr>
        <p:spPr>
          <a:xfrm>
            <a:off x="10666168" y="569785"/>
            <a:ext cx="672411" cy="338554"/>
          </a:xfrm>
          <a:prstGeom prst="rect">
            <a:avLst/>
          </a:prstGeom>
          <a:noFill/>
        </p:spPr>
        <p:txBody>
          <a:bodyPr wrap="square" rtlCol="0">
            <a:spAutoFit/>
          </a:bodyPr>
          <a:lstStyle/>
          <a:p>
            <a:r>
              <a:rPr lang="en-US" sz="1600" dirty="0"/>
              <a:t>2030</a:t>
            </a:r>
          </a:p>
        </p:txBody>
      </p:sp>
      <p:sp>
        <p:nvSpPr>
          <p:cNvPr id="87" name="TextBox 86">
            <a:extLst>
              <a:ext uri="{FF2B5EF4-FFF2-40B4-BE49-F238E27FC236}">
                <a16:creationId xmlns:a16="http://schemas.microsoft.com/office/drawing/2014/main" id="{BE5A59D5-ABC8-422F-9F42-BD8EA59F7133}"/>
              </a:ext>
            </a:extLst>
          </p:cNvPr>
          <p:cNvSpPr txBox="1"/>
          <p:nvPr/>
        </p:nvSpPr>
        <p:spPr>
          <a:xfrm>
            <a:off x="11345760" y="561847"/>
            <a:ext cx="672411" cy="338554"/>
          </a:xfrm>
          <a:prstGeom prst="rect">
            <a:avLst/>
          </a:prstGeom>
          <a:noFill/>
        </p:spPr>
        <p:txBody>
          <a:bodyPr wrap="square" rtlCol="0">
            <a:spAutoFit/>
          </a:bodyPr>
          <a:lstStyle/>
          <a:p>
            <a:r>
              <a:rPr lang="en-US" sz="1600" dirty="0"/>
              <a:t>2032</a:t>
            </a:r>
          </a:p>
        </p:txBody>
      </p:sp>
    </p:spTree>
    <p:extLst>
      <p:ext uri="{BB962C8B-B14F-4D97-AF65-F5344CB8AC3E}">
        <p14:creationId xmlns:p14="http://schemas.microsoft.com/office/powerpoint/2010/main" val="1154233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0074" y="1724297"/>
            <a:ext cx="10515600" cy="4949218"/>
          </a:xfrm>
        </p:spPr>
        <p:txBody>
          <a:bodyPr>
            <a:normAutofit/>
          </a:bodyPr>
          <a:lstStyle/>
          <a:p>
            <a:r>
              <a:rPr lang="en-US" sz="2800" dirty="0"/>
              <a:t>Pres. Benson: Knowing what we know as His servants, can we hesitate to raise a warning voice to all who will listen that they may be prepared for the days ahead? Silence in the face of such calamity is sin! </a:t>
            </a:r>
            <a:r>
              <a:rPr lang="en-US" sz="2000" dirty="0"/>
              <a:t>(Prepare Yourself for the Great Day of the Lord.)</a:t>
            </a:r>
            <a:endParaRPr lang="en-US" sz="2800" dirty="0"/>
          </a:p>
          <a:p>
            <a:r>
              <a:rPr lang="en-US" sz="2800" dirty="0">
                <a:solidFill>
                  <a:srgbClr val="00B050"/>
                </a:solidFill>
              </a:rPr>
              <a:t>What about our living Prophet and Apostles?</a:t>
            </a:r>
            <a:br>
              <a:rPr lang="en-US" sz="2800" dirty="0">
                <a:solidFill>
                  <a:srgbClr val="00B050"/>
                </a:solidFill>
              </a:rPr>
            </a:br>
            <a:endParaRPr lang="en-US" sz="2800" dirty="0">
              <a:solidFill>
                <a:srgbClr val="00B050"/>
              </a:solidFill>
            </a:endParaRPr>
          </a:p>
        </p:txBody>
      </p:sp>
      <p:sp>
        <p:nvSpPr>
          <p:cNvPr id="2" name="Title 1"/>
          <p:cNvSpPr>
            <a:spLocks noGrp="1"/>
          </p:cNvSpPr>
          <p:nvPr>
            <p:ph type="title"/>
          </p:nvPr>
        </p:nvSpPr>
        <p:spPr>
          <a:xfrm>
            <a:off x="822158" y="172620"/>
            <a:ext cx="10515600" cy="1220246"/>
          </a:xfrm>
        </p:spPr>
        <p:txBody>
          <a:bodyPr/>
          <a:lstStyle/>
          <a:p>
            <a:r>
              <a:rPr lang="en-US" sz="4000" dirty="0"/>
              <a:t>Surely our Prophets would warn us!</a:t>
            </a:r>
          </a:p>
        </p:txBody>
      </p:sp>
      <p:pic>
        <p:nvPicPr>
          <p:cNvPr id="16386" name="Picture 2" descr="New study says trigger warnings are useless. Does that mean they ...">
            <a:extLst>
              <a:ext uri="{FF2B5EF4-FFF2-40B4-BE49-F238E27FC236}">
                <a16:creationId xmlns:a16="http://schemas.microsoft.com/office/drawing/2014/main" id="{194D8CA4-4567-4E90-AB8C-05C9050FF8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76815" y="0"/>
            <a:ext cx="915185" cy="1220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02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6570" y="1948542"/>
            <a:ext cx="9666515" cy="5257800"/>
          </a:xfrm>
        </p:spPr>
        <p:txBody>
          <a:bodyPr>
            <a:normAutofit fontScale="92500"/>
          </a:bodyPr>
          <a:lstStyle/>
          <a:p>
            <a:r>
              <a:rPr lang="en-US" sz="3500" b="1" dirty="0">
                <a:solidFill>
                  <a:schemeClr val="tx2"/>
                </a:solidFill>
              </a:rPr>
              <a:t>Elder Eyring</a:t>
            </a:r>
            <a:r>
              <a:rPr lang="en-US" sz="2600" dirty="0">
                <a:solidFill>
                  <a:schemeClr val="tx2"/>
                </a:solidFill>
              </a:rPr>
              <a:t>: Sisters in Zion</a:t>
            </a:r>
            <a:br>
              <a:rPr lang="en-US" sz="3200" dirty="0">
                <a:solidFill>
                  <a:schemeClr val="tx1"/>
                </a:solidFill>
              </a:rPr>
            </a:br>
            <a:r>
              <a:rPr lang="en-US" sz="2900" dirty="0">
                <a:solidFill>
                  <a:schemeClr val="tx1"/>
                </a:solidFill>
              </a:rPr>
              <a:t>“I am blessed to speak during this wonderful time in the world’s history. Every day, we are </a:t>
            </a:r>
            <a:r>
              <a:rPr lang="en-US" sz="2900" b="1" dirty="0">
                <a:solidFill>
                  <a:schemeClr val="tx1"/>
                </a:solidFill>
              </a:rPr>
              <a:t>approaching closer </a:t>
            </a:r>
            <a:r>
              <a:rPr lang="en-US" sz="2900" dirty="0">
                <a:solidFill>
                  <a:schemeClr val="tx1"/>
                </a:solidFill>
              </a:rPr>
              <a:t>to the glorious moment when the </a:t>
            </a:r>
            <a:r>
              <a:rPr lang="en-US" sz="2900" b="1" dirty="0">
                <a:solidFill>
                  <a:schemeClr val="tx1"/>
                </a:solidFill>
              </a:rPr>
              <a:t>Savior Jesus Christ will come to earth again</a:t>
            </a:r>
            <a:r>
              <a:rPr lang="en-US" sz="2900" dirty="0">
                <a:solidFill>
                  <a:schemeClr val="tx1"/>
                </a:solidFill>
              </a:rPr>
              <a:t>. We know something of the </a:t>
            </a:r>
            <a:r>
              <a:rPr lang="en-US" sz="2900" b="1" dirty="0">
                <a:solidFill>
                  <a:schemeClr val="tx1"/>
                </a:solidFill>
              </a:rPr>
              <a:t>terrible events that will precede His coming</a:t>
            </a:r>
            <a:r>
              <a:rPr lang="en-US" sz="2900" dirty="0">
                <a:solidFill>
                  <a:schemeClr val="tx1"/>
                </a:solidFill>
              </a:rPr>
              <a:t>, yet our hearts swell with joy and confidence also knowing of the glorious promises that will be fulfilled before He returns…you will play a </a:t>
            </a:r>
            <a:r>
              <a:rPr lang="en-US" sz="2900" b="1" dirty="0">
                <a:solidFill>
                  <a:schemeClr val="tx1"/>
                </a:solidFill>
              </a:rPr>
              <a:t>crucial part in the grand times ahead</a:t>
            </a:r>
            <a:r>
              <a:rPr lang="en-US" sz="2900" dirty="0">
                <a:solidFill>
                  <a:schemeClr val="tx1"/>
                </a:solidFill>
              </a:rPr>
              <a:t>. We know that the Savior will come to a people who have been </a:t>
            </a:r>
            <a:r>
              <a:rPr lang="en-US" sz="2900" b="1" dirty="0">
                <a:solidFill>
                  <a:schemeClr val="tx1"/>
                </a:solidFill>
              </a:rPr>
              <a:t>gathered and prepared</a:t>
            </a:r>
            <a:r>
              <a:rPr lang="en-US" sz="2900" dirty="0">
                <a:solidFill>
                  <a:schemeClr val="tx1"/>
                </a:solidFill>
              </a:rPr>
              <a:t> to live as the people did in the city of Enoch.”</a:t>
            </a:r>
            <a:br>
              <a:rPr lang="en-US" sz="2900" dirty="0">
                <a:solidFill>
                  <a:srgbClr val="00B050"/>
                </a:solidFill>
              </a:rPr>
            </a:br>
            <a:endParaRPr lang="en-US" sz="2900" b="1" dirty="0">
              <a:solidFill>
                <a:schemeClr val="tx1"/>
              </a:solidFill>
            </a:endParaRPr>
          </a:p>
        </p:txBody>
      </p:sp>
      <p:sp>
        <p:nvSpPr>
          <p:cNvPr id="2" name="Title 1"/>
          <p:cNvSpPr>
            <a:spLocks noGrp="1"/>
          </p:cNvSpPr>
          <p:nvPr>
            <p:ph type="title"/>
          </p:nvPr>
        </p:nvSpPr>
        <p:spPr>
          <a:xfrm>
            <a:off x="822158" y="172620"/>
            <a:ext cx="10515600" cy="1220246"/>
          </a:xfrm>
        </p:spPr>
        <p:txBody>
          <a:bodyPr/>
          <a:lstStyle/>
          <a:p>
            <a:r>
              <a:rPr lang="en-US" sz="4000" dirty="0"/>
              <a:t> October 2020 Conference Messages</a:t>
            </a:r>
          </a:p>
        </p:txBody>
      </p:sp>
      <p:pic>
        <p:nvPicPr>
          <p:cNvPr id="1026" name="Picture 2">
            <a:extLst>
              <a:ext uri="{FF2B5EF4-FFF2-40B4-BE49-F238E27FC236}">
                <a16:creationId xmlns:a16="http://schemas.microsoft.com/office/drawing/2014/main" id="{79A6F590-554C-48A3-BEC7-963157F32C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3085" y="1608286"/>
            <a:ext cx="1933575" cy="258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79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6570" y="1948542"/>
            <a:ext cx="9666515" cy="5257800"/>
          </a:xfrm>
        </p:spPr>
        <p:txBody>
          <a:bodyPr>
            <a:normAutofit/>
          </a:bodyPr>
          <a:lstStyle/>
          <a:p>
            <a:r>
              <a:rPr lang="en-US" sz="3200" b="1" dirty="0">
                <a:solidFill>
                  <a:schemeClr val="tx2"/>
                </a:solidFill>
              </a:rPr>
              <a:t>Elder Eyring</a:t>
            </a:r>
            <a:r>
              <a:rPr lang="en-US" sz="3200" dirty="0">
                <a:solidFill>
                  <a:schemeClr val="tx2"/>
                </a:solidFill>
              </a:rPr>
              <a:t>: </a:t>
            </a:r>
            <a:r>
              <a:rPr lang="en-US" dirty="0">
                <a:solidFill>
                  <a:schemeClr val="tx2"/>
                </a:solidFill>
              </a:rPr>
              <a:t>Sisters in Zion</a:t>
            </a:r>
            <a:br>
              <a:rPr lang="en-US" sz="3200" dirty="0">
                <a:solidFill>
                  <a:schemeClr val="tx1"/>
                </a:solidFill>
              </a:rPr>
            </a:br>
            <a:r>
              <a:rPr lang="en-US" sz="2900" dirty="0">
                <a:solidFill>
                  <a:schemeClr val="tx1"/>
                </a:solidFill>
              </a:rPr>
              <a:t>“…to </a:t>
            </a:r>
            <a:r>
              <a:rPr lang="en-US" sz="2900" b="1" dirty="0">
                <a:solidFill>
                  <a:schemeClr val="tx1"/>
                </a:solidFill>
              </a:rPr>
              <a:t>gather out my elect </a:t>
            </a:r>
            <a:r>
              <a:rPr lang="en-US" sz="2900" dirty="0">
                <a:solidFill>
                  <a:schemeClr val="tx1"/>
                </a:solidFill>
              </a:rPr>
              <a:t>from the four quarters of the earth, </a:t>
            </a:r>
            <a:r>
              <a:rPr lang="en-US" sz="2900" b="1" dirty="0">
                <a:solidFill>
                  <a:schemeClr val="tx1"/>
                </a:solidFill>
              </a:rPr>
              <a:t>unto a place which I shall prepare</a:t>
            </a:r>
            <a:r>
              <a:rPr lang="en-US" sz="2900" dirty="0">
                <a:solidFill>
                  <a:schemeClr val="tx1"/>
                </a:solidFill>
              </a:rPr>
              <a:t>…Zion, a New Jerusalem. You sisters…will be at the heart of creating that society of people who will join in glorious association with the Savior. You will be an essential force in the </a:t>
            </a:r>
            <a:r>
              <a:rPr lang="en-US" sz="2900" b="1" dirty="0">
                <a:solidFill>
                  <a:schemeClr val="tx1"/>
                </a:solidFill>
              </a:rPr>
              <a:t>gathering of Israel </a:t>
            </a:r>
            <a:r>
              <a:rPr lang="en-US" sz="2900" dirty="0">
                <a:solidFill>
                  <a:schemeClr val="tx1"/>
                </a:solidFill>
              </a:rPr>
              <a:t>and in the creation of a Zion people who will dwell in peace in the New Jerusalem.”</a:t>
            </a:r>
          </a:p>
        </p:txBody>
      </p:sp>
      <p:sp>
        <p:nvSpPr>
          <p:cNvPr id="2" name="Title 1"/>
          <p:cNvSpPr>
            <a:spLocks noGrp="1"/>
          </p:cNvSpPr>
          <p:nvPr>
            <p:ph type="title"/>
          </p:nvPr>
        </p:nvSpPr>
        <p:spPr>
          <a:xfrm>
            <a:off x="822158" y="172620"/>
            <a:ext cx="10515600" cy="1220246"/>
          </a:xfrm>
        </p:spPr>
        <p:txBody>
          <a:bodyPr/>
          <a:lstStyle/>
          <a:p>
            <a:r>
              <a:rPr lang="en-US" sz="4000" dirty="0"/>
              <a:t>October 2020 Conference Messages</a:t>
            </a:r>
          </a:p>
        </p:txBody>
      </p:sp>
      <p:pic>
        <p:nvPicPr>
          <p:cNvPr id="1026" name="Picture 2">
            <a:extLst>
              <a:ext uri="{FF2B5EF4-FFF2-40B4-BE49-F238E27FC236}">
                <a16:creationId xmlns:a16="http://schemas.microsoft.com/office/drawing/2014/main" id="{79A6F590-554C-48A3-BEC7-963157F32C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8425" y="1479950"/>
            <a:ext cx="1933575" cy="258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92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6570" y="1948542"/>
            <a:ext cx="9666515" cy="5257800"/>
          </a:xfrm>
        </p:spPr>
        <p:txBody>
          <a:bodyPr>
            <a:normAutofit/>
          </a:bodyPr>
          <a:lstStyle/>
          <a:p>
            <a:r>
              <a:rPr lang="en-US" sz="3200" b="1" dirty="0">
                <a:solidFill>
                  <a:schemeClr val="tx2"/>
                </a:solidFill>
              </a:rPr>
              <a:t>Elder Eyring</a:t>
            </a:r>
            <a:r>
              <a:rPr lang="en-US" sz="3200" dirty="0">
                <a:solidFill>
                  <a:schemeClr val="tx2"/>
                </a:solidFill>
              </a:rPr>
              <a:t>: </a:t>
            </a:r>
            <a:r>
              <a:rPr lang="en-US" dirty="0">
                <a:solidFill>
                  <a:schemeClr val="tx2"/>
                </a:solidFill>
              </a:rPr>
              <a:t>Tested, Proved, and Polished</a:t>
            </a:r>
            <a:endParaRPr lang="en-US" sz="2900" dirty="0">
              <a:solidFill>
                <a:schemeClr val="tx1"/>
              </a:solidFill>
            </a:endParaRPr>
          </a:p>
          <a:p>
            <a:r>
              <a:rPr lang="en-US" sz="2900" dirty="0">
                <a:solidFill>
                  <a:schemeClr val="tx1"/>
                </a:solidFill>
              </a:rPr>
              <a:t>“As you live worthy of the gift of the Holy Ghost, the Lord can direct you to </a:t>
            </a:r>
            <a:r>
              <a:rPr lang="en-US" sz="2900" b="1" dirty="0">
                <a:solidFill>
                  <a:schemeClr val="tx1"/>
                </a:solidFill>
              </a:rPr>
              <a:t>safety</a:t>
            </a:r>
            <a:r>
              <a:rPr lang="en-US" sz="2900" dirty="0">
                <a:solidFill>
                  <a:schemeClr val="tx1"/>
                </a:solidFill>
              </a:rPr>
              <a:t> even when you cannot see the way. (Referred to Joseph in Liberty Jail)</a:t>
            </a:r>
            <a:br>
              <a:rPr lang="en-US" sz="2900" dirty="0">
                <a:solidFill>
                  <a:srgbClr val="00B050"/>
                </a:solidFill>
              </a:rPr>
            </a:br>
            <a:endParaRPr lang="en-US" sz="2900" b="1" dirty="0">
              <a:solidFill>
                <a:schemeClr val="tx1"/>
              </a:solidFill>
            </a:endParaRPr>
          </a:p>
        </p:txBody>
      </p:sp>
      <p:sp>
        <p:nvSpPr>
          <p:cNvPr id="2" name="Title 1"/>
          <p:cNvSpPr>
            <a:spLocks noGrp="1"/>
          </p:cNvSpPr>
          <p:nvPr>
            <p:ph type="title"/>
          </p:nvPr>
        </p:nvSpPr>
        <p:spPr>
          <a:xfrm>
            <a:off x="822158" y="172620"/>
            <a:ext cx="10515600" cy="1220246"/>
          </a:xfrm>
        </p:spPr>
        <p:txBody>
          <a:bodyPr/>
          <a:lstStyle/>
          <a:p>
            <a:r>
              <a:rPr lang="en-US" sz="4000" dirty="0"/>
              <a:t> October 2020 Conference Messages</a:t>
            </a:r>
          </a:p>
        </p:txBody>
      </p:sp>
      <p:pic>
        <p:nvPicPr>
          <p:cNvPr id="1026" name="Picture 2">
            <a:extLst>
              <a:ext uri="{FF2B5EF4-FFF2-40B4-BE49-F238E27FC236}">
                <a16:creationId xmlns:a16="http://schemas.microsoft.com/office/drawing/2014/main" id="{79A6F590-554C-48A3-BEC7-963157F32C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4046" y="1624329"/>
            <a:ext cx="1933575" cy="258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40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5485" y="1739421"/>
            <a:ext cx="9666515" cy="5257800"/>
          </a:xfrm>
        </p:spPr>
        <p:txBody>
          <a:bodyPr>
            <a:normAutofit/>
          </a:bodyPr>
          <a:lstStyle/>
          <a:p>
            <a:r>
              <a:rPr lang="en-US" sz="3200" b="1" dirty="0">
                <a:solidFill>
                  <a:schemeClr val="tx2"/>
                </a:solidFill>
              </a:rPr>
              <a:t>Elder Oaks</a:t>
            </a:r>
            <a:r>
              <a:rPr lang="en-US" sz="3200" dirty="0">
                <a:solidFill>
                  <a:schemeClr val="tx2"/>
                </a:solidFill>
              </a:rPr>
              <a:t>: </a:t>
            </a:r>
            <a:r>
              <a:rPr lang="en-US" dirty="0">
                <a:solidFill>
                  <a:schemeClr val="tx2"/>
                </a:solidFill>
              </a:rPr>
              <a:t>Love Your Enemies </a:t>
            </a:r>
            <a:br>
              <a:rPr lang="en-US" sz="3200" dirty="0">
                <a:solidFill>
                  <a:schemeClr val="tx1"/>
                </a:solidFill>
              </a:rPr>
            </a:br>
            <a:r>
              <a:rPr lang="en-US" sz="2800" dirty="0">
                <a:solidFill>
                  <a:schemeClr val="tx1"/>
                </a:solidFill>
              </a:rPr>
              <a:t>“The </a:t>
            </a:r>
            <a:r>
              <a:rPr lang="en-US" sz="2800" b="1" dirty="0">
                <a:solidFill>
                  <a:schemeClr val="tx1"/>
                </a:solidFill>
              </a:rPr>
              <a:t>Constitution</a:t>
            </a:r>
            <a:r>
              <a:rPr lang="en-US" sz="2800" dirty="0">
                <a:solidFill>
                  <a:schemeClr val="tx1"/>
                </a:solidFill>
              </a:rPr>
              <a:t> and laws contain no invitation to revolution or anarchy.”</a:t>
            </a:r>
          </a:p>
          <a:p>
            <a:r>
              <a:rPr lang="en-US" sz="3200" b="1" dirty="0">
                <a:solidFill>
                  <a:schemeClr val="tx2"/>
                </a:solidFill>
              </a:rPr>
              <a:t>Elder Oaks</a:t>
            </a:r>
            <a:r>
              <a:rPr lang="en-US" sz="3200" dirty="0">
                <a:solidFill>
                  <a:schemeClr val="tx2"/>
                </a:solidFill>
              </a:rPr>
              <a:t>: </a:t>
            </a:r>
            <a:r>
              <a:rPr lang="en-US" dirty="0">
                <a:solidFill>
                  <a:schemeClr val="tx2"/>
                </a:solidFill>
              </a:rPr>
              <a:t>Be of Good Cheer</a:t>
            </a:r>
            <a:br>
              <a:rPr lang="en-US" sz="2900" dirty="0">
                <a:solidFill>
                  <a:srgbClr val="00B050"/>
                </a:solidFill>
              </a:rPr>
            </a:br>
            <a:r>
              <a:rPr lang="en-US" sz="2800" dirty="0">
                <a:solidFill>
                  <a:schemeClr val="tx1"/>
                </a:solidFill>
              </a:rPr>
              <a:t>“…we often give thanks that our physical challenges—</a:t>
            </a:r>
            <a:r>
              <a:rPr lang="en-US" sz="2800" b="1" dirty="0">
                <a:solidFill>
                  <a:schemeClr val="tx1"/>
                </a:solidFill>
              </a:rPr>
              <a:t>apart from earthquakes, fires, floods, and hurricanes</a:t>
            </a:r>
            <a:r>
              <a:rPr lang="en-US" sz="2800" dirty="0">
                <a:solidFill>
                  <a:schemeClr val="tx1"/>
                </a:solidFill>
              </a:rPr>
              <a:t>—</a:t>
            </a:r>
            <a:br>
              <a:rPr lang="en-US" sz="2800" dirty="0">
                <a:solidFill>
                  <a:schemeClr val="tx1"/>
                </a:solidFill>
              </a:rPr>
            </a:br>
            <a:r>
              <a:rPr lang="en-US" sz="2800" dirty="0">
                <a:solidFill>
                  <a:schemeClr val="tx1"/>
                </a:solidFill>
              </a:rPr>
              <a:t>are usually less than our predecessors faced. “ (Referred to Joseph in Liberty jail.)</a:t>
            </a:r>
            <a:endParaRPr lang="en-US" sz="3200" dirty="0">
              <a:solidFill>
                <a:srgbClr val="00B050"/>
              </a:solidFill>
            </a:endParaRPr>
          </a:p>
        </p:txBody>
      </p:sp>
      <p:sp>
        <p:nvSpPr>
          <p:cNvPr id="2" name="Title 1"/>
          <p:cNvSpPr>
            <a:spLocks noGrp="1"/>
          </p:cNvSpPr>
          <p:nvPr>
            <p:ph type="title"/>
          </p:nvPr>
        </p:nvSpPr>
        <p:spPr>
          <a:xfrm>
            <a:off x="822158" y="172620"/>
            <a:ext cx="10515600" cy="1220246"/>
          </a:xfrm>
        </p:spPr>
        <p:txBody>
          <a:bodyPr/>
          <a:lstStyle/>
          <a:p>
            <a:r>
              <a:rPr lang="en-US" sz="4000" dirty="0"/>
              <a:t> October 2020 Conference Messages</a:t>
            </a:r>
          </a:p>
        </p:txBody>
      </p:sp>
      <p:pic>
        <p:nvPicPr>
          <p:cNvPr id="1028" name="Picture 4">
            <a:extLst>
              <a:ext uri="{FF2B5EF4-FFF2-40B4-BE49-F238E27FC236}">
                <a16:creationId xmlns:a16="http://schemas.microsoft.com/office/drawing/2014/main" id="{51AB6D63-07E1-4610-BE7D-A836AA5573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70" y="1610583"/>
            <a:ext cx="1933575" cy="258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896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126" y="1640004"/>
            <a:ext cx="9317227" cy="5522796"/>
          </a:xfrm>
        </p:spPr>
        <p:txBody>
          <a:bodyPr>
            <a:normAutofit fontScale="92500"/>
          </a:bodyPr>
          <a:lstStyle/>
          <a:p>
            <a:r>
              <a:rPr lang="en-US" sz="3500" b="1" dirty="0">
                <a:solidFill>
                  <a:schemeClr val="tx2"/>
                </a:solidFill>
              </a:rPr>
              <a:t>Elder Uchtdorf</a:t>
            </a:r>
            <a:r>
              <a:rPr lang="en-US" sz="3500" dirty="0">
                <a:solidFill>
                  <a:schemeClr val="tx2"/>
                </a:solidFill>
              </a:rPr>
              <a:t>: </a:t>
            </a:r>
            <a:r>
              <a:rPr lang="en-US" sz="2600" dirty="0">
                <a:solidFill>
                  <a:schemeClr val="tx2"/>
                </a:solidFill>
              </a:rPr>
              <a:t>God Will Do Something Unimaginable  </a:t>
            </a:r>
            <a:r>
              <a:rPr lang="en-US" sz="2900" dirty="0">
                <a:solidFill>
                  <a:schemeClr val="tx1"/>
                </a:solidFill>
              </a:rPr>
              <a:t>He told how building of SL Temple was interrupted but led to the discovery and repair of flaws in the foundation. “This story can teach us how God uses adversity to bring about His purposes…I doubt there is a person who hears my voice or reads my words who has not been affected by the worldwide pandemic…</a:t>
            </a:r>
            <a:r>
              <a:rPr lang="en-US" sz="2900" b="1" dirty="0">
                <a:solidFill>
                  <a:schemeClr val="tx1"/>
                </a:solidFill>
              </a:rPr>
              <a:t>this virus did not catch Heavenly Father by surprise</a:t>
            </a:r>
            <a:r>
              <a:rPr lang="en-US" sz="2900" dirty="0">
                <a:solidFill>
                  <a:schemeClr val="tx1"/>
                </a:solidFill>
              </a:rPr>
              <a:t>…God has </a:t>
            </a:r>
            <a:r>
              <a:rPr lang="en-US" sz="2900" b="1" dirty="0">
                <a:solidFill>
                  <a:schemeClr val="tx1"/>
                </a:solidFill>
              </a:rPr>
              <a:t>prepared</a:t>
            </a:r>
            <a:r>
              <a:rPr lang="en-US" sz="2900" dirty="0">
                <a:solidFill>
                  <a:schemeClr val="tx1"/>
                </a:solidFill>
              </a:rPr>
              <a:t> His children and His Church for this time…the righteous are not given a free pass…things </a:t>
            </a:r>
            <a:r>
              <a:rPr lang="en-US" sz="2900" b="1" dirty="0">
                <a:solidFill>
                  <a:schemeClr val="tx1"/>
                </a:solidFill>
              </a:rPr>
              <a:t>might get worse before they get better</a:t>
            </a:r>
            <a:r>
              <a:rPr lang="en-US" sz="2900" dirty="0">
                <a:solidFill>
                  <a:schemeClr val="tx1"/>
                </a:solidFill>
              </a:rPr>
              <a:t>…with Christ at the helm, things will not only be all right; they will be </a:t>
            </a:r>
            <a:r>
              <a:rPr lang="en-US" sz="2900" b="1" dirty="0">
                <a:solidFill>
                  <a:schemeClr val="tx1"/>
                </a:solidFill>
              </a:rPr>
              <a:t>unimaginable</a:t>
            </a:r>
            <a:r>
              <a:rPr lang="en-US" sz="2900" dirty="0">
                <a:solidFill>
                  <a:schemeClr val="tx1"/>
                </a:solidFill>
              </a:rPr>
              <a:t>. (Referred to Joseph in Liberty Jail.)</a:t>
            </a:r>
            <a:endParaRPr lang="en-US" sz="3200" b="1" dirty="0">
              <a:solidFill>
                <a:schemeClr val="tx1"/>
              </a:solidFill>
            </a:endParaRPr>
          </a:p>
        </p:txBody>
      </p:sp>
      <p:sp>
        <p:nvSpPr>
          <p:cNvPr id="2" name="Title 1"/>
          <p:cNvSpPr>
            <a:spLocks noGrp="1"/>
          </p:cNvSpPr>
          <p:nvPr>
            <p:ph type="title"/>
          </p:nvPr>
        </p:nvSpPr>
        <p:spPr>
          <a:xfrm>
            <a:off x="822158" y="172620"/>
            <a:ext cx="10515600" cy="1220246"/>
          </a:xfrm>
        </p:spPr>
        <p:txBody>
          <a:bodyPr/>
          <a:lstStyle/>
          <a:p>
            <a:r>
              <a:rPr lang="en-US" sz="4000" dirty="0"/>
              <a:t>October 2020 Conference Messages</a:t>
            </a:r>
          </a:p>
        </p:txBody>
      </p:sp>
      <p:pic>
        <p:nvPicPr>
          <p:cNvPr id="2050" name="Picture 2">
            <a:extLst>
              <a:ext uri="{FF2B5EF4-FFF2-40B4-BE49-F238E27FC236}">
                <a16:creationId xmlns:a16="http://schemas.microsoft.com/office/drawing/2014/main" id="{68FFA0B4-D0BD-494D-8C71-9DC07B704C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1338" y="1640004"/>
            <a:ext cx="1868156" cy="2490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25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158" y="1724297"/>
            <a:ext cx="10824410" cy="4949218"/>
          </a:xfrm>
        </p:spPr>
        <p:txBody>
          <a:bodyPr>
            <a:normAutofit/>
          </a:bodyPr>
          <a:lstStyle/>
          <a:p>
            <a:r>
              <a:rPr lang="en-US" sz="2800" dirty="0"/>
              <a:t>Unexpected response to last Presentation</a:t>
            </a:r>
          </a:p>
          <a:p>
            <a:pPr lvl="1"/>
            <a:r>
              <a:rPr lang="en-US" sz="2400" dirty="0">
                <a:solidFill>
                  <a:srgbClr val="00B050"/>
                </a:solidFill>
              </a:rPr>
              <a:t>Thank you for watching and sharing the previous presentation of my observations from watching. Over 108,000 views, WOW!</a:t>
            </a:r>
          </a:p>
          <a:p>
            <a:pPr lvl="1"/>
            <a:r>
              <a:rPr lang="en-US" sz="2400" dirty="0">
                <a:solidFill>
                  <a:srgbClr val="00B050"/>
                </a:solidFill>
              </a:rPr>
              <a:t>Calls from Netherlands, England, Australia—watchers everywhere. Some seasoned watchers, some new:</a:t>
            </a:r>
          </a:p>
          <a:p>
            <a:pPr marL="1213168" lvl="1" indent="-365125">
              <a:lnSpc>
                <a:spcPct val="107000"/>
              </a:lnSpc>
              <a:spcBef>
                <a:spcPts val="0"/>
              </a:spcBef>
            </a:pP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Brother Goddard, I came across an online devotional that you gave on the subject of the second coming of Jesus Christ. I stumbled across it on </a:t>
            </a:r>
            <a:r>
              <a:rPr lang="en-US"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youtube</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and listened to it just yesterday.</a:t>
            </a:r>
            <a:r>
              <a:rPr lang="en-US"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I was completely blown away. I have been a member of the church my whole life but feel like I have been asleep! I had no idea any of these signs were occurring. I am one that has not been watching. Thank you for sharing this message. I have been inspired to make this a topic of serious study as I consider many of the things you have shared. </a:t>
            </a:r>
          </a:p>
          <a:p>
            <a:r>
              <a:rPr lang="en-US" dirty="0">
                <a:solidFill>
                  <a:schemeClr val="tx2"/>
                </a:solidFill>
              </a:rPr>
              <a:t>Wonderful! This is my hope and purpose in sharing my presentations.</a:t>
            </a:r>
          </a:p>
        </p:txBody>
      </p:sp>
      <p:sp>
        <p:nvSpPr>
          <p:cNvPr id="2" name="Title 1"/>
          <p:cNvSpPr>
            <a:spLocks noGrp="1"/>
          </p:cNvSpPr>
          <p:nvPr>
            <p:ph type="title"/>
          </p:nvPr>
        </p:nvSpPr>
        <p:spPr>
          <a:xfrm>
            <a:off x="822158" y="172619"/>
            <a:ext cx="10515600" cy="1230879"/>
          </a:xfrm>
        </p:spPr>
        <p:txBody>
          <a:bodyPr/>
          <a:lstStyle/>
          <a:p>
            <a:r>
              <a:rPr lang="en-US" sz="4000" dirty="0"/>
              <a:t>True Preparation</a:t>
            </a:r>
          </a:p>
        </p:txBody>
      </p:sp>
      <p:pic>
        <p:nvPicPr>
          <p:cNvPr id="6" name="Picture 5">
            <a:extLst>
              <a:ext uri="{FF2B5EF4-FFF2-40B4-BE49-F238E27FC236}">
                <a16:creationId xmlns:a16="http://schemas.microsoft.com/office/drawing/2014/main" id="{522A3715-16DE-4C97-9B94-D842221E6D55}"/>
              </a:ext>
            </a:extLst>
          </p:cNvPr>
          <p:cNvPicPr>
            <a:picLocks noChangeAspect="1"/>
          </p:cNvPicPr>
          <p:nvPr/>
        </p:nvPicPr>
        <p:blipFill rotWithShape="1">
          <a:blip r:embed="rId2"/>
          <a:srcRect l="9728" t="22321" r="62883" b="61586"/>
          <a:stretch/>
        </p:blipFill>
        <p:spPr>
          <a:xfrm>
            <a:off x="8374693" y="0"/>
            <a:ext cx="3817307" cy="1724297"/>
          </a:xfrm>
          <a:prstGeom prst="rect">
            <a:avLst/>
          </a:prstGeom>
        </p:spPr>
      </p:pic>
    </p:spTree>
    <p:extLst>
      <p:ext uri="{BB962C8B-B14F-4D97-AF65-F5344CB8AC3E}">
        <p14:creationId xmlns:p14="http://schemas.microsoft.com/office/powerpoint/2010/main" val="843336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65219" y="1640004"/>
            <a:ext cx="9926782" cy="5522796"/>
          </a:xfrm>
        </p:spPr>
        <p:txBody>
          <a:bodyPr>
            <a:normAutofit fontScale="92500" lnSpcReduction="20000"/>
          </a:bodyPr>
          <a:lstStyle/>
          <a:p>
            <a:r>
              <a:rPr lang="en-US" sz="3500" b="1" dirty="0">
                <a:solidFill>
                  <a:schemeClr val="tx2"/>
                </a:solidFill>
              </a:rPr>
              <a:t>Elder Ballard</a:t>
            </a:r>
            <a:r>
              <a:rPr lang="en-US" sz="3500" dirty="0">
                <a:solidFill>
                  <a:schemeClr val="tx2"/>
                </a:solidFill>
              </a:rPr>
              <a:t>: </a:t>
            </a:r>
            <a:r>
              <a:rPr lang="en-US" sz="2600" dirty="0">
                <a:solidFill>
                  <a:schemeClr val="tx2"/>
                </a:solidFill>
              </a:rPr>
              <a:t>Watch Ye Therefore, and Pray Always</a:t>
            </a:r>
            <a:br>
              <a:rPr lang="en-US" sz="2200" dirty="0">
                <a:solidFill>
                  <a:schemeClr val="tx1"/>
                </a:solidFill>
              </a:rPr>
            </a:br>
            <a:r>
              <a:rPr lang="en-US" sz="2900" dirty="0">
                <a:solidFill>
                  <a:schemeClr val="tx1"/>
                </a:solidFill>
              </a:rPr>
              <a:t>“Among the “things that shall come to pass” before His Second Coming are “</a:t>
            </a:r>
            <a:r>
              <a:rPr lang="en-US" sz="2900" b="1" dirty="0">
                <a:solidFill>
                  <a:schemeClr val="tx1"/>
                </a:solidFill>
              </a:rPr>
              <a:t>wars and </a:t>
            </a:r>
            <a:r>
              <a:rPr lang="en-US" sz="2900" b="1" dirty="0" err="1">
                <a:solidFill>
                  <a:schemeClr val="tx1"/>
                </a:solidFill>
              </a:rPr>
              <a:t>rumours</a:t>
            </a:r>
            <a:r>
              <a:rPr lang="en-US" sz="2900" b="1" dirty="0">
                <a:solidFill>
                  <a:schemeClr val="tx1"/>
                </a:solidFill>
              </a:rPr>
              <a:t> of wars [,} …famines, and pestilences, and earthquakes, in divers places</a:t>
            </a:r>
            <a:r>
              <a:rPr lang="en-US" sz="2900" dirty="0">
                <a:solidFill>
                  <a:schemeClr val="tx1"/>
                </a:solidFill>
              </a:rPr>
              <a:t>.” In the Doctrine and Covenants, the Savior said, “And all things shall be in </a:t>
            </a:r>
            <a:r>
              <a:rPr lang="en-US" sz="2900" b="1" dirty="0">
                <a:solidFill>
                  <a:schemeClr val="tx1"/>
                </a:solidFill>
              </a:rPr>
              <a:t>commotion</a:t>
            </a:r>
            <a:r>
              <a:rPr lang="en-US" sz="2900" dirty="0">
                <a:solidFill>
                  <a:schemeClr val="tx1"/>
                </a:solidFill>
              </a:rPr>
              <a:t>; … for fear shall come upon all people.” Certainly, we live in a time during which things are in commotion.” Description of violence, moral denigration, pandemic, economic upheaval, riots, conflict. “…we stand today at a </a:t>
            </a:r>
            <a:r>
              <a:rPr lang="en-US" sz="2900" b="1" dirty="0">
                <a:solidFill>
                  <a:schemeClr val="tx1"/>
                </a:solidFill>
              </a:rPr>
              <a:t>major crossroads in history</a:t>
            </a:r>
            <a:r>
              <a:rPr lang="en-US" sz="2900" dirty="0">
                <a:solidFill>
                  <a:schemeClr val="tx1"/>
                </a:solidFill>
              </a:rPr>
              <a:t>, and the nations of the earth are in desperate need of divine inspiration and guidance…Humbling ourselves and seeking heaven’s inspiration to endure or conquer what is before us will be our safest and surest way to move confidently forward </a:t>
            </a:r>
            <a:r>
              <a:rPr lang="en-US" sz="2900" b="1" dirty="0">
                <a:solidFill>
                  <a:schemeClr val="tx1"/>
                </a:solidFill>
              </a:rPr>
              <a:t>through these troubling times</a:t>
            </a:r>
            <a:r>
              <a:rPr lang="en-US" sz="2900" dirty="0">
                <a:solidFill>
                  <a:schemeClr val="tx1"/>
                </a:solidFill>
              </a:rPr>
              <a:t>.”</a:t>
            </a:r>
          </a:p>
        </p:txBody>
      </p:sp>
      <p:sp>
        <p:nvSpPr>
          <p:cNvPr id="2" name="Title 1"/>
          <p:cNvSpPr>
            <a:spLocks noGrp="1"/>
          </p:cNvSpPr>
          <p:nvPr>
            <p:ph type="title"/>
          </p:nvPr>
        </p:nvSpPr>
        <p:spPr>
          <a:xfrm>
            <a:off x="822158" y="172620"/>
            <a:ext cx="10515600" cy="1220246"/>
          </a:xfrm>
        </p:spPr>
        <p:txBody>
          <a:bodyPr/>
          <a:lstStyle/>
          <a:p>
            <a:r>
              <a:rPr lang="en-US" sz="4000" dirty="0"/>
              <a:t>October 2020 Conference Messages</a:t>
            </a:r>
          </a:p>
        </p:txBody>
      </p:sp>
      <p:pic>
        <p:nvPicPr>
          <p:cNvPr id="2052" name="Picture 4">
            <a:extLst>
              <a:ext uri="{FF2B5EF4-FFF2-40B4-BE49-F238E27FC236}">
                <a16:creationId xmlns:a16="http://schemas.microsoft.com/office/drawing/2014/main" id="{3587C029-3963-45EE-BEBA-EBC11DDD16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307" y="1640004"/>
            <a:ext cx="1868155" cy="2490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20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3769" y="1600200"/>
            <a:ext cx="9730887" cy="5257800"/>
          </a:xfrm>
        </p:spPr>
        <p:txBody>
          <a:bodyPr>
            <a:normAutofit/>
          </a:bodyPr>
          <a:lstStyle/>
          <a:p>
            <a:pPr>
              <a:spcAft>
                <a:spcPts val="600"/>
              </a:spcAft>
            </a:pPr>
            <a:r>
              <a:rPr lang="en-US" sz="3200" b="1" dirty="0">
                <a:solidFill>
                  <a:schemeClr val="tx2"/>
                </a:solidFill>
              </a:rPr>
              <a:t>Elder Holland</a:t>
            </a:r>
            <a:r>
              <a:rPr lang="en-US" sz="3200" dirty="0">
                <a:solidFill>
                  <a:schemeClr val="tx2"/>
                </a:solidFill>
              </a:rPr>
              <a:t>: </a:t>
            </a:r>
            <a:r>
              <a:rPr lang="en-US" b="1" dirty="0">
                <a:solidFill>
                  <a:schemeClr val="tx2"/>
                </a:solidFill>
              </a:rPr>
              <a:t>Waiting on the Lord</a:t>
            </a:r>
            <a:br>
              <a:rPr lang="en-US" dirty="0">
                <a:solidFill>
                  <a:schemeClr val="tx2"/>
                </a:solidFill>
              </a:rPr>
            </a:br>
            <a:r>
              <a:rPr lang="en-US" sz="2800" dirty="0">
                <a:solidFill>
                  <a:schemeClr val="tx1"/>
                </a:solidFill>
              </a:rPr>
              <a:t>“The point is that faith means </a:t>
            </a:r>
            <a:r>
              <a:rPr lang="en-US" sz="2800" b="1" dirty="0">
                <a:solidFill>
                  <a:schemeClr val="tx1"/>
                </a:solidFill>
              </a:rPr>
              <a:t>trusting God in good times and bad</a:t>
            </a:r>
            <a:r>
              <a:rPr lang="en-US" sz="2800" dirty="0">
                <a:solidFill>
                  <a:schemeClr val="tx1"/>
                </a:solidFill>
              </a:rPr>
              <a:t>, even if that includes some suffering until we see His arm revealed in our behalf…</a:t>
            </a:r>
            <a:r>
              <a:rPr lang="en-US" sz="2800" b="1" dirty="0">
                <a:solidFill>
                  <a:schemeClr val="tx1"/>
                </a:solidFill>
              </a:rPr>
              <a:t>Christianity is comforting, but it is often not comfortable</a:t>
            </a:r>
            <a:r>
              <a:rPr lang="en-US" sz="2800" dirty="0">
                <a:solidFill>
                  <a:schemeClr val="tx1"/>
                </a:solidFill>
              </a:rPr>
              <a:t>. .” (Refers to Joseph in Liberty Jail)</a:t>
            </a:r>
          </a:p>
          <a:p>
            <a:endParaRPr lang="en-US" sz="2900" dirty="0">
              <a:solidFill>
                <a:schemeClr val="tx1"/>
              </a:solidFill>
            </a:endParaRPr>
          </a:p>
        </p:txBody>
      </p:sp>
      <p:sp>
        <p:nvSpPr>
          <p:cNvPr id="2" name="Title 1"/>
          <p:cNvSpPr>
            <a:spLocks noGrp="1"/>
          </p:cNvSpPr>
          <p:nvPr>
            <p:ph type="title"/>
          </p:nvPr>
        </p:nvSpPr>
        <p:spPr>
          <a:xfrm>
            <a:off x="822158" y="172620"/>
            <a:ext cx="10515600" cy="1220246"/>
          </a:xfrm>
        </p:spPr>
        <p:txBody>
          <a:bodyPr/>
          <a:lstStyle/>
          <a:p>
            <a:r>
              <a:rPr lang="en-US" sz="4000" dirty="0"/>
              <a:t>October 2020 Conference Messages</a:t>
            </a:r>
          </a:p>
        </p:txBody>
      </p:sp>
      <p:pic>
        <p:nvPicPr>
          <p:cNvPr id="3074" name="Picture 2">
            <a:extLst>
              <a:ext uri="{FF2B5EF4-FFF2-40B4-BE49-F238E27FC236}">
                <a16:creationId xmlns:a16="http://schemas.microsoft.com/office/drawing/2014/main" id="{63305396-E894-4D0B-A536-470DD23A2E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4656" y="1495408"/>
            <a:ext cx="1933575" cy="258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22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9129" y="1600200"/>
            <a:ext cx="9730887" cy="5257800"/>
          </a:xfrm>
        </p:spPr>
        <p:txBody>
          <a:bodyPr>
            <a:normAutofit fontScale="92500" lnSpcReduction="10000"/>
          </a:bodyPr>
          <a:lstStyle/>
          <a:p>
            <a:r>
              <a:rPr lang="en-US" sz="3500" b="1" dirty="0">
                <a:solidFill>
                  <a:schemeClr val="tx2"/>
                </a:solidFill>
              </a:rPr>
              <a:t>Elder Bednar</a:t>
            </a:r>
            <a:r>
              <a:rPr lang="en-US" sz="3500" dirty="0">
                <a:solidFill>
                  <a:schemeClr val="tx2"/>
                </a:solidFill>
              </a:rPr>
              <a:t>: </a:t>
            </a:r>
            <a:r>
              <a:rPr lang="en-US" sz="2600" b="1" dirty="0">
                <a:solidFill>
                  <a:schemeClr val="tx2"/>
                </a:solidFill>
              </a:rPr>
              <a:t>We Will Prove Them Herewith</a:t>
            </a:r>
            <a:br>
              <a:rPr lang="en-US" sz="2600" dirty="0">
                <a:solidFill>
                  <a:schemeClr val="tx2"/>
                </a:solidFill>
              </a:rPr>
            </a:br>
            <a:r>
              <a:rPr lang="en-US" sz="2800" dirty="0">
                <a:solidFill>
                  <a:schemeClr val="tx1"/>
                </a:solidFill>
              </a:rPr>
              <a:t>“Some Church members opine that emergency plans and supplies, food storage, and 72-hour kits must not be important anymore because the Brethren have not spoken recently and extensively about these and related topics in general conference. But </a:t>
            </a:r>
            <a:r>
              <a:rPr lang="en-US" sz="2800" b="1" dirty="0">
                <a:solidFill>
                  <a:schemeClr val="tx1"/>
                </a:solidFill>
              </a:rPr>
              <a:t>repeated admonitions to prepare have been proclaimed by leaders of the Church for decades</a:t>
            </a:r>
            <a:r>
              <a:rPr lang="en-US" sz="2800" dirty="0">
                <a:solidFill>
                  <a:schemeClr val="tx1"/>
                </a:solidFill>
              </a:rPr>
              <a:t>. The consistency of prophetic counsel over time creates a </a:t>
            </a:r>
            <a:r>
              <a:rPr lang="en-US" sz="2800" b="1" dirty="0">
                <a:solidFill>
                  <a:schemeClr val="tx1"/>
                </a:solidFill>
              </a:rPr>
              <a:t>powerful concert of clarity and a warning volume far louder </a:t>
            </a:r>
            <a:r>
              <a:rPr lang="en-US" sz="2800" dirty="0">
                <a:solidFill>
                  <a:schemeClr val="tx1"/>
                </a:solidFill>
              </a:rPr>
              <a:t>than solo performances can ever produce…We learn for example, in the parable of the ten virgins that procrastinating preparation leads to unsuccessful proving…</a:t>
            </a:r>
            <a:r>
              <a:rPr lang="en-US" sz="2800" b="1" dirty="0">
                <a:solidFill>
                  <a:schemeClr val="tx1"/>
                </a:solidFill>
              </a:rPr>
              <a:t>Now is the time to prepare </a:t>
            </a:r>
            <a:r>
              <a:rPr lang="en-US" sz="2800" dirty="0">
                <a:solidFill>
                  <a:schemeClr val="tx1"/>
                </a:solidFill>
              </a:rPr>
              <a:t>and prove ourselves willing and able to do all things whatsoever the Lord our God shall command us.”</a:t>
            </a:r>
          </a:p>
          <a:p>
            <a:endParaRPr lang="en-US" sz="2900" dirty="0">
              <a:solidFill>
                <a:schemeClr val="tx1"/>
              </a:solidFill>
            </a:endParaRPr>
          </a:p>
        </p:txBody>
      </p:sp>
      <p:sp>
        <p:nvSpPr>
          <p:cNvPr id="2" name="Title 1"/>
          <p:cNvSpPr>
            <a:spLocks noGrp="1"/>
          </p:cNvSpPr>
          <p:nvPr>
            <p:ph type="title"/>
          </p:nvPr>
        </p:nvSpPr>
        <p:spPr>
          <a:xfrm>
            <a:off x="822158" y="172620"/>
            <a:ext cx="10515600" cy="1220246"/>
          </a:xfrm>
        </p:spPr>
        <p:txBody>
          <a:bodyPr/>
          <a:lstStyle/>
          <a:p>
            <a:r>
              <a:rPr lang="en-US" sz="4000" dirty="0"/>
              <a:t>October 2020 Conference Messages</a:t>
            </a:r>
          </a:p>
        </p:txBody>
      </p:sp>
      <p:pic>
        <p:nvPicPr>
          <p:cNvPr id="3076" name="Picture 4">
            <a:extLst>
              <a:ext uri="{FF2B5EF4-FFF2-40B4-BE49-F238E27FC236}">
                <a16:creationId xmlns:a16="http://schemas.microsoft.com/office/drawing/2014/main" id="{A41EF138-E37C-4DC8-A7D3-8EB9F5FDE3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984" y="1600200"/>
            <a:ext cx="1935360" cy="2581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41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61113" y="1552576"/>
            <a:ext cx="9730887" cy="5257800"/>
          </a:xfrm>
        </p:spPr>
        <p:txBody>
          <a:bodyPr>
            <a:normAutofit/>
          </a:bodyPr>
          <a:lstStyle/>
          <a:p>
            <a:r>
              <a:rPr lang="en-US" sz="3200" b="1" dirty="0">
                <a:solidFill>
                  <a:schemeClr val="tx2"/>
                </a:solidFill>
              </a:rPr>
              <a:t>Elder Bednar</a:t>
            </a:r>
            <a:r>
              <a:rPr lang="en-US" sz="3200" dirty="0">
                <a:solidFill>
                  <a:schemeClr val="tx2"/>
                </a:solidFill>
              </a:rPr>
              <a:t>: </a:t>
            </a:r>
            <a:r>
              <a:rPr lang="en-US" dirty="0">
                <a:solidFill>
                  <a:schemeClr val="tx2"/>
                </a:solidFill>
              </a:rPr>
              <a:t>We Will Prove Them Herewith</a:t>
            </a:r>
            <a:br>
              <a:rPr lang="en-US" sz="2600" dirty="0">
                <a:solidFill>
                  <a:schemeClr val="tx2"/>
                </a:solidFill>
              </a:rPr>
            </a:br>
            <a:r>
              <a:rPr lang="en-US" sz="2800" dirty="0">
                <a:solidFill>
                  <a:schemeClr val="tx1"/>
                </a:solidFill>
              </a:rPr>
              <a:t>“As we “press forward with a steadfastness in Christ, having a perfect brightness of hope, and a love of God and of all men,” we are blessed with an eternal perspective and vision that stretches far beyond our limited mortal capacity. We will be </a:t>
            </a:r>
            <a:r>
              <a:rPr lang="en-US" sz="2800" b="1" dirty="0">
                <a:solidFill>
                  <a:schemeClr val="tx1"/>
                </a:solidFill>
              </a:rPr>
              <a:t>enabled to “gather together, and stand in holy places</a:t>
            </a:r>
            <a:r>
              <a:rPr lang="en-US" sz="2800" dirty="0">
                <a:solidFill>
                  <a:schemeClr val="tx1"/>
                </a:solidFill>
              </a:rPr>
              <a:t>” and “be not moved, </a:t>
            </a:r>
            <a:r>
              <a:rPr lang="en-US" sz="2800" b="1" dirty="0">
                <a:solidFill>
                  <a:schemeClr val="tx1"/>
                </a:solidFill>
              </a:rPr>
              <a:t>until the day of the Lord come</a:t>
            </a:r>
            <a:r>
              <a:rPr lang="en-US" sz="2800" dirty="0">
                <a:solidFill>
                  <a:schemeClr val="tx1"/>
                </a:solidFill>
              </a:rPr>
              <a:t>.”</a:t>
            </a:r>
          </a:p>
          <a:p>
            <a:endParaRPr lang="en-US" sz="2900" dirty="0">
              <a:solidFill>
                <a:schemeClr val="tx1"/>
              </a:solidFill>
            </a:endParaRPr>
          </a:p>
        </p:txBody>
      </p:sp>
      <p:sp>
        <p:nvSpPr>
          <p:cNvPr id="2" name="Title 1"/>
          <p:cNvSpPr>
            <a:spLocks noGrp="1"/>
          </p:cNvSpPr>
          <p:nvPr>
            <p:ph type="title"/>
          </p:nvPr>
        </p:nvSpPr>
        <p:spPr>
          <a:xfrm>
            <a:off x="822158" y="172620"/>
            <a:ext cx="10515600" cy="1220246"/>
          </a:xfrm>
        </p:spPr>
        <p:txBody>
          <a:bodyPr/>
          <a:lstStyle/>
          <a:p>
            <a:r>
              <a:rPr lang="en-US" sz="4000" dirty="0"/>
              <a:t>October 2020 Conference Messages</a:t>
            </a:r>
          </a:p>
        </p:txBody>
      </p:sp>
      <p:pic>
        <p:nvPicPr>
          <p:cNvPr id="3076" name="Picture 4">
            <a:extLst>
              <a:ext uri="{FF2B5EF4-FFF2-40B4-BE49-F238E27FC236}">
                <a16:creationId xmlns:a16="http://schemas.microsoft.com/office/drawing/2014/main" id="{A41EF138-E37C-4DC8-A7D3-8EB9F5FDE3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769" y="1600200"/>
            <a:ext cx="1935360" cy="2581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97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5634" y="1600200"/>
            <a:ext cx="9927771" cy="5257800"/>
          </a:xfrm>
        </p:spPr>
        <p:txBody>
          <a:bodyPr>
            <a:normAutofit fontScale="92500" lnSpcReduction="10000"/>
          </a:bodyPr>
          <a:lstStyle/>
          <a:p>
            <a:r>
              <a:rPr lang="en-US" sz="3500" b="1" dirty="0">
                <a:solidFill>
                  <a:schemeClr val="tx2"/>
                </a:solidFill>
              </a:rPr>
              <a:t>Elder Cook</a:t>
            </a:r>
            <a:r>
              <a:rPr lang="en-US" sz="3500" dirty="0">
                <a:solidFill>
                  <a:schemeClr val="tx2"/>
                </a:solidFill>
              </a:rPr>
              <a:t>: </a:t>
            </a:r>
            <a:r>
              <a:rPr lang="en-US" sz="2600" dirty="0">
                <a:solidFill>
                  <a:schemeClr val="tx2"/>
                </a:solidFill>
              </a:rPr>
              <a:t>Hearts Knit in Righteousness and Unity</a:t>
            </a:r>
            <a:br>
              <a:rPr lang="en-US" sz="3200" dirty="0">
                <a:solidFill>
                  <a:schemeClr val="tx2"/>
                </a:solidFill>
              </a:rPr>
            </a:br>
            <a:r>
              <a:rPr lang="en-US" sz="2900" dirty="0">
                <a:solidFill>
                  <a:schemeClr val="tx1"/>
                </a:solidFill>
              </a:rPr>
              <a:t>“It has been 200 years since the Father and His Son first appeared and commenced the Restoration of the gospel of Jesus Christ in 1820. The account in 4 Nephi in the Book of Mormon includes a </a:t>
            </a:r>
            <a:r>
              <a:rPr lang="en-US" sz="2900" b="1" dirty="0">
                <a:solidFill>
                  <a:schemeClr val="tx1"/>
                </a:solidFill>
              </a:rPr>
              <a:t>similar 200-year period </a:t>
            </a:r>
            <a:r>
              <a:rPr lang="en-US" sz="2900" dirty="0">
                <a:solidFill>
                  <a:schemeClr val="tx1"/>
                </a:solidFill>
              </a:rPr>
              <a:t>after the Savior appeared and established His Church in ancient America…Unfortunately, 4 Nephi then describes a dramatic change that began in the “two hundred and first year,” when iniquity and division destroyed righteousness and unity…</a:t>
            </a:r>
            <a:r>
              <a:rPr lang="en-US" sz="2900" b="1" dirty="0">
                <a:solidFill>
                  <a:schemeClr val="tx1"/>
                </a:solidFill>
              </a:rPr>
              <a:t>At this 200-year hinge point in our Church history</a:t>
            </a:r>
            <a:r>
              <a:rPr lang="en-US" sz="2900" dirty="0">
                <a:solidFill>
                  <a:schemeClr val="tx1"/>
                </a:solidFill>
              </a:rPr>
              <a:t>, let us commit ourselves as members of the Lord’s Church to live righteously and be united as never before.” </a:t>
            </a:r>
            <a:br>
              <a:rPr lang="en-US" sz="2900" dirty="0">
                <a:solidFill>
                  <a:srgbClr val="00B050"/>
                </a:solidFill>
              </a:rPr>
            </a:br>
            <a:endParaRPr lang="en-US" sz="2900" dirty="0">
              <a:solidFill>
                <a:srgbClr val="00B050"/>
              </a:solidFill>
            </a:endParaRPr>
          </a:p>
        </p:txBody>
      </p:sp>
      <p:sp>
        <p:nvSpPr>
          <p:cNvPr id="2" name="Title 1"/>
          <p:cNvSpPr>
            <a:spLocks noGrp="1"/>
          </p:cNvSpPr>
          <p:nvPr>
            <p:ph type="title"/>
          </p:nvPr>
        </p:nvSpPr>
        <p:spPr>
          <a:xfrm>
            <a:off x="822158" y="172620"/>
            <a:ext cx="10515600" cy="1220246"/>
          </a:xfrm>
        </p:spPr>
        <p:txBody>
          <a:bodyPr/>
          <a:lstStyle/>
          <a:p>
            <a:r>
              <a:rPr lang="en-US" sz="4000" dirty="0"/>
              <a:t>October 2020 Conference Messages</a:t>
            </a:r>
          </a:p>
        </p:txBody>
      </p:sp>
      <p:pic>
        <p:nvPicPr>
          <p:cNvPr id="4098" name="Picture 2">
            <a:extLst>
              <a:ext uri="{FF2B5EF4-FFF2-40B4-BE49-F238E27FC236}">
                <a16:creationId xmlns:a16="http://schemas.microsoft.com/office/drawing/2014/main" id="{3D2AE5A2-B6A9-4064-8424-05BE1E8BC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9338" y="1600200"/>
            <a:ext cx="1807028" cy="2409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13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64229" y="1600200"/>
            <a:ext cx="9927771" cy="5257800"/>
          </a:xfrm>
        </p:spPr>
        <p:txBody>
          <a:bodyPr>
            <a:normAutofit/>
          </a:bodyPr>
          <a:lstStyle/>
          <a:p>
            <a:r>
              <a:rPr lang="en-US" sz="3200" b="1" dirty="0">
                <a:solidFill>
                  <a:schemeClr val="tx2"/>
                </a:solidFill>
              </a:rPr>
              <a:t>Elder Christofferson</a:t>
            </a:r>
            <a:r>
              <a:rPr lang="en-US" sz="3200" dirty="0">
                <a:solidFill>
                  <a:schemeClr val="tx2"/>
                </a:solidFill>
              </a:rPr>
              <a:t>: </a:t>
            </a:r>
            <a:r>
              <a:rPr lang="en-US" dirty="0">
                <a:solidFill>
                  <a:schemeClr val="tx2"/>
                </a:solidFill>
              </a:rPr>
              <a:t>Sustainable Societies</a:t>
            </a:r>
            <a:br>
              <a:rPr lang="en-US" sz="3200" dirty="0">
                <a:solidFill>
                  <a:schemeClr val="tx1"/>
                </a:solidFill>
              </a:rPr>
            </a:br>
            <a:r>
              <a:rPr lang="en-US" sz="3200" dirty="0">
                <a:solidFill>
                  <a:schemeClr val="tx1"/>
                </a:solidFill>
              </a:rPr>
              <a:t> </a:t>
            </a:r>
            <a:r>
              <a:rPr lang="en-US" sz="2900" dirty="0">
                <a:solidFill>
                  <a:schemeClr val="tx1"/>
                </a:solidFill>
              </a:rPr>
              <a:t>“…Unfortunately,…the ideal society described in 4 Nephi of the Book of Mormon did not endure beyond its second century. Sustainability is not guaranteed, and a </a:t>
            </a:r>
            <a:r>
              <a:rPr lang="en-US" sz="2900" b="1" dirty="0">
                <a:solidFill>
                  <a:schemeClr val="tx1"/>
                </a:solidFill>
              </a:rPr>
              <a:t>thriving society can fail in time if it abandons the cardinal virtues that uphold its peace and prosperity</a:t>
            </a:r>
            <a:r>
              <a:rPr lang="en-US" sz="2900" dirty="0">
                <a:solidFill>
                  <a:schemeClr val="tx1"/>
                </a:solidFill>
              </a:rPr>
              <a:t>…When one has no higher god than himself and seeks no greater good than satisfying his own appetites and preferences, the effects will be manifest in due course.”</a:t>
            </a:r>
            <a:endParaRPr lang="en-US" dirty="0">
              <a:solidFill>
                <a:schemeClr val="tx1"/>
              </a:solidFill>
            </a:endParaRPr>
          </a:p>
        </p:txBody>
      </p:sp>
      <p:sp>
        <p:nvSpPr>
          <p:cNvPr id="2" name="Title 1"/>
          <p:cNvSpPr>
            <a:spLocks noGrp="1"/>
          </p:cNvSpPr>
          <p:nvPr>
            <p:ph type="title"/>
          </p:nvPr>
        </p:nvSpPr>
        <p:spPr>
          <a:xfrm>
            <a:off x="822158" y="172620"/>
            <a:ext cx="10515600" cy="1220246"/>
          </a:xfrm>
        </p:spPr>
        <p:txBody>
          <a:bodyPr/>
          <a:lstStyle/>
          <a:p>
            <a:r>
              <a:rPr lang="en-US" sz="4000" dirty="0"/>
              <a:t>October 2020 Conference Messages</a:t>
            </a:r>
          </a:p>
        </p:txBody>
      </p:sp>
      <p:pic>
        <p:nvPicPr>
          <p:cNvPr id="4100" name="Picture 4">
            <a:extLst>
              <a:ext uri="{FF2B5EF4-FFF2-40B4-BE49-F238E27FC236}">
                <a16:creationId xmlns:a16="http://schemas.microsoft.com/office/drawing/2014/main" id="{AEB75AE2-5380-4F9F-ABE9-B73AEDEF29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41" y="1600200"/>
            <a:ext cx="1807028" cy="2409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64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295" y="1600200"/>
            <a:ext cx="11664459" cy="5257800"/>
          </a:xfrm>
        </p:spPr>
        <p:txBody>
          <a:bodyPr>
            <a:normAutofit fontScale="77500" lnSpcReduction="20000"/>
          </a:bodyPr>
          <a:lstStyle/>
          <a:p>
            <a:r>
              <a:rPr lang="en-US" sz="4100" b="1" dirty="0">
                <a:solidFill>
                  <a:schemeClr val="tx2"/>
                </a:solidFill>
              </a:rPr>
              <a:t>Elder Anderson</a:t>
            </a:r>
            <a:r>
              <a:rPr lang="en-US" sz="4100" dirty="0">
                <a:solidFill>
                  <a:schemeClr val="tx2"/>
                </a:solidFill>
              </a:rPr>
              <a:t>: </a:t>
            </a:r>
            <a:r>
              <a:rPr lang="en-US" sz="3100" dirty="0">
                <a:solidFill>
                  <a:schemeClr val="tx2"/>
                </a:solidFill>
              </a:rPr>
              <a:t>We Talk of Christ</a:t>
            </a:r>
            <a:br>
              <a:rPr lang="en-US" sz="2900" dirty="0">
                <a:solidFill>
                  <a:schemeClr val="tx1"/>
                </a:solidFill>
              </a:rPr>
            </a:br>
            <a:r>
              <a:rPr lang="en-US" sz="3200" dirty="0">
                <a:solidFill>
                  <a:schemeClr val="tx1"/>
                </a:solidFill>
              </a:rPr>
              <a:t>“A recent study revealed that in the last 10 years, 30 million </a:t>
            </a:r>
            <a:br>
              <a:rPr lang="en-US" sz="3200" dirty="0">
                <a:solidFill>
                  <a:schemeClr val="tx1"/>
                </a:solidFill>
              </a:rPr>
            </a:br>
            <a:r>
              <a:rPr lang="en-US" sz="3200" dirty="0">
                <a:solidFill>
                  <a:schemeClr val="tx1"/>
                </a:solidFill>
              </a:rPr>
              <a:t>people in the United States have stepped away from </a:t>
            </a:r>
            <a:br>
              <a:rPr lang="en-US" sz="3200" dirty="0">
                <a:solidFill>
                  <a:schemeClr val="tx1"/>
                </a:solidFill>
              </a:rPr>
            </a:br>
            <a:r>
              <a:rPr lang="en-US" sz="3200" dirty="0">
                <a:solidFill>
                  <a:schemeClr val="tx1"/>
                </a:solidFill>
              </a:rPr>
              <a:t>believing in the divinity of Jesus Christ. Looking worldwide,</a:t>
            </a:r>
            <a:br>
              <a:rPr lang="en-US" sz="3200" dirty="0">
                <a:solidFill>
                  <a:schemeClr val="tx1"/>
                </a:solidFill>
              </a:rPr>
            </a:br>
            <a:r>
              <a:rPr lang="en-US" sz="3200" dirty="0">
                <a:solidFill>
                  <a:schemeClr val="tx1"/>
                </a:solidFill>
              </a:rPr>
              <a:t>another study predicts that in the decades ahead, more than </a:t>
            </a:r>
            <a:br>
              <a:rPr lang="en-US" sz="3200" dirty="0">
                <a:solidFill>
                  <a:schemeClr val="tx1"/>
                </a:solidFill>
              </a:rPr>
            </a:br>
            <a:r>
              <a:rPr lang="en-US" sz="3200" dirty="0">
                <a:solidFill>
                  <a:schemeClr val="tx1"/>
                </a:solidFill>
              </a:rPr>
              <a:t>twice as many will leave Christianity as will embrace it…</a:t>
            </a:r>
            <a:br>
              <a:rPr lang="en-US" sz="3200" dirty="0">
                <a:solidFill>
                  <a:schemeClr val="tx1"/>
                </a:solidFill>
              </a:rPr>
            </a:br>
            <a:r>
              <a:rPr lang="en-US" sz="3200" dirty="0">
                <a:solidFill>
                  <a:schemeClr val="tx1"/>
                </a:solidFill>
              </a:rPr>
              <a:t>I witness that </a:t>
            </a:r>
            <a:r>
              <a:rPr lang="en-US" sz="3200" b="1" dirty="0">
                <a:solidFill>
                  <a:schemeClr val="tx1"/>
                </a:solidFill>
              </a:rPr>
              <a:t>the day will come when every knew will bow </a:t>
            </a:r>
            <a:br>
              <a:rPr lang="en-US" sz="3200" b="1" dirty="0">
                <a:solidFill>
                  <a:schemeClr val="tx1"/>
                </a:solidFill>
              </a:rPr>
            </a:br>
            <a:r>
              <a:rPr lang="en-US" sz="3200" b="1" dirty="0">
                <a:solidFill>
                  <a:schemeClr val="tx1"/>
                </a:solidFill>
              </a:rPr>
              <a:t>and every tongue confess that Jesus is the Christ</a:t>
            </a:r>
            <a:r>
              <a:rPr lang="en-US" sz="3200" dirty="0">
                <a:solidFill>
                  <a:schemeClr val="tx1"/>
                </a:solidFill>
              </a:rPr>
              <a:t>…everything </a:t>
            </a:r>
            <a:br>
              <a:rPr lang="en-US" sz="3200" dirty="0">
                <a:solidFill>
                  <a:schemeClr val="tx1"/>
                </a:solidFill>
              </a:rPr>
            </a:br>
            <a:r>
              <a:rPr lang="en-US" sz="3200" dirty="0">
                <a:solidFill>
                  <a:schemeClr val="tx1"/>
                </a:solidFill>
              </a:rPr>
              <a:t>in our worship should point to the Lord Jesus Christ…</a:t>
            </a:r>
            <a:r>
              <a:rPr lang="en-US" sz="3200" b="1" dirty="0">
                <a:solidFill>
                  <a:schemeClr val="tx1"/>
                </a:solidFill>
              </a:rPr>
              <a:t>In the days ahead, </a:t>
            </a:r>
            <a:br>
              <a:rPr lang="en-US" sz="3200" b="1" dirty="0">
                <a:solidFill>
                  <a:schemeClr val="tx1"/>
                </a:solidFill>
              </a:rPr>
            </a:br>
            <a:r>
              <a:rPr lang="en-US" sz="3200" b="1" dirty="0">
                <a:solidFill>
                  <a:schemeClr val="tx1"/>
                </a:solidFill>
              </a:rPr>
              <a:t>those who believe in Jesus Christ will need the friendship and support of one another…Nothing lifts my desire to speak of Christ more than visualizing His return. While we do not know when He will come, the events of His return will be breathtaking!...Can you imagine being caught up to meet Him</a:t>
            </a:r>
            <a:r>
              <a:rPr lang="en-US" sz="3200" dirty="0">
                <a:solidFill>
                  <a:schemeClr val="tx1"/>
                </a:solidFill>
              </a:rPr>
              <a:t>, whether on this side or the other side of the veil? That is His promise to the righteous. This amazing experience will mark our souls forever.”</a:t>
            </a:r>
          </a:p>
          <a:p>
            <a:endParaRPr lang="en-US" sz="2900" dirty="0">
              <a:solidFill>
                <a:schemeClr val="tx1"/>
              </a:solidFill>
            </a:endParaRPr>
          </a:p>
          <a:p>
            <a:pPr marL="0" indent="0">
              <a:buNone/>
            </a:pPr>
            <a:endParaRPr lang="en-US" sz="2900" dirty="0">
              <a:solidFill>
                <a:srgbClr val="00B050"/>
              </a:solidFill>
            </a:endParaRPr>
          </a:p>
          <a:p>
            <a:endParaRPr lang="en-US" sz="2900" dirty="0">
              <a:solidFill>
                <a:srgbClr val="00B050"/>
              </a:solidFill>
            </a:endParaRPr>
          </a:p>
        </p:txBody>
      </p:sp>
      <p:sp>
        <p:nvSpPr>
          <p:cNvPr id="2" name="Title 1"/>
          <p:cNvSpPr>
            <a:spLocks noGrp="1"/>
          </p:cNvSpPr>
          <p:nvPr>
            <p:ph type="title"/>
          </p:nvPr>
        </p:nvSpPr>
        <p:spPr>
          <a:xfrm>
            <a:off x="822158" y="172620"/>
            <a:ext cx="10515600" cy="1220246"/>
          </a:xfrm>
        </p:spPr>
        <p:txBody>
          <a:bodyPr/>
          <a:lstStyle/>
          <a:p>
            <a:r>
              <a:rPr lang="en-US" sz="4000" dirty="0"/>
              <a:t>October 2020 Conference Messages</a:t>
            </a:r>
          </a:p>
        </p:txBody>
      </p:sp>
      <p:pic>
        <p:nvPicPr>
          <p:cNvPr id="5122" name="Picture 2">
            <a:extLst>
              <a:ext uri="{FF2B5EF4-FFF2-40B4-BE49-F238E27FC236}">
                <a16:creationId xmlns:a16="http://schemas.microsoft.com/office/drawing/2014/main" id="{2E21DA0D-22D6-476C-8F50-B17C010B82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5605" y="1471195"/>
            <a:ext cx="1952625" cy="260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06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3145" y="1672222"/>
            <a:ext cx="9495086" cy="5257800"/>
          </a:xfrm>
        </p:spPr>
        <p:txBody>
          <a:bodyPr>
            <a:normAutofit fontScale="92500" lnSpcReduction="20000"/>
          </a:bodyPr>
          <a:lstStyle/>
          <a:p>
            <a:r>
              <a:rPr lang="en-US" sz="3500" b="1" dirty="0">
                <a:solidFill>
                  <a:schemeClr val="tx2"/>
                </a:solidFill>
              </a:rPr>
              <a:t>Elder </a:t>
            </a:r>
            <a:r>
              <a:rPr lang="en-US" sz="3500" b="1" dirty="0" err="1">
                <a:solidFill>
                  <a:schemeClr val="tx2"/>
                </a:solidFill>
              </a:rPr>
              <a:t>Rasband</a:t>
            </a:r>
            <a:r>
              <a:rPr lang="en-US" sz="3500" b="1" dirty="0">
                <a:solidFill>
                  <a:schemeClr val="tx2"/>
                </a:solidFill>
              </a:rPr>
              <a:t>: </a:t>
            </a:r>
            <a:r>
              <a:rPr lang="en-US" sz="2600" dirty="0">
                <a:solidFill>
                  <a:schemeClr val="tx2"/>
                </a:solidFill>
              </a:rPr>
              <a:t>Recommended to the Lord</a:t>
            </a:r>
            <a:br>
              <a:rPr lang="en-US" sz="3200" b="1" dirty="0"/>
            </a:br>
            <a:r>
              <a:rPr lang="en-US" sz="3000" dirty="0">
                <a:solidFill>
                  <a:schemeClr val="tx1"/>
                </a:solidFill>
              </a:rPr>
              <a:t>“Let me emphasize, whether you have access to a temple or not, you </a:t>
            </a:r>
            <a:r>
              <a:rPr lang="en-US" sz="3000" b="1" dirty="0">
                <a:solidFill>
                  <a:schemeClr val="tx1"/>
                </a:solidFill>
              </a:rPr>
              <a:t>need a current temple recommend </a:t>
            </a:r>
            <a:r>
              <a:rPr lang="en-US" sz="3000" dirty="0">
                <a:solidFill>
                  <a:schemeClr val="tx1"/>
                </a:solidFill>
              </a:rPr>
              <a:t>to stay firmly on the covenant path.”</a:t>
            </a:r>
          </a:p>
          <a:p>
            <a:r>
              <a:rPr lang="en-US" sz="3500" b="1" dirty="0">
                <a:solidFill>
                  <a:schemeClr val="tx2"/>
                </a:solidFill>
              </a:rPr>
              <a:t>Elder Soares: </a:t>
            </a:r>
            <a:r>
              <a:rPr lang="en-US" sz="2600" dirty="0">
                <a:solidFill>
                  <a:schemeClr val="tx2"/>
                </a:solidFill>
              </a:rPr>
              <a:t>Seek Christ in Every Thought</a:t>
            </a:r>
          </a:p>
          <a:p>
            <a:pPr marL="411480" lvl="1" indent="0">
              <a:buNone/>
            </a:pPr>
            <a:r>
              <a:rPr lang="en-US" sz="3000" dirty="0">
                <a:solidFill>
                  <a:schemeClr val="tx1"/>
                </a:solidFill>
              </a:rPr>
              <a:t>“In his historic and touching message from April this year, our dear prophet, President Russell M. Nelson, made a promise that all those who are willing to “hear Him”—hear Jesus Christ—and obey His commandments “will be blessed with additional power to deal with temptations, struggles, and weakness” and that our capacity to feel joy will increase,</a:t>
            </a:r>
            <a:r>
              <a:rPr lang="en-US" sz="3000" b="1" dirty="0">
                <a:solidFill>
                  <a:schemeClr val="tx1"/>
                </a:solidFill>
              </a:rPr>
              <a:t> even during the increasing current turbulence</a:t>
            </a:r>
            <a:r>
              <a:rPr lang="en-US" sz="3000" dirty="0">
                <a:solidFill>
                  <a:schemeClr val="tx1"/>
                </a:solidFill>
              </a:rPr>
              <a:t>. (Refers to Joseph in Liberty Jail)</a:t>
            </a:r>
          </a:p>
          <a:p>
            <a:pPr marL="0" indent="0">
              <a:buNone/>
            </a:pPr>
            <a:endParaRPr lang="en-US" sz="2900" dirty="0">
              <a:solidFill>
                <a:srgbClr val="00B050"/>
              </a:solidFill>
            </a:endParaRPr>
          </a:p>
          <a:p>
            <a:endParaRPr lang="en-US" sz="2900" dirty="0">
              <a:solidFill>
                <a:srgbClr val="00B050"/>
              </a:solidFill>
            </a:endParaRPr>
          </a:p>
        </p:txBody>
      </p:sp>
      <p:sp>
        <p:nvSpPr>
          <p:cNvPr id="2" name="Title 1"/>
          <p:cNvSpPr>
            <a:spLocks noGrp="1"/>
          </p:cNvSpPr>
          <p:nvPr>
            <p:ph type="title"/>
          </p:nvPr>
        </p:nvSpPr>
        <p:spPr>
          <a:xfrm>
            <a:off x="822158" y="172620"/>
            <a:ext cx="10515600" cy="1220246"/>
          </a:xfrm>
        </p:spPr>
        <p:txBody>
          <a:bodyPr/>
          <a:lstStyle/>
          <a:p>
            <a:r>
              <a:rPr lang="en-US" sz="4000" dirty="0"/>
              <a:t>October 2020 Conference Messages</a:t>
            </a:r>
          </a:p>
        </p:txBody>
      </p:sp>
      <p:pic>
        <p:nvPicPr>
          <p:cNvPr id="5124" name="Picture 4">
            <a:extLst>
              <a:ext uri="{FF2B5EF4-FFF2-40B4-BE49-F238E27FC236}">
                <a16:creationId xmlns:a16="http://schemas.microsoft.com/office/drawing/2014/main" id="{EB5A5DBC-08D1-42E5-A3C2-9465CD9C8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769" y="1600200"/>
            <a:ext cx="1952625" cy="26003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lisses Soares">
            <a:extLst>
              <a:ext uri="{FF2B5EF4-FFF2-40B4-BE49-F238E27FC236}">
                <a16:creationId xmlns:a16="http://schemas.microsoft.com/office/drawing/2014/main" id="{BE4E23E3-4993-4743-AD65-A6D2070F9F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769" y="4301122"/>
            <a:ext cx="1965024" cy="2456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33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3769" y="1600200"/>
            <a:ext cx="9495086" cy="5257800"/>
          </a:xfrm>
        </p:spPr>
        <p:txBody>
          <a:bodyPr>
            <a:normAutofit/>
          </a:bodyPr>
          <a:lstStyle/>
          <a:p>
            <a:r>
              <a:rPr lang="en-US" sz="3200" b="1" dirty="0">
                <a:solidFill>
                  <a:schemeClr val="tx2"/>
                </a:solidFill>
              </a:rPr>
              <a:t>Elder Stevenson: </a:t>
            </a:r>
            <a:r>
              <a:rPr lang="en-US" dirty="0">
                <a:solidFill>
                  <a:schemeClr val="tx2"/>
                </a:solidFill>
              </a:rPr>
              <a:t>Highly Favored of the Lord</a:t>
            </a:r>
            <a:br>
              <a:rPr lang="en-US" sz="3200" b="1" dirty="0"/>
            </a:br>
            <a:r>
              <a:rPr lang="en-US" sz="3200" dirty="0"/>
              <a:t>“…’A home-centered Church, supported by what takes place inside our…buildings.’ What a </a:t>
            </a:r>
            <a:r>
              <a:rPr lang="en-US" sz="3200" b="1" dirty="0"/>
              <a:t>prophetic adjustment!</a:t>
            </a:r>
            <a:r>
              <a:rPr lang="en-US" sz="3200" dirty="0"/>
              <a:t>...I believe that in this life, and in the life to come, your afflictions, your </a:t>
            </a:r>
            <a:r>
              <a:rPr lang="en-US" sz="3200" dirty="0" err="1"/>
              <a:t>Ammonihah</a:t>
            </a:r>
            <a:r>
              <a:rPr lang="en-US" sz="3200" dirty="0"/>
              <a:t>, your Liberty Jail, will be consecrated for your gain.” </a:t>
            </a:r>
            <a:r>
              <a:rPr lang="en-US" sz="3100" dirty="0">
                <a:solidFill>
                  <a:schemeClr val="tx1"/>
                </a:solidFill>
              </a:rPr>
              <a:t>(Referred to Joseph in Liberty Jail)</a:t>
            </a:r>
          </a:p>
          <a:p>
            <a:pPr marL="411480" lvl="1" indent="0">
              <a:buNone/>
            </a:pPr>
            <a:endParaRPr lang="en-US" sz="2900" dirty="0">
              <a:solidFill>
                <a:srgbClr val="00B050"/>
              </a:solidFill>
            </a:endParaRPr>
          </a:p>
          <a:p>
            <a:endParaRPr lang="en-US" sz="2900" dirty="0">
              <a:solidFill>
                <a:srgbClr val="00B050"/>
              </a:solidFill>
            </a:endParaRPr>
          </a:p>
        </p:txBody>
      </p:sp>
      <p:sp>
        <p:nvSpPr>
          <p:cNvPr id="2" name="Title 1"/>
          <p:cNvSpPr>
            <a:spLocks noGrp="1"/>
          </p:cNvSpPr>
          <p:nvPr>
            <p:ph type="title"/>
          </p:nvPr>
        </p:nvSpPr>
        <p:spPr>
          <a:xfrm>
            <a:off x="822158" y="172620"/>
            <a:ext cx="10515600" cy="1220246"/>
          </a:xfrm>
        </p:spPr>
        <p:txBody>
          <a:bodyPr/>
          <a:lstStyle/>
          <a:p>
            <a:r>
              <a:rPr lang="en-US" sz="4000" dirty="0"/>
              <a:t>October 2020 Conference Messages</a:t>
            </a:r>
          </a:p>
        </p:txBody>
      </p:sp>
      <p:pic>
        <p:nvPicPr>
          <p:cNvPr id="2050" name="Picture 2" descr="Gary E. Stevenson">
            <a:extLst>
              <a:ext uri="{FF2B5EF4-FFF2-40B4-BE49-F238E27FC236}">
                <a16:creationId xmlns:a16="http://schemas.microsoft.com/office/drawing/2014/main" id="{0FBAFEBC-3AD1-4D94-91D3-EE1A957670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8855" y="1517557"/>
            <a:ext cx="2272881" cy="2784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84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080" y="1377628"/>
            <a:ext cx="9980295" cy="5475766"/>
          </a:xfrm>
        </p:spPr>
        <p:txBody>
          <a:bodyPr>
            <a:normAutofit lnSpcReduction="10000"/>
          </a:bodyPr>
          <a:lstStyle/>
          <a:p>
            <a:r>
              <a:rPr lang="en-US" sz="3200" b="1" dirty="0">
                <a:solidFill>
                  <a:schemeClr val="tx2"/>
                </a:solidFill>
              </a:rPr>
              <a:t>President Nelson:</a:t>
            </a:r>
            <a:r>
              <a:rPr lang="en-US" sz="2000" b="1" dirty="0">
                <a:solidFill>
                  <a:schemeClr val="tx1"/>
                </a:solidFill>
              </a:rPr>
              <a:t> </a:t>
            </a:r>
            <a:r>
              <a:rPr lang="en-US" dirty="0">
                <a:solidFill>
                  <a:schemeClr val="tx2"/>
                </a:solidFill>
              </a:rPr>
              <a:t>Embrace the Future with Faith</a:t>
            </a:r>
          </a:p>
          <a:p>
            <a:pPr marL="0" indent="0">
              <a:buNone/>
            </a:pPr>
            <a:r>
              <a:rPr lang="en-US" dirty="0">
                <a:solidFill>
                  <a:schemeClr val="tx1"/>
                </a:solidFill>
              </a:rPr>
              <a:t>“Admittedly, the Lord has spoken of </a:t>
            </a:r>
            <a:r>
              <a:rPr lang="en-US" b="1" dirty="0">
                <a:solidFill>
                  <a:schemeClr val="tx1"/>
                </a:solidFill>
              </a:rPr>
              <a:t>our day in sobering terms</a:t>
            </a:r>
            <a:r>
              <a:rPr lang="en-US" dirty="0">
                <a:solidFill>
                  <a:schemeClr val="tx1"/>
                </a:solidFill>
              </a:rPr>
              <a:t>. He warned that in our day “men’s hearts [would fail] them” and that even the </a:t>
            </a:r>
            <a:r>
              <a:rPr lang="en-US" b="1" dirty="0">
                <a:solidFill>
                  <a:schemeClr val="tx1"/>
                </a:solidFill>
              </a:rPr>
              <a:t>very elect would be at risk </a:t>
            </a:r>
            <a:r>
              <a:rPr lang="en-US" dirty="0">
                <a:solidFill>
                  <a:schemeClr val="tx1"/>
                </a:solidFill>
              </a:rPr>
              <a:t>of being deceived. He told the Prophet Joseph Smith that </a:t>
            </a:r>
            <a:r>
              <a:rPr lang="en-US" b="1" dirty="0">
                <a:solidFill>
                  <a:schemeClr val="tx1"/>
                </a:solidFill>
              </a:rPr>
              <a:t>“peace [would] be taken from the earth” and calamities would befall mankind</a:t>
            </a:r>
            <a:r>
              <a:rPr lang="en-US" dirty="0">
                <a:solidFill>
                  <a:schemeClr val="tx1"/>
                </a:solidFill>
              </a:rPr>
              <a:t>. </a:t>
            </a:r>
            <a:br>
              <a:rPr lang="en-US" dirty="0">
                <a:solidFill>
                  <a:schemeClr val="tx1"/>
                </a:solidFill>
              </a:rPr>
            </a:br>
            <a:r>
              <a:rPr lang="en-US" dirty="0">
                <a:solidFill>
                  <a:schemeClr val="tx1"/>
                </a:solidFill>
              </a:rPr>
              <a:t>Yet the Lord has also provided a vision of how remarkable this dispensation is. He inspired the prophet Joseph Smith to declare that “the work of … these last days, is one of vast magnitude. … Its </a:t>
            </a:r>
            <a:r>
              <a:rPr lang="en-US" b="1" dirty="0">
                <a:solidFill>
                  <a:schemeClr val="tx1"/>
                </a:solidFill>
              </a:rPr>
              <a:t>glories are past description, and its grandeur unsurpassable</a:t>
            </a:r>
            <a:r>
              <a:rPr lang="en-US" dirty="0">
                <a:solidFill>
                  <a:schemeClr val="tx1"/>
                </a:solidFill>
              </a:rPr>
              <a:t>.” </a:t>
            </a:r>
          </a:p>
          <a:p>
            <a:pPr marL="0" indent="0">
              <a:buNone/>
            </a:pPr>
            <a:r>
              <a:rPr lang="en-US" dirty="0">
                <a:solidFill>
                  <a:schemeClr val="tx1"/>
                </a:solidFill>
              </a:rPr>
              <a:t>Now, </a:t>
            </a:r>
            <a:r>
              <a:rPr lang="en-US" i="1" dirty="0">
                <a:solidFill>
                  <a:schemeClr val="tx1"/>
                </a:solidFill>
              </a:rPr>
              <a:t>grandeur </a:t>
            </a:r>
            <a:r>
              <a:rPr lang="en-US" dirty="0">
                <a:solidFill>
                  <a:schemeClr val="tx1"/>
                </a:solidFill>
              </a:rPr>
              <a:t>may not be the word you would choose to describe these past few months! How</a:t>
            </a:r>
            <a:r>
              <a:rPr lang="en-US" i="1" dirty="0">
                <a:solidFill>
                  <a:schemeClr val="tx1"/>
                </a:solidFill>
              </a:rPr>
              <a:t> are </a:t>
            </a:r>
            <a:r>
              <a:rPr lang="en-US" dirty="0">
                <a:solidFill>
                  <a:schemeClr val="tx1"/>
                </a:solidFill>
              </a:rPr>
              <a:t>we to deal with both the somber prophecies and the glorious pronouncements about our day? The Lord told us how with simple, but stunning, reassurance: </a:t>
            </a:r>
            <a:r>
              <a:rPr lang="en-US" b="1" dirty="0">
                <a:solidFill>
                  <a:schemeClr val="tx1"/>
                </a:solidFill>
              </a:rPr>
              <a:t>“If ye are prepared ye shall not fear.”</a:t>
            </a:r>
          </a:p>
          <a:p>
            <a:pPr marL="0" indent="0">
              <a:buNone/>
            </a:pPr>
            <a:endParaRPr lang="en-US" sz="1800" dirty="0"/>
          </a:p>
        </p:txBody>
      </p:sp>
      <p:sp>
        <p:nvSpPr>
          <p:cNvPr id="2" name="Title 1"/>
          <p:cNvSpPr>
            <a:spLocks noGrp="1"/>
          </p:cNvSpPr>
          <p:nvPr>
            <p:ph type="title"/>
          </p:nvPr>
        </p:nvSpPr>
        <p:spPr>
          <a:xfrm>
            <a:off x="838200" y="0"/>
            <a:ext cx="10515600" cy="1209614"/>
          </a:xfrm>
        </p:spPr>
        <p:txBody>
          <a:bodyPr/>
          <a:lstStyle/>
          <a:p>
            <a:r>
              <a:rPr lang="en-US" sz="4000" dirty="0"/>
              <a:t>October 2020 Conference Messages</a:t>
            </a:r>
          </a:p>
        </p:txBody>
      </p:sp>
      <p:pic>
        <p:nvPicPr>
          <p:cNvPr id="6146" name="Picture 2">
            <a:extLst>
              <a:ext uri="{FF2B5EF4-FFF2-40B4-BE49-F238E27FC236}">
                <a16:creationId xmlns:a16="http://schemas.microsoft.com/office/drawing/2014/main" id="{07395CC8-C9D8-470F-9C7C-FE4D172B5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9375" y="1500085"/>
            <a:ext cx="1952625"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355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2607" y="1599388"/>
            <a:ext cx="11219793" cy="4661262"/>
          </a:xfrm>
        </p:spPr>
        <p:txBody>
          <a:bodyPr>
            <a:normAutofit/>
          </a:bodyPr>
          <a:lstStyle/>
          <a:p>
            <a:pPr lvl="1"/>
            <a:r>
              <a:rPr lang="en-US" sz="2800" dirty="0"/>
              <a:t>Luke 21:36 </a:t>
            </a:r>
            <a:r>
              <a:rPr lang="en-US" sz="2800" b="1" dirty="0"/>
              <a:t>Watch</a:t>
            </a:r>
            <a:r>
              <a:rPr lang="en-US" sz="2800" dirty="0"/>
              <a:t> ye therefore, and </a:t>
            </a:r>
            <a:r>
              <a:rPr lang="en-US" sz="2800" b="1" dirty="0"/>
              <a:t>pray</a:t>
            </a:r>
            <a:r>
              <a:rPr lang="en-US" sz="2800" dirty="0"/>
              <a:t> always (and keep my commandments), that ye may  be accounted worthy to escape all these things that shall come to pass, and to </a:t>
            </a:r>
            <a:r>
              <a:rPr lang="en-US" sz="2800" b="1" dirty="0"/>
              <a:t>stand before the Son </a:t>
            </a:r>
            <a:r>
              <a:rPr lang="en-US" sz="2800" dirty="0"/>
              <a:t>of man (when He shall come clothed in the glory  of His Father).</a:t>
            </a:r>
          </a:p>
          <a:p>
            <a:pPr lvl="1"/>
            <a:r>
              <a:rPr lang="en-US" sz="2400" dirty="0">
                <a:solidFill>
                  <a:schemeClr val="tx2"/>
                </a:solidFill>
              </a:rPr>
              <a:t>I present scriptures, quotes from prophets and my observations. I have not received dreams or revelations and do not represent the Church of Jesus Christ of Latter-Day Saints. </a:t>
            </a:r>
          </a:p>
        </p:txBody>
      </p:sp>
      <p:sp>
        <p:nvSpPr>
          <p:cNvPr id="2" name="Title 1"/>
          <p:cNvSpPr>
            <a:spLocks noGrp="1"/>
          </p:cNvSpPr>
          <p:nvPr>
            <p:ph type="title"/>
          </p:nvPr>
        </p:nvSpPr>
        <p:spPr/>
        <p:txBody>
          <a:bodyPr/>
          <a:lstStyle/>
          <a:p>
            <a:r>
              <a:rPr lang="en-US" sz="4000" dirty="0"/>
              <a:t>Commanded to Watch</a:t>
            </a:r>
          </a:p>
        </p:txBody>
      </p:sp>
      <p:pic>
        <p:nvPicPr>
          <p:cNvPr id="2050" name="Picture 2" descr="Understanding the Eight Prayer WatchesNew Levels in God | This is ...">
            <a:extLst>
              <a:ext uri="{FF2B5EF4-FFF2-40B4-BE49-F238E27FC236}">
                <a16:creationId xmlns:a16="http://schemas.microsoft.com/office/drawing/2014/main" id="{04960771-C993-4047-AA2D-31CD7B6CC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1" y="5049313"/>
            <a:ext cx="5315606" cy="18086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94D3B5-6C03-4DA4-93C2-6CE58E67FE6D}"/>
              </a:ext>
            </a:extLst>
          </p:cNvPr>
          <p:cNvSpPr txBox="1"/>
          <p:nvPr/>
        </p:nvSpPr>
        <p:spPr>
          <a:xfrm>
            <a:off x="8924903" y="5368881"/>
            <a:ext cx="2657497" cy="584775"/>
          </a:xfrm>
          <a:prstGeom prst="rect">
            <a:avLst/>
          </a:prstGeom>
          <a:noFill/>
        </p:spPr>
        <p:txBody>
          <a:bodyPr wrap="square" rtlCol="0">
            <a:spAutoFit/>
          </a:bodyPr>
          <a:lstStyle/>
          <a:p>
            <a:r>
              <a:rPr lang="en-US" sz="1600" dirty="0"/>
              <a:t>Sign up with your email for a copy of slides.</a:t>
            </a:r>
          </a:p>
        </p:txBody>
      </p:sp>
    </p:spTree>
    <p:extLst>
      <p:ext uri="{BB962C8B-B14F-4D97-AF65-F5344CB8AC3E}">
        <p14:creationId xmlns:p14="http://schemas.microsoft.com/office/powerpoint/2010/main" val="344535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080" y="1377628"/>
            <a:ext cx="9980295" cy="5475766"/>
          </a:xfrm>
        </p:spPr>
        <p:txBody>
          <a:bodyPr>
            <a:normAutofit/>
          </a:bodyPr>
          <a:lstStyle/>
          <a:p>
            <a:r>
              <a:rPr lang="en-US" sz="3200" b="1" dirty="0">
                <a:solidFill>
                  <a:schemeClr val="tx2"/>
                </a:solidFill>
              </a:rPr>
              <a:t>President Nelson:</a:t>
            </a:r>
            <a:r>
              <a:rPr lang="en-US" sz="2000" b="1" dirty="0">
                <a:solidFill>
                  <a:schemeClr val="tx1"/>
                </a:solidFill>
              </a:rPr>
              <a:t> </a:t>
            </a:r>
            <a:r>
              <a:rPr lang="en-US" dirty="0">
                <a:solidFill>
                  <a:schemeClr val="tx2"/>
                </a:solidFill>
              </a:rPr>
              <a:t>Embrace the Future with Faith</a:t>
            </a:r>
          </a:p>
          <a:p>
            <a:pPr marL="0" indent="0">
              <a:buNone/>
            </a:pPr>
            <a:r>
              <a:rPr lang="en-US" dirty="0">
                <a:solidFill>
                  <a:schemeClr val="tx1"/>
                </a:solidFill>
              </a:rPr>
              <a:t>“If preparation is our key to embracing this dispensation and our future with faith, </a:t>
            </a:r>
            <a:r>
              <a:rPr lang="en-US" b="1" dirty="0">
                <a:solidFill>
                  <a:schemeClr val="tx1"/>
                </a:solidFill>
              </a:rPr>
              <a:t>how can we best prepare</a:t>
            </a:r>
            <a:r>
              <a:rPr lang="en-US" dirty="0">
                <a:solidFill>
                  <a:schemeClr val="tx1"/>
                </a:solidFill>
              </a:rPr>
              <a:t>?</a:t>
            </a:r>
            <a:br>
              <a:rPr lang="en-US" dirty="0">
                <a:solidFill>
                  <a:schemeClr val="tx1"/>
                </a:solidFill>
              </a:rPr>
            </a:br>
            <a:r>
              <a:rPr lang="en-US" dirty="0">
                <a:solidFill>
                  <a:schemeClr val="tx1"/>
                </a:solidFill>
              </a:rPr>
              <a:t>For decades, the Lord’s prophets have urged us to </a:t>
            </a:r>
            <a:r>
              <a:rPr lang="en-US" b="1" dirty="0">
                <a:solidFill>
                  <a:schemeClr val="tx1"/>
                </a:solidFill>
              </a:rPr>
              <a:t>store food, water, and financial reserves for a time of need</a:t>
            </a:r>
            <a:r>
              <a:rPr lang="en-US" dirty="0">
                <a:solidFill>
                  <a:schemeClr val="tx1"/>
                </a:solidFill>
              </a:rPr>
              <a:t>. The current pandemic has reinforced the wisdom of that counsel. I urge you to take steps to be temporally prepared. But I am even more concerned about your </a:t>
            </a:r>
            <a:r>
              <a:rPr lang="en-US" b="1" dirty="0">
                <a:solidFill>
                  <a:schemeClr val="tx1"/>
                </a:solidFill>
              </a:rPr>
              <a:t>spiritual and emotional preparation</a:t>
            </a:r>
            <a:r>
              <a:rPr lang="en-US" dirty="0">
                <a:solidFill>
                  <a:schemeClr val="tx1"/>
                </a:solidFill>
              </a:rPr>
              <a:t>…Moroni prepared his people in three essential ways. First, he helped them create areas </a:t>
            </a:r>
            <a:br>
              <a:rPr lang="en-US" dirty="0">
                <a:solidFill>
                  <a:schemeClr val="tx1"/>
                </a:solidFill>
              </a:rPr>
            </a:br>
            <a:r>
              <a:rPr lang="en-US" dirty="0">
                <a:solidFill>
                  <a:schemeClr val="tx1"/>
                </a:solidFill>
              </a:rPr>
              <a:t>where they would be safe—”</a:t>
            </a:r>
            <a:r>
              <a:rPr lang="en-US" b="1" dirty="0">
                <a:solidFill>
                  <a:schemeClr val="tx1"/>
                </a:solidFill>
              </a:rPr>
              <a:t>places of security</a:t>
            </a:r>
            <a:r>
              <a:rPr lang="en-US" dirty="0">
                <a:solidFill>
                  <a:schemeClr val="tx1"/>
                </a:solidFill>
              </a:rPr>
              <a:t>” he called </a:t>
            </a:r>
            <a:br>
              <a:rPr lang="en-US" dirty="0">
                <a:solidFill>
                  <a:schemeClr val="tx1"/>
                </a:solidFill>
              </a:rPr>
            </a:br>
            <a:r>
              <a:rPr lang="en-US" dirty="0">
                <a:solidFill>
                  <a:schemeClr val="tx1"/>
                </a:solidFill>
              </a:rPr>
              <a:t>them. Second, he prepared “the minds of the people to be </a:t>
            </a:r>
            <a:br>
              <a:rPr lang="en-US" dirty="0">
                <a:solidFill>
                  <a:schemeClr val="tx1"/>
                </a:solidFill>
              </a:rPr>
            </a:br>
            <a:r>
              <a:rPr lang="en-US" dirty="0">
                <a:solidFill>
                  <a:schemeClr val="tx1"/>
                </a:solidFill>
              </a:rPr>
              <a:t>faithful unto the Lord.” And third, he </a:t>
            </a:r>
            <a:r>
              <a:rPr lang="en-US" b="1" dirty="0">
                <a:solidFill>
                  <a:schemeClr val="tx1"/>
                </a:solidFill>
              </a:rPr>
              <a:t>never stopped </a:t>
            </a:r>
            <a:br>
              <a:rPr lang="en-US" b="1" dirty="0">
                <a:solidFill>
                  <a:schemeClr val="tx1"/>
                </a:solidFill>
              </a:rPr>
            </a:br>
            <a:r>
              <a:rPr lang="en-US" b="1" dirty="0">
                <a:solidFill>
                  <a:schemeClr val="tx1"/>
                </a:solidFill>
              </a:rPr>
              <a:t>preparing</a:t>
            </a:r>
            <a:r>
              <a:rPr lang="en-US" dirty="0">
                <a:solidFill>
                  <a:schemeClr val="tx1"/>
                </a:solidFill>
              </a:rPr>
              <a:t> his people—physically or spiritually.”</a:t>
            </a:r>
          </a:p>
          <a:p>
            <a:pPr marL="0" indent="0">
              <a:buNone/>
            </a:pPr>
            <a:endParaRPr lang="en-US" sz="1800" dirty="0"/>
          </a:p>
        </p:txBody>
      </p:sp>
      <p:sp>
        <p:nvSpPr>
          <p:cNvPr id="2" name="Title 1"/>
          <p:cNvSpPr>
            <a:spLocks noGrp="1"/>
          </p:cNvSpPr>
          <p:nvPr>
            <p:ph type="title"/>
          </p:nvPr>
        </p:nvSpPr>
        <p:spPr>
          <a:xfrm>
            <a:off x="838200" y="0"/>
            <a:ext cx="10515600" cy="1209614"/>
          </a:xfrm>
        </p:spPr>
        <p:txBody>
          <a:bodyPr/>
          <a:lstStyle/>
          <a:p>
            <a:r>
              <a:rPr lang="en-US" sz="4000" dirty="0"/>
              <a:t>October 2020 Conference Messages</a:t>
            </a:r>
          </a:p>
        </p:txBody>
      </p:sp>
      <p:pic>
        <p:nvPicPr>
          <p:cNvPr id="4098" name="Picture 2" descr="FILE - In this Oct. 6, 2018, file photo, The Church of Jesus Christ of Latter-day Saints President Russell M. Nelson prays during the church's twice-annual conference, in Salt Lake City. The recent slaying in Mexico of nine people who belonged to a Mormon offshoot community where some people practice polygamy shines a new spotlight on the ongoing struggle for the mainstream church to fight the association with plural marriage groups because of its past. The Church of Jesus Christ of Latter-day Saints issued a statement expressing sympathy for the victims, while also pointing out the people didn't belong to the church. (AP Photo/Rick Bowmer, File)">
            <a:extLst>
              <a:ext uri="{FF2B5EF4-FFF2-40B4-BE49-F238E27FC236}">
                <a16:creationId xmlns:a16="http://schemas.microsoft.com/office/drawing/2014/main" id="{6F3167D9-38C2-46C4-993A-4DD39E8603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90688" y="4568248"/>
            <a:ext cx="4001311" cy="2252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412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080" y="1377628"/>
            <a:ext cx="9980295" cy="5475766"/>
          </a:xfrm>
        </p:spPr>
        <p:txBody>
          <a:bodyPr>
            <a:normAutofit/>
          </a:bodyPr>
          <a:lstStyle/>
          <a:p>
            <a:r>
              <a:rPr lang="en-US" sz="3200" b="1" dirty="0">
                <a:solidFill>
                  <a:schemeClr val="tx2"/>
                </a:solidFill>
              </a:rPr>
              <a:t>President Nelson:</a:t>
            </a:r>
            <a:r>
              <a:rPr lang="en-US" sz="2000" b="1" dirty="0">
                <a:solidFill>
                  <a:schemeClr val="tx1"/>
                </a:solidFill>
              </a:rPr>
              <a:t> </a:t>
            </a:r>
            <a:r>
              <a:rPr lang="en-US" dirty="0">
                <a:solidFill>
                  <a:schemeClr val="tx2"/>
                </a:solidFill>
              </a:rPr>
              <a:t>Embrace the Future with Faith</a:t>
            </a:r>
          </a:p>
          <a:p>
            <a:pPr marL="0" indent="0">
              <a:buNone/>
            </a:pPr>
            <a:r>
              <a:rPr lang="en-US" dirty="0">
                <a:solidFill>
                  <a:schemeClr val="tx1"/>
                </a:solidFill>
              </a:rPr>
              <a:t>“The Lord has promised that if we will ask, we may receive ‘revelation upon revelation.’ I promise that as you increase your capacity to receive revelation, the </a:t>
            </a:r>
            <a:r>
              <a:rPr lang="en-US" b="1" dirty="0">
                <a:solidFill>
                  <a:schemeClr val="tx1"/>
                </a:solidFill>
              </a:rPr>
              <a:t>Lord will bless you with increased direction for your life </a:t>
            </a:r>
            <a:r>
              <a:rPr lang="en-US" dirty="0">
                <a:solidFill>
                  <a:schemeClr val="tx1"/>
                </a:solidFill>
              </a:rPr>
              <a:t>and with boundless gifts of the Spirit”</a:t>
            </a:r>
            <a:br>
              <a:rPr lang="en-US" dirty="0">
                <a:solidFill>
                  <a:schemeClr val="tx1"/>
                </a:solidFill>
              </a:rPr>
            </a:br>
            <a:r>
              <a:rPr lang="en-US" dirty="0">
                <a:solidFill>
                  <a:schemeClr val="tx1"/>
                </a:solidFill>
              </a:rPr>
              <a:t>“The adversary never stops attacking. So, </a:t>
            </a:r>
            <a:r>
              <a:rPr lang="en-US" b="1" dirty="0">
                <a:solidFill>
                  <a:schemeClr val="tx1"/>
                </a:solidFill>
              </a:rPr>
              <a:t>we can never stop preparing</a:t>
            </a:r>
            <a:r>
              <a:rPr lang="en-US" dirty="0">
                <a:solidFill>
                  <a:schemeClr val="tx1"/>
                </a:solidFill>
              </a:rPr>
              <a:t>! The more </a:t>
            </a:r>
            <a:r>
              <a:rPr lang="en-US" b="1" dirty="0">
                <a:solidFill>
                  <a:schemeClr val="tx1"/>
                </a:solidFill>
              </a:rPr>
              <a:t>self-reliant</a:t>
            </a:r>
            <a:r>
              <a:rPr lang="en-US" dirty="0">
                <a:solidFill>
                  <a:schemeClr val="tx1"/>
                </a:solidFill>
              </a:rPr>
              <a:t> we are—temporally, emotionally, and spiritually—the more prepared we are to thwart Satan’s relentless assaults…The Lord placed you here now because He knew you had the capacity to negotiate the complexities of the </a:t>
            </a:r>
            <a:r>
              <a:rPr lang="en-US" b="1" dirty="0">
                <a:solidFill>
                  <a:schemeClr val="tx1"/>
                </a:solidFill>
              </a:rPr>
              <a:t>latter part of these latter days</a:t>
            </a:r>
            <a:r>
              <a:rPr lang="en-US" dirty="0">
                <a:solidFill>
                  <a:schemeClr val="tx1"/>
                </a:solidFill>
              </a:rPr>
              <a:t>…I am not saying that the days ahead will be easy, but I promise you that the </a:t>
            </a:r>
            <a:r>
              <a:rPr lang="en-US" b="1" dirty="0">
                <a:solidFill>
                  <a:schemeClr val="tx1"/>
                </a:solidFill>
              </a:rPr>
              <a:t>future will be glorious for those who are prepared </a:t>
            </a:r>
            <a:r>
              <a:rPr lang="en-US" dirty="0">
                <a:solidFill>
                  <a:schemeClr val="tx1"/>
                </a:solidFill>
              </a:rPr>
              <a:t>and who continue to prepare to be instruments in the Lord’s hands.”</a:t>
            </a:r>
          </a:p>
          <a:p>
            <a:pPr marL="0" indent="0">
              <a:buNone/>
            </a:pPr>
            <a:endParaRPr lang="en-US" sz="1800" dirty="0"/>
          </a:p>
        </p:txBody>
      </p:sp>
      <p:sp>
        <p:nvSpPr>
          <p:cNvPr id="2" name="Title 1"/>
          <p:cNvSpPr>
            <a:spLocks noGrp="1"/>
          </p:cNvSpPr>
          <p:nvPr>
            <p:ph type="title"/>
          </p:nvPr>
        </p:nvSpPr>
        <p:spPr>
          <a:xfrm>
            <a:off x="838200" y="0"/>
            <a:ext cx="10515600" cy="1209614"/>
          </a:xfrm>
        </p:spPr>
        <p:txBody>
          <a:bodyPr/>
          <a:lstStyle/>
          <a:p>
            <a:r>
              <a:rPr lang="en-US" sz="4000" dirty="0"/>
              <a:t>October 2020 Conference Messages</a:t>
            </a:r>
          </a:p>
        </p:txBody>
      </p:sp>
      <p:pic>
        <p:nvPicPr>
          <p:cNvPr id="4" name="Picture 2" descr="The Church of Jesus Christ of Latter-day Saints celebrated a huge birthday for Church President Russell M. Nelson on Friday night. (Photo Courtesy of The Church of Jesus Christ of Latter-day Saints)">
            <a:extLst>
              <a:ext uri="{FF2B5EF4-FFF2-40B4-BE49-F238E27FC236}">
                <a16:creationId xmlns:a16="http://schemas.microsoft.com/office/drawing/2014/main" id="{5D68A2C0-43C7-4447-8CC6-488A08DD2B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36" t="8017" r="45170"/>
          <a:stretch/>
        </p:blipFill>
        <p:spPr bwMode="auto">
          <a:xfrm>
            <a:off x="10212056" y="1913861"/>
            <a:ext cx="1979944" cy="3328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799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080" y="1377628"/>
            <a:ext cx="9980295" cy="5475766"/>
          </a:xfrm>
        </p:spPr>
        <p:txBody>
          <a:bodyPr>
            <a:normAutofit/>
          </a:bodyPr>
          <a:lstStyle/>
          <a:p>
            <a:r>
              <a:rPr lang="en-US" sz="3200" b="1" dirty="0">
                <a:solidFill>
                  <a:schemeClr val="tx2"/>
                </a:solidFill>
              </a:rPr>
              <a:t>President Nelson:</a:t>
            </a:r>
            <a:r>
              <a:rPr lang="en-US" sz="2000" b="1" dirty="0">
                <a:solidFill>
                  <a:schemeClr val="tx1"/>
                </a:solidFill>
              </a:rPr>
              <a:t> </a:t>
            </a:r>
            <a:r>
              <a:rPr lang="en-US" dirty="0">
                <a:solidFill>
                  <a:schemeClr val="tx2"/>
                </a:solidFill>
              </a:rPr>
              <a:t>Embrace the Future with Faith</a:t>
            </a:r>
          </a:p>
          <a:p>
            <a:pPr marL="0" indent="0">
              <a:buNone/>
            </a:pPr>
            <a:r>
              <a:rPr lang="en-US" sz="3200" dirty="0">
                <a:solidFill>
                  <a:schemeClr val="tx1"/>
                </a:solidFill>
              </a:rPr>
              <a:t>“My dear sisters, let us not just endure this current season. Let us embrace the future with faith! Turbulent times are opportunities for us to thrive spiritually. They are times when </a:t>
            </a:r>
            <a:br>
              <a:rPr lang="en-US" sz="3200" dirty="0">
                <a:solidFill>
                  <a:schemeClr val="tx1"/>
                </a:solidFill>
              </a:rPr>
            </a:br>
            <a:r>
              <a:rPr lang="en-US" sz="3200" dirty="0">
                <a:solidFill>
                  <a:schemeClr val="tx1"/>
                </a:solidFill>
              </a:rPr>
              <a:t>our influence can be much more </a:t>
            </a:r>
            <a:br>
              <a:rPr lang="en-US" sz="3200" dirty="0">
                <a:solidFill>
                  <a:schemeClr val="tx1"/>
                </a:solidFill>
              </a:rPr>
            </a:br>
            <a:r>
              <a:rPr lang="en-US" sz="3200" dirty="0">
                <a:solidFill>
                  <a:schemeClr val="tx1"/>
                </a:solidFill>
              </a:rPr>
              <a:t>penetrating than in calmer times.”</a:t>
            </a:r>
          </a:p>
          <a:p>
            <a:pPr marL="0" indent="0">
              <a:buNone/>
            </a:pPr>
            <a:endParaRPr lang="en-US" sz="1800" dirty="0"/>
          </a:p>
        </p:txBody>
      </p:sp>
      <p:sp>
        <p:nvSpPr>
          <p:cNvPr id="2" name="Title 1"/>
          <p:cNvSpPr>
            <a:spLocks noGrp="1"/>
          </p:cNvSpPr>
          <p:nvPr>
            <p:ph type="title"/>
          </p:nvPr>
        </p:nvSpPr>
        <p:spPr>
          <a:xfrm>
            <a:off x="838200" y="0"/>
            <a:ext cx="10515600" cy="1209614"/>
          </a:xfrm>
        </p:spPr>
        <p:txBody>
          <a:bodyPr/>
          <a:lstStyle/>
          <a:p>
            <a:r>
              <a:rPr lang="en-US" sz="4000" dirty="0"/>
              <a:t>October 2020 Conference Messages</a:t>
            </a:r>
          </a:p>
        </p:txBody>
      </p:sp>
      <p:pic>
        <p:nvPicPr>
          <p:cNvPr id="5122" name="Picture 2" descr="Complete President Russell M. Nelson's Book of Mormon Reading Challenge  with This Chart | Book of Mormon Central">
            <a:extLst>
              <a:ext uri="{FF2B5EF4-FFF2-40B4-BE49-F238E27FC236}">
                <a16:creationId xmlns:a16="http://schemas.microsoft.com/office/drawing/2014/main" id="{79372AB6-8582-4B47-94CC-459020B4D4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7662" y="3696511"/>
            <a:ext cx="5634338" cy="3161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197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7305" y="1377628"/>
            <a:ext cx="11004884" cy="5475766"/>
          </a:xfrm>
        </p:spPr>
        <p:txBody>
          <a:bodyPr>
            <a:normAutofit fontScale="85000" lnSpcReduction="10000"/>
          </a:bodyPr>
          <a:lstStyle/>
          <a:p>
            <a:r>
              <a:rPr lang="en-US" sz="3200" b="1" dirty="0">
                <a:solidFill>
                  <a:schemeClr val="tx2"/>
                </a:solidFill>
              </a:rPr>
              <a:t>President Nelson:</a:t>
            </a:r>
            <a:r>
              <a:rPr lang="en-US" sz="2000" b="1" dirty="0">
                <a:solidFill>
                  <a:schemeClr val="tx1"/>
                </a:solidFill>
              </a:rPr>
              <a:t> </a:t>
            </a:r>
            <a:r>
              <a:rPr lang="en-US" dirty="0">
                <a:solidFill>
                  <a:schemeClr val="tx2"/>
                </a:solidFill>
              </a:rPr>
              <a:t>Let God Prevail</a:t>
            </a:r>
          </a:p>
          <a:p>
            <a:pPr marL="0" indent="0">
              <a:buNone/>
            </a:pPr>
            <a:r>
              <a:rPr lang="en-US" sz="3200" dirty="0">
                <a:solidFill>
                  <a:schemeClr val="tx1"/>
                </a:solidFill>
              </a:rPr>
              <a:t>“For the more than 36 years I’ve been an Apostle, the doctrine of the gathering of Israel has captured my attention…and the </a:t>
            </a:r>
            <a:r>
              <a:rPr lang="en-US" sz="3200" b="1" dirty="0">
                <a:solidFill>
                  <a:schemeClr val="tx1"/>
                </a:solidFill>
              </a:rPr>
              <a:t>numerous prophecies about the gathering in our day</a:t>
            </a:r>
            <a:r>
              <a:rPr lang="en-US" sz="3200" dirty="0">
                <a:solidFill>
                  <a:schemeClr val="tx1"/>
                </a:solidFill>
              </a:rPr>
              <a:t>…For centuries prophets have foretold this gathering, and </a:t>
            </a:r>
            <a:r>
              <a:rPr lang="en-US" sz="3200" b="1" dirty="0">
                <a:solidFill>
                  <a:schemeClr val="tx1"/>
                </a:solidFill>
              </a:rPr>
              <a:t>it is happening right now! </a:t>
            </a:r>
            <a:r>
              <a:rPr lang="en-US" sz="3200" dirty="0">
                <a:solidFill>
                  <a:schemeClr val="tx1"/>
                </a:solidFill>
              </a:rPr>
              <a:t>As an essential </a:t>
            </a:r>
            <a:r>
              <a:rPr lang="en-US" sz="3200" b="1" dirty="0">
                <a:solidFill>
                  <a:schemeClr val="tx1"/>
                </a:solidFill>
              </a:rPr>
              <a:t>prelude to the Second Coming of the Lord</a:t>
            </a:r>
            <a:r>
              <a:rPr lang="en-US" sz="3200" dirty="0">
                <a:solidFill>
                  <a:schemeClr val="tx1"/>
                </a:solidFill>
              </a:rPr>
              <a:t>, it is </a:t>
            </a:r>
            <a:r>
              <a:rPr lang="en-US" sz="3200" b="1" i="1" dirty="0">
                <a:solidFill>
                  <a:schemeClr val="tx1"/>
                </a:solidFill>
              </a:rPr>
              <a:t>the most </a:t>
            </a:r>
            <a:r>
              <a:rPr lang="en-US" sz="3200" b="1" dirty="0">
                <a:solidFill>
                  <a:schemeClr val="tx1"/>
                </a:solidFill>
              </a:rPr>
              <a:t>important work in the world!</a:t>
            </a:r>
            <a:r>
              <a:rPr lang="en-US" sz="3200" dirty="0">
                <a:solidFill>
                  <a:schemeClr val="tx1"/>
                </a:solidFill>
              </a:rPr>
              <a:t>...Are you willing to have your will swallowed up in His? During these perilous times of which </a:t>
            </a:r>
            <a:br>
              <a:rPr lang="en-US" sz="3200" dirty="0">
                <a:solidFill>
                  <a:schemeClr val="tx1"/>
                </a:solidFill>
              </a:rPr>
            </a:br>
            <a:r>
              <a:rPr lang="en-US" sz="3200" dirty="0">
                <a:solidFill>
                  <a:schemeClr val="tx1"/>
                </a:solidFill>
              </a:rPr>
              <a:t>the Apostle Paul Prophesied, </a:t>
            </a:r>
            <a:r>
              <a:rPr lang="en-US" sz="1900" dirty="0">
                <a:solidFill>
                  <a:schemeClr val="tx1"/>
                </a:solidFill>
              </a:rPr>
              <a:t>(2 Timothy 3:1-13) </a:t>
            </a:r>
            <a:r>
              <a:rPr lang="en-US" sz="3200" dirty="0">
                <a:solidFill>
                  <a:schemeClr val="tx1"/>
                </a:solidFill>
              </a:rPr>
              <a:t>Satan is no </a:t>
            </a:r>
            <a:br>
              <a:rPr lang="en-US" sz="3200" dirty="0">
                <a:solidFill>
                  <a:schemeClr val="tx1"/>
                </a:solidFill>
              </a:rPr>
            </a:br>
            <a:r>
              <a:rPr lang="en-US" sz="3200" dirty="0">
                <a:solidFill>
                  <a:schemeClr val="tx1"/>
                </a:solidFill>
              </a:rPr>
              <a:t>longer even trying to hide his attacks on God’s plan. </a:t>
            </a:r>
            <a:br>
              <a:rPr lang="en-US" sz="3200" dirty="0">
                <a:solidFill>
                  <a:schemeClr val="tx1"/>
                </a:solidFill>
              </a:rPr>
            </a:br>
            <a:r>
              <a:rPr lang="en-US" sz="3200" dirty="0">
                <a:solidFill>
                  <a:schemeClr val="tx1"/>
                </a:solidFill>
              </a:rPr>
              <a:t>Emboldened evil abounds. Therefore, the </a:t>
            </a:r>
            <a:r>
              <a:rPr lang="en-US" sz="3200" b="1" dirty="0">
                <a:solidFill>
                  <a:schemeClr val="tx1"/>
                </a:solidFill>
              </a:rPr>
              <a:t>only way to </a:t>
            </a:r>
            <a:br>
              <a:rPr lang="en-US" sz="3200" b="1" dirty="0">
                <a:solidFill>
                  <a:schemeClr val="tx1"/>
                </a:solidFill>
              </a:rPr>
            </a:br>
            <a:r>
              <a:rPr lang="en-US" sz="3200" b="1" dirty="0">
                <a:solidFill>
                  <a:schemeClr val="tx1"/>
                </a:solidFill>
              </a:rPr>
              <a:t>survive spiritually </a:t>
            </a:r>
            <a:r>
              <a:rPr lang="en-US" sz="3200" dirty="0">
                <a:solidFill>
                  <a:schemeClr val="tx1"/>
                </a:solidFill>
              </a:rPr>
              <a:t>is to be determined to let God prevail </a:t>
            </a:r>
            <a:br>
              <a:rPr lang="en-US" sz="3200" dirty="0">
                <a:solidFill>
                  <a:schemeClr val="tx1"/>
                </a:solidFill>
              </a:rPr>
            </a:br>
            <a:r>
              <a:rPr lang="en-US" sz="3200" dirty="0">
                <a:solidFill>
                  <a:schemeClr val="tx1"/>
                </a:solidFill>
              </a:rPr>
              <a:t>in our lives, to learn to hear His voice, and to use our </a:t>
            </a:r>
            <a:br>
              <a:rPr lang="en-US" sz="3200" dirty="0">
                <a:solidFill>
                  <a:schemeClr val="tx1"/>
                </a:solidFill>
              </a:rPr>
            </a:br>
            <a:r>
              <a:rPr lang="en-US" sz="3200" dirty="0">
                <a:solidFill>
                  <a:schemeClr val="tx1"/>
                </a:solidFill>
              </a:rPr>
              <a:t>energy to help gather Israel.”</a:t>
            </a:r>
          </a:p>
          <a:p>
            <a:pPr marL="0" indent="0">
              <a:buNone/>
            </a:pPr>
            <a:endParaRPr lang="en-US" sz="1800" dirty="0"/>
          </a:p>
        </p:txBody>
      </p:sp>
      <p:sp>
        <p:nvSpPr>
          <p:cNvPr id="2" name="Title 1"/>
          <p:cNvSpPr>
            <a:spLocks noGrp="1"/>
          </p:cNvSpPr>
          <p:nvPr>
            <p:ph type="title"/>
          </p:nvPr>
        </p:nvSpPr>
        <p:spPr>
          <a:xfrm>
            <a:off x="838200" y="0"/>
            <a:ext cx="10515600" cy="1209614"/>
          </a:xfrm>
        </p:spPr>
        <p:txBody>
          <a:bodyPr/>
          <a:lstStyle/>
          <a:p>
            <a:r>
              <a:rPr lang="en-US" sz="4000" dirty="0"/>
              <a:t>October 2020 Conference Messages</a:t>
            </a:r>
          </a:p>
        </p:txBody>
      </p:sp>
      <p:pic>
        <p:nvPicPr>
          <p:cNvPr id="8194" name="Picture 2" descr="President Russell M. Nelson begins service as 17th President of the LDS  Church | Faith | heraldextra.com">
            <a:extLst>
              <a:ext uri="{FF2B5EF4-FFF2-40B4-BE49-F238E27FC236}">
                <a16:creationId xmlns:a16="http://schemas.microsoft.com/office/drawing/2014/main" id="{8892D7FF-2D62-4B85-A877-05829F8661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6226" y="4427620"/>
            <a:ext cx="2425773" cy="2425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88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080" y="1377628"/>
            <a:ext cx="9980295" cy="5475766"/>
          </a:xfrm>
        </p:spPr>
        <p:txBody>
          <a:bodyPr>
            <a:normAutofit lnSpcReduction="10000"/>
          </a:bodyPr>
          <a:lstStyle/>
          <a:p>
            <a:r>
              <a:rPr lang="en-US" sz="3200" b="1" dirty="0">
                <a:solidFill>
                  <a:schemeClr val="tx2"/>
                </a:solidFill>
              </a:rPr>
              <a:t>President Nelson:</a:t>
            </a:r>
            <a:r>
              <a:rPr lang="en-US" sz="2000" b="1" dirty="0">
                <a:solidFill>
                  <a:schemeClr val="tx1"/>
                </a:solidFill>
              </a:rPr>
              <a:t> </a:t>
            </a:r>
            <a:r>
              <a:rPr lang="en-US" dirty="0">
                <a:solidFill>
                  <a:schemeClr val="tx2"/>
                </a:solidFill>
              </a:rPr>
              <a:t>A New Normal</a:t>
            </a:r>
          </a:p>
          <a:p>
            <a:pPr marL="0" indent="0">
              <a:buNone/>
            </a:pPr>
            <a:r>
              <a:rPr lang="en-US" sz="3200" dirty="0">
                <a:solidFill>
                  <a:schemeClr val="tx1"/>
                </a:solidFill>
              </a:rPr>
              <a:t>“We live in a </a:t>
            </a:r>
            <a:r>
              <a:rPr lang="en-US" sz="3200" b="1" dirty="0">
                <a:solidFill>
                  <a:schemeClr val="tx1"/>
                </a:solidFill>
              </a:rPr>
              <a:t>glorious age</a:t>
            </a:r>
            <a:r>
              <a:rPr lang="en-US" sz="3200" dirty="0">
                <a:solidFill>
                  <a:schemeClr val="tx1"/>
                </a:solidFill>
              </a:rPr>
              <a:t>, foreseen by prophets for centuries. This is the dispensation when no spiritual blessing will be withheld from the righteous. Despite the world’s </a:t>
            </a:r>
            <a:r>
              <a:rPr lang="en-US" sz="3200" b="1" dirty="0">
                <a:solidFill>
                  <a:schemeClr val="tx1"/>
                </a:solidFill>
              </a:rPr>
              <a:t>commotion</a:t>
            </a:r>
            <a:r>
              <a:rPr lang="en-US" sz="3200" dirty="0">
                <a:solidFill>
                  <a:schemeClr val="tx1"/>
                </a:solidFill>
              </a:rPr>
              <a:t> (D&amp;C 45, 88), the Lord would have us look forward to the future ‘with joyful anticipation.’…</a:t>
            </a:r>
            <a:r>
              <a:rPr lang="en-US" sz="3200" b="1" dirty="0">
                <a:solidFill>
                  <a:schemeClr val="tx1"/>
                </a:solidFill>
              </a:rPr>
              <a:t>live each day so that </a:t>
            </a:r>
            <a:br>
              <a:rPr lang="en-US" sz="3200" b="1" dirty="0">
                <a:solidFill>
                  <a:schemeClr val="tx1"/>
                </a:solidFill>
              </a:rPr>
            </a:br>
            <a:r>
              <a:rPr lang="en-US" sz="3200" b="1" dirty="0">
                <a:solidFill>
                  <a:schemeClr val="tx1"/>
                </a:solidFill>
              </a:rPr>
              <a:t>you are more prepared to meet your </a:t>
            </a:r>
            <a:br>
              <a:rPr lang="en-US" sz="3200" b="1" dirty="0">
                <a:solidFill>
                  <a:schemeClr val="tx1"/>
                </a:solidFill>
              </a:rPr>
            </a:br>
            <a:r>
              <a:rPr lang="en-US" sz="3200" b="1" dirty="0">
                <a:solidFill>
                  <a:schemeClr val="tx1"/>
                </a:solidFill>
              </a:rPr>
              <a:t>Maker</a:t>
            </a:r>
            <a:r>
              <a:rPr lang="en-US" sz="3200" dirty="0">
                <a:solidFill>
                  <a:schemeClr val="tx1"/>
                </a:solidFill>
              </a:rPr>
              <a:t>… May we go forward together </a:t>
            </a:r>
            <a:br>
              <a:rPr lang="en-US" sz="3200" dirty="0">
                <a:solidFill>
                  <a:schemeClr val="tx1"/>
                </a:solidFill>
              </a:rPr>
            </a:br>
            <a:r>
              <a:rPr lang="en-US" sz="3200" dirty="0">
                <a:solidFill>
                  <a:schemeClr val="tx1"/>
                </a:solidFill>
              </a:rPr>
              <a:t>to fulfill our divine mandate—that of </a:t>
            </a:r>
            <a:br>
              <a:rPr lang="en-US" sz="3200" dirty="0">
                <a:solidFill>
                  <a:schemeClr val="tx1"/>
                </a:solidFill>
              </a:rPr>
            </a:br>
            <a:r>
              <a:rPr lang="en-US" sz="3200" b="1" dirty="0">
                <a:solidFill>
                  <a:schemeClr val="tx1"/>
                </a:solidFill>
              </a:rPr>
              <a:t>preparing ourselves and the world for </a:t>
            </a:r>
            <a:br>
              <a:rPr lang="en-US" sz="3200" b="1" dirty="0">
                <a:solidFill>
                  <a:schemeClr val="tx1"/>
                </a:solidFill>
              </a:rPr>
            </a:br>
            <a:r>
              <a:rPr lang="en-US" sz="3200" b="1" dirty="0">
                <a:solidFill>
                  <a:schemeClr val="tx1"/>
                </a:solidFill>
              </a:rPr>
              <a:t>the Second Coming of the Lord</a:t>
            </a:r>
            <a:r>
              <a:rPr lang="en-US" sz="3200" dirty="0">
                <a:solidFill>
                  <a:schemeClr val="tx1"/>
                </a:solidFill>
              </a:rPr>
              <a:t>.”</a:t>
            </a:r>
          </a:p>
          <a:p>
            <a:pPr marL="0" indent="0">
              <a:buNone/>
            </a:pPr>
            <a:endParaRPr lang="en-US" sz="1800" dirty="0"/>
          </a:p>
        </p:txBody>
      </p:sp>
      <p:sp>
        <p:nvSpPr>
          <p:cNvPr id="2" name="Title 1"/>
          <p:cNvSpPr>
            <a:spLocks noGrp="1"/>
          </p:cNvSpPr>
          <p:nvPr>
            <p:ph type="title"/>
          </p:nvPr>
        </p:nvSpPr>
        <p:spPr>
          <a:xfrm>
            <a:off x="838200" y="0"/>
            <a:ext cx="10515600" cy="1209614"/>
          </a:xfrm>
        </p:spPr>
        <p:txBody>
          <a:bodyPr/>
          <a:lstStyle/>
          <a:p>
            <a:r>
              <a:rPr lang="en-US" sz="4000" dirty="0"/>
              <a:t>October 2020 Conference Messages</a:t>
            </a:r>
          </a:p>
        </p:txBody>
      </p:sp>
      <p:pic>
        <p:nvPicPr>
          <p:cNvPr id="4" name="Picture 2" descr="Russell M Nelson: Who is the new Mormon president? Will he reform Church of  Latter-day Saints? | The Independent | The Independent">
            <a:extLst>
              <a:ext uri="{FF2B5EF4-FFF2-40B4-BE49-F238E27FC236}">
                <a16:creationId xmlns:a16="http://schemas.microsoft.com/office/drawing/2014/main" id="{EF54D3A1-92E8-4463-9985-EBE09ADB27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1479" y="4235116"/>
            <a:ext cx="3541342" cy="2618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5429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080" y="1377628"/>
            <a:ext cx="11673839" cy="5475766"/>
          </a:xfrm>
        </p:spPr>
        <p:txBody>
          <a:bodyPr>
            <a:normAutofit fontScale="25000" lnSpcReduction="20000"/>
          </a:bodyPr>
          <a:lstStyle/>
          <a:p>
            <a:pPr marL="0" indent="0">
              <a:buNone/>
            </a:pPr>
            <a:r>
              <a:rPr lang="en-US" dirty="0"/>
              <a:t>	</a:t>
            </a:r>
            <a:endParaRPr lang="en-US" sz="1800" dirty="0"/>
          </a:p>
          <a:p>
            <a:r>
              <a:rPr lang="en-US" sz="9600" b="1" dirty="0">
                <a:solidFill>
                  <a:schemeClr val="tx1"/>
                </a:solidFill>
              </a:rPr>
              <a:t>“Just think of the excitement and urgency of it all</a:t>
            </a:r>
            <a:r>
              <a:rPr lang="en-US" sz="9600" dirty="0">
                <a:solidFill>
                  <a:schemeClr val="tx1"/>
                </a:solidFill>
              </a:rPr>
              <a:t>: every prophet </a:t>
            </a:r>
            <a:br>
              <a:rPr lang="en-US" sz="9600" dirty="0">
                <a:solidFill>
                  <a:schemeClr val="tx1"/>
                </a:solidFill>
              </a:rPr>
            </a:br>
            <a:r>
              <a:rPr lang="en-US" sz="9600" dirty="0">
                <a:solidFill>
                  <a:schemeClr val="tx1"/>
                </a:solidFill>
              </a:rPr>
              <a:t>commencing with Adam has seen our day. And every prophet has </a:t>
            </a:r>
            <a:br>
              <a:rPr lang="en-US" sz="9600" dirty="0">
                <a:solidFill>
                  <a:schemeClr val="tx1"/>
                </a:solidFill>
              </a:rPr>
            </a:br>
            <a:r>
              <a:rPr lang="en-US" sz="9600" dirty="0">
                <a:solidFill>
                  <a:schemeClr val="tx1"/>
                </a:solidFill>
              </a:rPr>
              <a:t>talked about </a:t>
            </a:r>
            <a:r>
              <a:rPr lang="en-US" sz="9600" i="1" dirty="0">
                <a:solidFill>
                  <a:schemeClr val="tx1"/>
                </a:solidFill>
              </a:rPr>
              <a:t>our</a:t>
            </a:r>
            <a:r>
              <a:rPr lang="en-US" sz="9600" dirty="0">
                <a:solidFill>
                  <a:schemeClr val="tx1"/>
                </a:solidFill>
              </a:rPr>
              <a:t> day, when Israel would be gathered and the world </a:t>
            </a:r>
            <a:br>
              <a:rPr lang="en-US" sz="9600" dirty="0">
                <a:solidFill>
                  <a:schemeClr val="tx1"/>
                </a:solidFill>
              </a:rPr>
            </a:br>
            <a:r>
              <a:rPr lang="en-US" sz="9600" dirty="0">
                <a:solidFill>
                  <a:schemeClr val="tx1"/>
                </a:solidFill>
              </a:rPr>
              <a:t>would be prepared for the Second Coming of the Savior. Think of it! </a:t>
            </a:r>
            <a:br>
              <a:rPr lang="en-US" sz="9600" dirty="0">
                <a:solidFill>
                  <a:schemeClr val="tx1"/>
                </a:solidFill>
              </a:rPr>
            </a:br>
            <a:r>
              <a:rPr lang="en-US" sz="9600" dirty="0">
                <a:solidFill>
                  <a:schemeClr val="tx1"/>
                </a:solidFill>
              </a:rPr>
              <a:t>Of all the people who have ever lived on planet earth, </a:t>
            </a:r>
            <a:r>
              <a:rPr lang="en-US" sz="9600" b="1" i="1" dirty="0">
                <a:solidFill>
                  <a:schemeClr val="tx1"/>
                </a:solidFill>
              </a:rPr>
              <a:t>we</a:t>
            </a:r>
            <a:r>
              <a:rPr lang="en-US" sz="9600" b="1" dirty="0">
                <a:solidFill>
                  <a:schemeClr val="tx1"/>
                </a:solidFill>
              </a:rPr>
              <a:t> are the ones</a:t>
            </a:r>
            <a:br>
              <a:rPr lang="en-US" sz="9600" b="1" dirty="0">
                <a:solidFill>
                  <a:schemeClr val="tx1"/>
                </a:solidFill>
              </a:rPr>
            </a:br>
            <a:r>
              <a:rPr lang="en-US" sz="9600" b="1" dirty="0">
                <a:solidFill>
                  <a:schemeClr val="tx1"/>
                </a:solidFill>
              </a:rPr>
              <a:t>who get to participate in this final, great gathering event.</a:t>
            </a:r>
            <a:r>
              <a:rPr lang="en-US" sz="9600" dirty="0">
                <a:solidFill>
                  <a:schemeClr val="tx1"/>
                </a:solidFill>
              </a:rPr>
              <a:t> How </a:t>
            </a:r>
            <a:br>
              <a:rPr lang="en-US" sz="9600" dirty="0">
                <a:solidFill>
                  <a:schemeClr val="tx1"/>
                </a:solidFill>
              </a:rPr>
            </a:br>
            <a:r>
              <a:rPr lang="en-US" sz="9600" dirty="0">
                <a:solidFill>
                  <a:schemeClr val="tx1"/>
                </a:solidFill>
              </a:rPr>
              <a:t>exciting is that! Our Heavenly Father has reserved many of His most </a:t>
            </a:r>
            <a:br>
              <a:rPr lang="en-US" sz="9600" dirty="0">
                <a:solidFill>
                  <a:schemeClr val="tx1"/>
                </a:solidFill>
              </a:rPr>
            </a:br>
            <a:r>
              <a:rPr lang="en-US" sz="9600" dirty="0">
                <a:solidFill>
                  <a:schemeClr val="tx1"/>
                </a:solidFill>
              </a:rPr>
              <a:t>noble spirits﻿—perhaps, I might say, His finest team﻿—for this final </a:t>
            </a:r>
            <a:br>
              <a:rPr lang="en-US" sz="9600" dirty="0">
                <a:solidFill>
                  <a:schemeClr val="tx1"/>
                </a:solidFill>
              </a:rPr>
            </a:br>
            <a:r>
              <a:rPr lang="en-US" sz="9600" dirty="0">
                <a:solidFill>
                  <a:schemeClr val="tx1"/>
                </a:solidFill>
              </a:rPr>
              <a:t>phase. Those noble spirits﻿—those finest players, those heroes﻿—</a:t>
            </a:r>
            <a:br>
              <a:rPr lang="en-US" sz="9600" dirty="0">
                <a:solidFill>
                  <a:schemeClr val="tx1"/>
                </a:solidFill>
              </a:rPr>
            </a:br>
            <a:r>
              <a:rPr lang="en-US" sz="9600" dirty="0">
                <a:solidFill>
                  <a:schemeClr val="tx1"/>
                </a:solidFill>
              </a:rPr>
              <a:t>are </a:t>
            </a:r>
            <a:r>
              <a:rPr lang="en-US" sz="9600" i="1" dirty="0">
                <a:solidFill>
                  <a:schemeClr val="tx1"/>
                </a:solidFill>
              </a:rPr>
              <a:t>you</a:t>
            </a:r>
            <a:r>
              <a:rPr lang="en-US" sz="9600" dirty="0">
                <a:solidFill>
                  <a:schemeClr val="tx1"/>
                </a:solidFill>
              </a:rPr>
              <a:t>!” (</a:t>
            </a:r>
            <a:r>
              <a:rPr lang="en-US" sz="7200" u="sng" dirty="0">
                <a:solidFill>
                  <a:schemeClr val="tx1"/>
                </a:solidFill>
              </a:rPr>
              <a:t>Hope of Israel, Worldwide Youth Devotional</a:t>
            </a:r>
            <a:r>
              <a:rPr lang="en-US" sz="7200" dirty="0">
                <a:solidFill>
                  <a:schemeClr val="tx1"/>
                </a:solidFill>
              </a:rPr>
              <a:t>, June 3, 2018)</a:t>
            </a:r>
            <a:br>
              <a:rPr lang="en-US" sz="9600" dirty="0">
                <a:solidFill>
                  <a:schemeClr val="tx1"/>
                </a:solidFill>
              </a:rPr>
            </a:br>
            <a:r>
              <a:rPr lang="en-US" sz="9600" dirty="0">
                <a:solidFill>
                  <a:schemeClr val="tx1"/>
                </a:solidFill>
              </a:rPr>
              <a:t>“Our Savior and Redeemer, Jesus Christ, will perform some of His mightiest works between now and when He comes again. </a:t>
            </a:r>
            <a:r>
              <a:rPr lang="en-US" sz="9600" b="1" dirty="0">
                <a:solidFill>
                  <a:schemeClr val="tx1"/>
                </a:solidFill>
              </a:rPr>
              <a:t>We will see miraculous indications that God the Father and His Son, Jesus Christ, preside over this Church in majesty and glory</a:t>
            </a:r>
            <a:r>
              <a:rPr lang="en-US" sz="9600" dirty="0">
                <a:solidFill>
                  <a:schemeClr val="tx1"/>
                </a:solidFill>
              </a:rPr>
              <a:t>,” </a:t>
            </a:r>
            <a:r>
              <a:rPr lang="en-US" sz="7200" dirty="0">
                <a:solidFill>
                  <a:schemeClr val="tx1"/>
                </a:solidFill>
              </a:rPr>
              <a:t>(“</a:t>
            </a:r>
            <a:r>
              <a:rPr lang="en-US" sz="7200" u="sng" dirty="0">
                <a:solidFill>
                  <a:schemeClr val="tx1"/>
                </a:solidFill>
                <a:hlinkClick r:id="rId2">
                  <a:extLst>
                    <a:ext uri="{A12FA001-AC4F-418D-AE19-62706E023703}">
                      <ahyp:hlinkClr xmlns:ahyp="http://schemas.microsoft.com/office/drawing/2018/hyperlinkcolor" val="tx"/>
                    </a:ext>
                  </a:extLst>
                </a:hlinkClick>
              </a:rPr>
              <a:t>Revelation for the Church, Revelation for Our Lives</a:t>
            </a:r>
            <a:r>
              <a:rPr lang="en-US" sz="7200" dirty="0">
                <a:solidFill>
                  <a:schemeClr val="tx1"/>
                </a:solidFill>
              </a:rPr>
              <a:t>,“ Apr. 2018 general conference).</a:t>
            </a:r>
            <a:endParaRPr lang="en-US" sz="14400" dirty="0">
              <a:solidFill>
                <a:schemeClr val="tx1"/>
              </a:solidFill>
            </a:endParaRPr>
          </a:p>
          <a:p>
            <a:r>
              <a:rPr lang="en-US" sz="9600" dirty="0">
                <a:solidFill>
                  <a:schemeClr val="tx1"/>
                </a:solidFill>
              </a:rPr>
              <a:t>“Do the spiritual work to find out for yourselves, and please do it now. </a:t>
            </a:r>
            <a:r>
              <a:rPr lang="en-US" sz="9600" b="1" dirty="0">
                <a:solidFill>
                  <a:schemeClr val="tx1"/>
                </a:solidFill>
              </a:rPr>
              <a:t>Time is running out</a:t>
            </a:r>
            <a:r>
              <a:rPr lang="en-US" sz="9600" dirty="0">
                <a:solidFill>
                  <a:schemeClr val="tx1"/>
                </a:solidFill>
              </a:rPr>
              <a:t>.” </a:t>
            </a:r>
            <a:r>
              <a:rPr lang="en-US" sz="7200" dirty="0">
                <a:solidFill>
                  <a:schemeClr val="tx1"/>
                </a:solidFill>
              </a:rPr>
              <a:t>(</a:t>
            </a:r>
            <a:r>
              <a:rPr lang="en-US" sz="7200" u="sng" dirty="0">
                <a:solidFill>
                  <a:schemeClr val="tx1"/>
                </a:solidFill>
              </a:rPr>
              <a:t>Come Follow Me</a:t>
            </a:r>
            <a:r>
              <a:rPr lang="en-US" sz="7200" dirty="0">
                <a:solidFill>
                  <a:schemeClr val="tx1"/>
                </a:solidFill>
              </a:rPr>
              <a:t>, April 2019 GC)</a:t>
            </a:r>
          </a:p>
        </p:txBody>
      </p:sp>
      <p:sp>
        <p:nvSpPr>
          <p:cNvPr id="2" name="Title 1"/>
          <p:cNvSpPr>
            <a:spLocks noGrp="1"/>
          </p:cNvSpPr>
          <p:nvPr>
            <p:ph type="title"/>
          </p:nvPr>
        </p:nvSpPr>
        <p:spPr>
          <a:xfrm>
            <a:off x="838200" y="0"/>
            <a:ext cx="10515600" cy="1209614"/>
          </a:xfrm>
        </p:spPr>
        <p:txBody>
          <a:bodyPr/>
          <a:lstStyle/>
          <a:p>
            <a:r>
              <a:rPr lang="en-US" sz="4000" dirty="0"/>
              <a:t>President Nelson, Our Prophet</a:t>
            </a:r>
          </a:p>
        </p:txBody>
      </p:sp>
      <p:pic>
        <p:nvPicPr>
          <p:cNvPr id="6146" name="Picture 2">
            <a:extLst>
              <a:ext uri="{FF2B5EF4-FFF2-40B4-BE49-F238E27FC236}">
                <a16:creationId xmlns:a16="http://schemas.microsoft.com/office/drawing/2014/main" id="{07395CC8-C9D8-470F-9C7C-FE4D172B5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375" y="1500085"/>
            <a:ext cx="1952625"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32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038" y="1196185"/>
            <a:ext cx="11673839" cy="5475766"/>
          </a:xfrm>
        </p:spPr>
        <p:txBody>
          <a:bodyPr>
            <a:normAutofit lnSpcReduction="10000"/>
          </a:bodyPr>
          <a:lstStyle/>
          <a:p>
            <a:pPr marL="0" indent="0">
              <a:buNone/>
            </a:pPr>
            <a:r>
              <a:rPr lang="en-US" dirty="0"/>
              <a:t>	</a:t>
            </a:r>
            <a:endParaRPr lang="en-US" sz="1800" dirty="0"/>
          </a:p>
          <a:p>
            <a:r>
              <a:rPr lang="en-US" sz="4000" b="1" dirty="0">
                <a:solidFill>
                  <a:schemeClr val="tx1"/>
                </a:solidFill>
              </a:rPr>
              <a:t>“We are just building up to the </a:t>
            </a:r>
            <a:br>
              <a:rPr lang="en-US" sz="4000" b="1" dirty="0">
                <a:solidFill>
                  <a:schemeClr val="tx1"/>
                </a:solidFill>
              </a:rPr>
            </a:br>
            <a:r>
              <a:rPr lang="en-US" sz="4000" b="1" dirty="0">
                <a:solidFill>
                  <a:schemeClr val="tx1"/>
                </a:solidFill>
              </a:rPr>
              <a:t>climax of this last dispensation—</a:t>
            </a:r>
            <a:br>
              <a:rPr lang="en-US" sz="4000" b="1" dirty="0">
                <a:solidFill>
                  <a:schemeClr val="tx1"/>
                </a:solidFill>
              </a:rPr>
            </a:br>
            <a:r>
              <a:rPr lang="en-US" sz="4000" b="1" dirty="0">
                <a:solidFill>
                  <a:schemeClr val="tx1"/>
                </a:solidFill>
              </a:rPr>
              <a:t>when the Savior’s Second Coming </a:t>
            </a:r>
            <a:br>
              <a:rPr lang="en-US" sz="4000" b="1" dirty="0">
                <a:solidFill>
                  <a:schemeClr val="tx1"/>
                </a:solidFill>
              </a:rPr>
            </a:br>
            <a:r>
              <a:rPr lang="en-US" sz="4000" b="1" dirty="0">
                <a:solidFill>
                  <a:schemeClr val="tx1"/>
                </a:solidFill>
              </a:rPr>
              <a:t>becomes a reality.” </a:t>
            </a:r>
            <a:r>
              <a:rPr lang="en-US" sz="1800" b="1" dirty="0">
                <a:solidFill>
                  <a:schemeClr val="tx1"/>
                </a:solidFill>
              </a:rPr>
              <a:t>The Future of the Church,</a:t>
            </a:r>
            <a:br>
              <a:rPr lang="en-US" sz="1800" b="1" dirty="0">
                <a:solidFill>
                  <a:schemeClr val="tx1"/>
                </a:solidFill>
              </a:rPr>
            </a:br>
            <a:r>
              <a:rPr lang="en-US" sz="1800" b="1" dirty="0">
                <a:solidFill>
                  <a:schemeClr val="tx1"/>
                </a:solidFill>
              </a:rPr>
              <a:t>Preparing the World for the Savior’s Second Coming, April 2020, 200 Years of Light: 1820-2020</a:t>
            </a:r>
            <a:endParaRPr lang="en-US" sz="4400" dirty="0">
              <a:solidFill>
                <a:schemeClr val="tx1"/>
              </a:solidFill>
            </a:endParaRPr>
          </a:p>
          <a:p>
            <a:r>
              <a:rPr lang="en-US" sz="3200" dirty="0"/>
              <a:t>“</a:t>
            </a:r>
            <a:r>
              <a:rPr lang="en-US" sz="3200" b="1" dirty="0"/>
              <a:t>But perhaps these days are more “latter” than we have ever imagined.”</a:t>
            </a:r>
            <a:r>
              <a:rPr lang="en-US" sz="3200" dirty="0"/>
              <a:t> </a:t>
            </a:r>
            <a:r>
              <a:rPr lang="en-US" sz="2800" dirty="0"/>
              <a:t>Sister Nelson, Hope of Israel, Worldwide Youth Devotional, June 3, 2018</a:t>
            </a:r>
            <a:endParaRPr lang="en-US" sz="3200" b="1" dirty="0"/>
          </a:p>
          <a:p>
            <a:r>
              <a:rPr lang="en-US" sz="3200" b="1" dirty="0">
                <a:solidFill>
                  <a:srgbClr val="00B050"/>
                </a:solidFill>
              </a:rPr>
              <a:t>Are members of the church preparing? What percent believe its soon and are actively preparing?</a:t>
            </a:r>
          </a:p>
          <a:p>
            <a:endParaRPr lang="en-US" sz="3200" b="1" dirty="0">
              <a:solidFill>
                <a:srgbClr val="00B050"/>
              </a:solidFill>
            </a:endParaRPr>
          </a:p>
          <a:p>
            <a:pPr marL="0" indent="0">
              <a:buNone/>
            </a:pPr>
            <a:endParaRPr lang="en-US" sz="7200" b="1" dirty="0"/>
          </a:p>
        </p:txBody>
      </p:sp>
      <p:sp>
        <p:nvSpPr>
          <p:cNvPr id="2" name="Title 1"/>
          <p:cNvSpPr>
            <a:spLocks noGrp="1"/>
          </p:cNvSpPr>
          <p:nvPr>
            <p:ph type="title"/>
          </p:nvPr>
        </p:nvSpPr>
        <p:spPr>
          <a:xfrm>
            <a:off x="822158" y="172620"/>
            <a:ext cx="10515600" cy="1209614"/>
          </a:xfrm>
        </p:spPr>
        <p:txBody>
          <a:bodyPr/>
          <a:lstStyle/>
          <a:p>
            <a:r>
              <a:rPr lang="en-US" sz="4000" dirty="0"/>
              <a:t>President Nelson, Our Prophet</a:t>
            </a:r>
          </a:p>
        </p:txBody>
      </p:sp>
      <p:pic>
        <p:nvPicPr>
          <p:cNvPr id="4" name="Picture 2" descr="President Russell M. Nelson invites the world to fast and pray">
            <a:extLst>
              <a:ext uri="{FF2B5EF4-FFF2-40B4-BE49-F238E27FC236}">
                <a16:creationId xmlns:a16="http://schemas.microsoft.com/office/drawing/2014/main" id="{B49D737E-794E-4331-B1D5-DAB4EBD3FB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7669" y="1600140"/>
            <a:ext cx="3394331" cy="2025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08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75143B-A821-4946-84B9-5258E2F3C17A}"/>
              </a:ext>
            </a:extLst>
          </p:cNvPr>
          <p:cNvSpPr/>
          <p:nvPr/>
        </p:nvSpPr>
        <p:spPr>
          <a:xfrm>
            <a:off x="574105" y="892588"/>
            <a:ext cx="11617895" cy="6084591"/>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3912" y="112294"/>
            <a:ext cx="11436096" cy="401602"/>
          </a:xfrm>
        </p:spPr>
        <p:txBody>
          <a:bodyPr/>
          <a:lstStyle/>
          <a:p>
            <a:r>
              <a:rPr lang="en-US" sz="4000" dirty="0"/>
              <a:t>Signs Summary</a:t>
            </a:r>
            <a:endParaRPr lang="en-US" sz="4800" dirty="0"/>
          </a:p>
        </p:txBody>
      </p:sp>
      <p:sp>
        <p:nvSpPr>
          <p:cNvPr id="160" name="TextBox 159"/>
          <p:cNvSpPr txBox="1"/>
          <p:nvPr/>
        </p:nvSpPr>
        <p:spPr>
          <a:xfrm>
            <a:off x="2339239" y="588417"/>
            <a:ext cx="940802" cy="338554"/>
          </a:xfrm>
          <a:prstGeom prst="rect">
            <a:avLst/>
          </a:prstGeom>
          <a:noFill/>
        </p:spPr>
        <p:txBody>
          <a:bodyPr wrap="square" rtlCol="0">
            <a:spAutoFit/>
          </a:bodyPr>
          <a:lstStyle/>
          <a:p>
            <a:r>
              <a:rPr lang="en-US" sz="1600" dirty="0"/>
              <a:t>2006</a:t>
            </a:r>
          </a:p>
        </p:txBody>
      </p:sp>
      <p:sp>
        <p:nvSpPr>
          <p:cNvPr id="161" name="TextBox 160"/>
          <p:cNvSpPr txBox="1"/>
          <p:nvPr/>
        </p:nvSpPr>
        <p:spPr>
          <a:xfrm>
            <a:off x="3027099" y="592581"/>
            <a:ext cx="672411" cy="338554"/>
          </a:xfrm>
          <a:prstGeom prst="rect">
            <a:avLst/>
          </a:prstGeom>
          <a:noFill/>
        </p:spPr>
        <p:txBody>
          <a:bodyPr wrap="square" rtlCol="0">
            <a:spAutoFit/>
          </a:bodyPr>
          <a:lstStyle/>
          <a:p>
            <a:r>
              <a:rPr lang="en-US" sz="1600" dirty="0"/>
              <a:t>2008</a:t>
            </a:r>
          </a:p>
        </p:txBody>
      </p:sp>
      <p:sp>
        <p:nvSpPr>
          <p:cNvPr id="162" name="TextBox 161"/>
          <p:cNvSpPr txBox="1"/>
          <p:nvPr/>
        </p:nvSpPr>
        <p:spPr>
          <a:xfrm>
            <a:off x="4386228" y="603416"/>
            <a:ext cx="672411" cy="338554"/>
          </a:xfrm>
          <a:prstGeom prst="rect">
            <a:avLst/>
          </a:prstGeom>
          <a:noFill/>
        </p:spPr>
        <p:txBody>
          <a:bodyPr wrap="square" rtlCol="0">
            <a:spAutoFit/>
          </a:bodyPr>
          <a:lstStyle/>
          <a:p>
            <a:r>
              <a:rPr lang="en-US" sz="1600" dirty="0"/>
              <a:t>2012</a:t>
            </a:r>
          </a:p>
        </p:txBody>
      </p:sp>
      <p:sp>
        <p:nvSpPr>
          <p:cNvPr id="163" name="TextBox 162"/>
          <p:cNvSpPr txBox="1"/>
          <p:nvPr/>
        </p:nvSpPr>
        <p:spPr>
          <a:xfrm>
            <a:off x="5179036" y="606284"/>
            <a:ext cx="672411" cy="338554"/>
          </a:xfrm>
          <a:prstGeom prst="rect">
            <a:avLst/>
          </a:prstGeom>
          <a:noFill/>
        </p:spPr>
        <p:txBody>
          <a:bodyPr wrap="square" rtlCol="0">
            <a:spAutoFit/>
          </a:bodyPr>
          <a:lstStyle/>
          <a:p>
            <a:r>
              <a:rPr lang="en-US" sz="1600" dirty="0"/>
              <a:t>2014</a:t>
            </a:r>
          </a:p>
        </p:txBody>
      </p:sp>
      <p:sp>
        <p:nvSpPr>
          <p:cNvPr id="164" name="TextBox 163"/>
          <p:cNvSpPr txBox="1"/>
          <p:nvPr/>
        </p:nvSpPr>
        <p:spPr>
          <a:xfrm>
            <a:off x="6467991" y="600939"/>
            <a:ext cx="672411" cy="338554"/>
          </a:xfrm>
          <a:prstGeom prst="rect">
            <a:avLst/>
          </a:prstGeom>
          <a:noFill/>
        </p:spPr>
        <p:txBody>
          <a:bodyPr wrap="square" rtlCol="0">
            <a:spAutoFit/>
          </a:bodyPr>
          <a:lstStyle/>
          <a:p>
            <a:r>
              <a:rPr lang="en-US" sz="1600" dirty="0"/>
              <a:t>2018</a:t>
            </a:r>
          </a:p>
        </p:txBody>
      </p:sp>
      <p:sp>
        <p:nvSpPr>
          <p:cNvPr id="165" name="TextBox 164"/>
          <p:cNvSpPr txBox="1"/>
          <p:nvPr/>
        </p:nvSpPr>
        <p:spPr>
          <a:xfrm>
            <a:off x="7192299" y="593140"/>
            <a:ext cx="636444" cy="338554"/>
          </a:xfrm>
          <a:prstGeom prst="rect">
            <a:avLst/>
          </a:prstGeom>
          <a:noFill/>
        </p:spPr>
        <p:txBody>
          <a:bodyPr wrap="square" rtlCol="0">
            <a:spAutoFit/>
          </a:bodyPr>
          <a:lstStyle/>
          <a:p>
            <a:r>
              <a:rPr lang="en-US" sz="1600" dirty="0"/>
              <a:t>2020</a:t>
            </a:r>
          </a:p>
        </p:txBody>
      </p:sp>
      <p:sp>
        <p:nvSpPr>
          <p:cNvPr id="166" name="TextBox 165"/>
          <p:cNvSpPr txBox="1"/>
          <p:nvPr/>
        </p:nvSpPr>
        <p:spPr>
          <a:xfrm>
            <a:off x="7865348" y="602397"/>
            <a:ext cx="672411" cy="338554"/>
          </a:xfrm>
          <a:prstGeom prst="rect">
            <a:avLst/>
          </a:prstGeom>
          <a:noFill/>
        </p:spPr>
        <p:txBody>
          <a:bodyPr wrap="square" rtlCol="0">
            <a:spAutoFit/>
          </a:bodyPr>
          <a:lstStyle/>
          <a:p>
            <a:r>
              <a:rPr lang="en-US" sz="1600" dirty="0"/>
              <a:t>2022</a:t>
            </a:r>
          </a:p>
        </p:txBody>
      </p:sp>
      <p:sp>
        <p:nvSpPr>
          <p:cNvPr id="167" name="TextBox 166"/>
          <p:cNvSpPr txBox="1"/>
          <p:nvPr/>
        </p:nvSpPr>
        <p:spPr>
          <a:xfrm>
            <a:off x="8576361" y="578033"/>
            <a:ext cx="672411" cy="338554"/>
          </a:xfrm>
          <a:prstGeom prst="rect">
            <a:avLst/>
          </a:prstGeom>
          <a:noFill/>
        </p:spPr>
        <p:txBody>
          <a:bodyPr wrap="square" rtlCol="0">
            <a:spAutoFit/>
          </a:bodyPr>
          <a:lstStyle/>
          <a:p>
            <a:r>
              <a:rPr lang="en-US" sz="1600" dirty="0"/>
              <a:t>2024</a:t>
            </a:r>
          </a:p>
        </p:txBody>
      </p:sp>
      <p:cxnSp>
        <p:nvCxnSpPr>
          <p:cNvPr id="121" name="Straight Connector 120">
            <a:extLst>
              <a:ext uri="{FF2B5EF4-FFF2-40B4-BE49-F238E27FC236}">
                <a16:creationId xmlns:a16="http://schemas.microsoft.com/office/drawing/2014/main" id="{18328E7C-888A-4A13-A472-5FAC0B26B6CE}"/>
              </a:ext>
            </a:extLst>
          </p:cNvPr>
          <p:cNvCxnSpPr>
            <a:cxnSpLocks/>
          </p:cNvCxnSpPr>
          <p:nvPr/>
        </p:nvCxnSpPr>
        <p:spPr>
          <a:xfrm>
            <a:off x="580220" y="878049"/>
            <a:ext cx="0" cy="535526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22" name="TextBox 221">
            <a:extLst>
              <a:ext uri="{FF2B5EF4-FFF2-40B4-BE49-F238E27FC236}">
                <a16:creationId xmlns:a16="http://schemas.microsoft.com/office/drawing/2014/main" id="{018FA4A3-0B13-47E4-B982-EE61FC957177}"/>
              </a:ext>
            </a:extLst>
          </p:cNvPr>
          <p:cNvSpPr txBox="1"/>
          <p:nvPr/>
        </p:nvSpPr>
        <p:spPr>
          <a:xfrm>
            <a:off x="277738" y="590131"/>
            <a:ext cx="940802" cy="338554"/>
          </a:xfrm>
          <a:prstGeom prst="rect">
            <a:avLst/>
          </a:prstGeom>
          <a:noFill/>
        </p:spPr>
        <p:txBody>
          <a:bodyPr wrap="square" rtlCol="0">
            <a:spAutoFit/>
          </a:bodyPr>
          <a:lstStyle/>
          <a:p>
            <a:r>
              <a:rPr lang="en-US" sz="1600" b="1" dirty="0"/>
              <a:t>2000 </a:t>
            </a:r>
          </a:p>
        </p:txBody>
      </p:sp>
      <p:sp>
        <p:nvSpPr>
          <p:cNvPr id="223" name="TextBox 222">
            <a:extLst>
              <a:ext uri="{FF2B5EF4-FFF2-40B4-BE49-F238E27FC236}">
                <a16:creationId xmlns:a16="http://schemas.microsoft.com/office/drawing/2014/main" id="{2B7375FF-394E-4F32-8A3A-3B86FB817CF4}"/>
              </a:ext>
            </a:extLst>
          </p:cNvPr>
          <p:cNvSpPr txBox="1"/>
          <p:nvPr/>
        </p:nvSpPr>
        <p:spPr>
          <a:xfrm>
            <a:off x="982470" y="588519"/>
            <a:ext cx="672411" cy="338554"/>
          </a:xfrm>
          <a:prstGeom prst="rect">
            <a:avLst/>
          </a:prstGeom>
          <a:noFill/>
        </p:spPr>
        <p:txBody>
          <a:bodyPr wrap="square" rtlCol="0">
            <a:spAutoFit/>
          </a:bodyPr>
          <a:lstStyle/>
          <a:p>
            <a:r>
              <a:rPr lang="en-US" sz="1600" dirty="0"/>
              <a:t>2002</a:t>
            </a:r>
          </a:p>
        </p:txBody>
      </p:sp>
      <p:sp>
        <p:nvSpPr>
          <p:cNvPr id="224" name="TextBox 223">
            <a:extLst>
              <a:ext uri="{FF2B5EF4-FFF2-40B4-BE49-F238E27FC236}">
                <a16:creationId xmlns:a16="http://schemas.microsoft.com/office/drawing/2014/main" id="{4EAD71C3-D93E-4E04-96D4-42370C9324E2}"/>
              </a:ext>
            </a:extLst>
          </p:cNvPr>
          <p:cNvSpPr txBox="1"/>
          <p:nvPr/>
        </p:nvSpPr>
        <p:spPr>
          <a:xfrm>
            <a:off x="1661581" y="588006"/>
            <a:ext cx="672411" cy="338554"/>
          </a:xfrm>
          <a:prstGeom prst="rect">
            <a:avLst/>
          </a:prstGeom>
          <a:noFill/>
        </p:spPr>
        <p:txBody>
          <a:bodyPr wrap="square" rtlCol="0">
            <a:spAutoFit/>
          </a:bodyPr>
          <a:lstStyle/>
          <a:p>
            <a:r>
              <a:rPr lang="en-US" sz="1600" dirty="0"/>
              <a:t>2004</a:t>
            </a:r>
          </a:p>
        </p:txBody>
      </p:sp>
      <p:cxnSp>
        <p:nvCxnSpPr>
          <p:cNvPr id="234" name="Straight Connector 233">
            <a:extLst>
              <a:ext uri="{FF2B5EF4-FFF2-40B4-BE49-F238E27FC236}">
                <a16:creationId xmlns:a16="http://schemas.microsoft.com/office/drawing/2014/main" id="{468A6FE4-BDEE-43A9-BA8B-A23430D08012}"/>
              </a:ext>
            </a:extLst>
          </p:cNvPr>
          <p:cNvCxnSpPr/>
          <p:nvPr/>
        </p:nvCxnSpPr>
        <p:spPr>
          <a:xfrm>
            <a:off x="1260185" y="87251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69F25F0-ACC0-4B98-912D-F00D30063748}"/>
              </a:ext>
            </a:extLst>
          </p:cNvPr>
          <p:cNvCxnSpPr/>
          <p:nvPr/>
        </p:nvCxnSpPr>
        <p:spPr>
          <a:xfrm>
            <a:off x="1947827" y="877289"/>
            <a:ext cx="0" cy="91440"/>
          </a:xfrm>
          <a:prstGeom prst="line">
            <a:avLst/>
          </a:prstGeom>
          <a:ln w="25400">
            <a:solidFill>
              <a:schemeClr val="accent1">
                <a:shade val="90000"/>
                <a:lumMod val="90000"/>
                <a:alpha val="99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A2890566-CF5E-4388-B0ED-3495B2D6F59F}"/>
              </a:ext>
            </a:extLst>
          </p:cNvPr>
          <p:cNvCxnSpPr/>
          <p:nvPr/>
        </p:nvCxnSpPr>
        <p:spPr>
          <a:xfrm>
            <a:off x="2653548" y="879908"/>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6DA31E8E-DA20-48A3-B212-3C8C686E9B1F}"/>
              </a:ext>
            </a:extLst>
          </p:cNvPr>
          <p:cNvCxnSpPr/>
          <p:nvPr/>
        </p:nvCxnSpPr>
        <p:spPr>
          <a:xfrm>
            <a:off x="3329605" y="87728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81EA1E3F-158E-4EED-88BD-08CB8F755B67}"/>
              </a:ext>
            </a:extLst>
          </p:cNvPr>
          <p:cNvCxnSpPr/>
          <p:nvPr/>
        </p:nvCxnSpPr>
        <p:spPr>
          <a:xfrm>
            <a:off x="4032680" y="87443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B7E9B22A-FF6B-4F67-B747-B2C2E824C9A4}"/>
              </a:ext>
            </a:extLst>
          </p:cNvPr>
          <p:cNvCxnSpPr/>
          <p:nvPr/>
        </p:nvCxnSpPr>
        <p:spPr>
          <a:xfrm>
            <a:off x="4723933"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58E9BCF9-B083-4F51-A6A0-C4488468268F}"/>
              </a:ext>
            </a:extLst>
          </p:cNvPr>
          <p:cNvCxnSpPr/>
          <p:nvPr/>
        </p:nvCxnSpPr>
        <p:spPr>
          <a:xfrm>
            <a:off x="5471792"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EECACE4F-91A3-4CD6-94DF-6361662D1A8A}"/>
              </a:ext>
            </a:extLst>
          </p:cNvPr>
          <p:cNvCxnSpPr/>
          <p:nvPr/>
        </p:nvCxnSpPr>
        <p:spPr>
          <a:xfrm>
            <a:off x="6138489" y="87372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C8FECB74-2707-4D9E-9336-426C861B363F}"/>
              </a:ext>
            </a:extLst>
          </p:cNvPr>
          <p:cNvCxnSpPr/>
          <p:nvPr/>
        </p:nvCxnSpPr>
        <p:spPr>
          <a:xfrm>
            <a:off x="6804197"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31E8B23F-2123-4C50-8FCE-1BAD5636689D}"/>
              </a:ext>
            </a:extLst>
          </p:cNvPr>
          <p:cNvCxnSpPr/>
          <p:nvPr/>
        </p:nvCxnSpPr>
        <p:spPr>
          <a:xfrm>
            <a:off x="7477703" y="87966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263D810F-4A59-45EC-8BED-720AC8B5C689}"/>
              </a:ext>
            </a:extLst>
          </p:cNvPr>
          <p:cNvCxnSpPr/>
          <p:nvPr/>
        </p:nvCxnSpPr>
        <p:spPr>
          <a:xfrm>
            <a:off x="8167457"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B383B490-1C31-4A51-A6C5-F0880113B3CF}"/>
              </a:ext>
            </a:extLst>
          </p:cNvPr>
          <p:cNvCxnSpPr/>
          <p:nvPr/>
        </p:nvCxnSpPr>
        <p:spPr>
          <a:xfrm>
            <a:off x="8901948" y="87400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47" name="TextBox 246">
            <a:extLst>
              <a:ext uri="{FF2B5EF4-FFF2-40B4-BE49-F238E27FC236}">
                <a16:creationId xmlns:a16="http://schemas.microsoft.com/office/drawing/2014/main" id="{3D2119C8-7B17-4155-B371-61B9314ECE57}"/>
              </a:ext>
            </a:extLst>
          </p:cNvPr>
          <p:cNvSpPr txBox="1"/>
          <p:nvPr/>
        </p:nvSpPr>
        <p:spPr>
          <a:xfrm>
            <a:off x="3719658" y="586728"/>
            <a:ext cx="672411" cy="338554"/>
          </a:xfrm>
          <a:prstGeom prst="rect">
            <a:avLst/>
          </a:prstGeom>
          <a:noFill/>
        </p:spPr>
        <p:txBody>
          <a:bodyPr wrap="square" rtlCol="0">
            <a:spAutoFit/>
          </a:bodyPr>
          <a:lstStyle/>
          <a:p>
            <a:r>
              <a:rPr lang="en-US" sz="1600" dirty="0"/>
              <a:t>2010</a:t>
            </a:r>
          </a:p>
        </p:txBody>
      </p:sp>
      <p:sp>
        <p:nvSpPr>
          <p:cNvPr id="248" name="TextBox 247">
            <a:extLst>
              <a:ext uri="{FF2B5EF4-FFF2-40B4-BE49-F238E27FC236}">
                <a16:creationId xmlns:a16="http://schemas.microsoft.com/office/drawing/2014/main" id="{D32150E6-F68C-4419-AB64-8C2C251AC1AA}"/>
              </a:ext>
            </a:extLst>
          </p:cNvPr>
          <p:cNvSpPr txBox="1"/>
          <p:nvPr/>
        </p:nvSpPr>
        <p:spPr>
          <a:xfrm>
            <a:off x="5854928" y="584929"/>
            <a:ext cx="672411" cy="338554"/>
          </a:xfrm>
          <a:prstGeom prst="rect">
            <a:avLst/>
          </a:prstGeom>
          <a:noFill/>
        </p:spPr>
        <p:txBody>
          <a:bodyPr wrap="square" rtlCol="0">
            <a:spAutoFit/>
          </a:bodyPr>
          <a:lstStyle/>
          <a:p>
            <a:r>
              <a:rPr lang="en-US" sz="1600" dirty="0"/>
              <a:t>2016</a:t>
            </a:r>
          </a:p>
        </p:txBody>
      </p:sp>
      <p:sp>
        <p:nvSpPr>
          <p:cNvPr id="249" name="TextBox 248">
            <a:extLst>
              <a:ext uri="{FF2B5EF4-FFF2-40B4-BE49-F238E27FC236}">
                <a16:creationId xmlns:a16="http://schemas.microsoft.com/office/drawing/2014/main" id="{98DD568D-6E8F-497F-A716-C724ED29B5BF}"/>
              </a:ext>
            </a:extLst>
          </p:cNvPr>
          <p:cNvSpPr txBox="1"/>
          <p:nvPr/>
        </p:nvSpPr>
        <p:spPr>
          <a:xfrm rot="16200000">
            <a:off x="-182074" y="1229876"/>
            <a:ext cx="1028285" cy="369332"/>
          </a:xfrm>
          <a:prstGeom prst="rect">
            <a:avLst/>
          </a:prstGeom>
          <a:noFill/>
        </p:spPr>
        <p:txBody>
          <a:bodyPr wrap="square" rtlCol="0">
            <a:spAutoFit/>
          </a:bodyPr>
          <a:lstStyle/>
          <a:p>
            <a:r>
              <a:rPr lang="en-US" dirty="0"/>
              <a:t>Gospels</a:t>
            </a:r>
          </a:p>
        </p:txBody>
      </p:sp>
      <p:sp>
        <p:nvSpPr>
          <p:cNvPr id="14" name="TextBox 13">
            <a:extLst>
              <a:ext uri="{FF2B5EF4-FFF2-40B4-BE49-F238E27FC236}">
                <a16:creationId xmlns:a16="http://schemas.microsoft.com/office/drawing/2014/main" id="{F1BD293E-6F28-4FFE-8199-F4DF46EEE5CC}"/>
              </a:ext>
            </a:extLst>
          </p:cNvPr>
          <p:cNvSpPr txBox="1"/>
          <p:nvPr/>
        </p:nvSpPr>
        <p:spPr>
          <a:xfrm>
            <a:off x="620873" y="962035"/>
            <a:ext cx="8726940" cy="307777"/>
          </a:xfrm>
          <a:prstGeom prst="rect">
            <a:avLst/>
          </a:prstGeom>
          <a:noFill/>
        </p:spPr>
        <p:txBody>
          <a:bodyPr wrap="square" rtlCol="0">
            <a:spAutoFit/>
          </a:bodyPr>
          <a:lstStyle/>
          <a:p>
            <a:r>
              <a:rPr lang="en-US" sz="1400" dirty="0"/>
              <a:t>1967 Generation of “Time of Gentiles Fulfilled” (70 years per generation-Psalms 90:10) </a:t>
            </a:r>
          </a:p>
        </p:txBody>
      </p:sp>
      <p:cxnSp>
        <p:nvCxnSpPr>
          <p:cNvPr id="265" name="Straight Arrow Connector 264">
            <a:extLst>
              <a:ext uri="{FF2B5EF4-FFF2-40B4-BE49-F238E27FC236}">
                <a16:creationId xmlns:a16="http://schemas.microsoft.com/office/drawing/2014/main" id="{B49F1870-BC06-45D9-AB3C-139F0F6CF1B4}"/>
              </a:ext>
            </a:extLst>
          </p:cNvPr>
          <p:cNvCxnSpPr>
            <a:cxnSpLocks/>
          </p:cNvCxnSpPr>
          <p:nvPr/>
        </p:nvCxnSpPr>
        <p:spPr>
          <a:xfrm flipV="1">
            <a:off x="542845" y="1221642"/>
            <a:ext cx="11152914" cy="55326"/>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7" name="Straight Connector 76">
            <a:extLst>
              <a:ext uri="{FF2B5EF4-FFF2-40B4-BE49-F238E27FC236}">
                <a16:creationId xmlns:a16="http://schemas.microsoft.com/office/drawing/2014/main" id="{E5805224-440A-40C5-A584-3D9601A78041}"/>
              </a:ext>
            </a:extLst>
          </p:cNvPr>
          <p:cNvCxnSpPr/>
          <p:nvPr/>
        </p:nvCxnSpPr>
        <p:spPr>
          <a:xfrm>
            <a:off x="9602418" y="874432"/>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76DA693-DCE0-4544-B649-35F4F8C09EA8}"/>
              </a:ext>
            </a:extLst>
          </p:cNvPr>
          <p:cNvCxnSpPr/>
          <p:nvPr/>
        </p:nvCxnSpPr>
        <p:spPr>
          <a:xfrm>
            <a:off x="10311943" y="87443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B83B24B-38C8-43C3-AFFB-4509DC7F7669}"/>
              </a:ext>
            </a:extLst>
          </p:cNvPr>
          <p:cNvCxnSpPr/>
          <p:nvPr/>
        </p:nvCxnSpPr>
        <p:spPr>
          <a:xfrm>
            <a:off x="11010826" y="874315"/>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63B8B55-3952-4DA3-940F-0743408053F0}"/>
              </a:ext>
            </a:extLst>
          </p:cNvPr>
          <p:cNvCxnSpPr/>
          <p:nvPr/>
        </p:nvCxnSpPr>
        <p:spPr>
          <a:xfrm>
            <a:off x="11740677" y="877836"/>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E1FEFA-083D-444D-939C-47AD6390E85A}"/>
              </a:ext>
            </a:extLst>
          </p:cNvPr>
          <p:cNvCxnSpPr/>
          <p:nvPr/>
        </p:nvCxnSpPr>
        <p:spPr>
          <a:xfrm>
            <a:off x="234414" y="872223"/>
            <a:ext cx="11769776" cy="0"/>
          </a:xfrm>
          <a:prstGeom prst="line">
            <a:avLst/>
          </a:prstGeom>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A572CC61-2AA1-4200-BBF4-4C0E181324CB}"/>
              </a:ext>
            </a:extLst>
          </p:cNvPr>
          <p:cNvSpPr txBox="1"/>
          <p:nvPr/>
        </p:nvSpPr>
        <p:spPr>
          <a:xfrm>
            <a:off x="9306984" y="585661"/>
            <a:ext cx="672411" cy="338554"/>
          </a:xfrm>
          <a:prstGeom prst="rect">
            <a:avLst/>
          </a:prstGeom>
          <a:noFill/>
        </p:spPr>
        <p:txBody>
          <a:bodyPr wrap="square" rtlCol="0">
            <a:spAutoFit/>
          </a:bodyPr>
          <a:lstStyle/>
          <a:p>
            <a:r>
              <a:rPr lang="en-US" sz="1600" dirty="0"/>
              <a:t>2026</a:t>
            </a:r>
          </a:p>
        </p:txBody>
      </p:sp>
      <p:sp>
        <p:nvSpPr>
          <p:cNvPr id="85" name="TextBox 84">
            <a:extLst>
              <a:ext uri="{FF2B5EF4-FFF2-40B4-BE49-F238E27FC236}">
                <a16:creationId xmlns:a16="http://schemas.microsoft.com/office/drawing/2014/main" id="{AB600CD7-5E5A-4123-BD6D-17AD6C4CCF33}"/>
              </a:ext>
            </a:extLst>
          </p:cNvPr>
          <p:cNvSpPr txBox="1"/>
          <p:nvPr/>
        </p:nvSpPr>
        <p:spPr>
          <a:xfrm>
            <a:off x="9986576" y="577723"/>
            <a:ext cx="672411" cy="338554"/>
          </a:xfrm>
          <a:prstGeom prst="rect">
            <a:avLst/>
          </a:prstGeom>
          <a:noFill/>
        </p:spPr>
        <p:txBody>
          <a:bodyPr wrap="square" rtlCol="0">
            <a:spAutoFit/>
          </a:bodyPr>
          <a:lstStyle/>
          <a:p>
            <a:r>
              <a:rPr lang="en-US" sz="1600" dirty="0"/>
              <a:t>2028</a:t>
            </a:r>
          </a:p>
        </p:txBody>
      </p:sp>
      <p:sp>
        <p:nvSpPr>
          <p:cNvPr id="86" name="TextBox 85">
            <a:extLst>
              <a:ext uri="{FF2B5EF4-FFF2-40B4-BE49-F238E27FC236}">
                <a16:creationId xmlns:a16="http://schemas.microsoft.com/office/drawing/2014/main" id="{B8AF6D22-4F41-4F01-B2A4-01AB37071656}"/>
              </a:ext>
            </a:extLst>
          </p:cNvPr>
          <p:cNvSpPr txBox="1"/>
          <p:nvPr/>
        </p:nvSpPr>
        <p:spPr>
          <a:xfrm>
            <a:off x="10666168" y="569785"/>
            <a:ext cx="672411" cy="338554"/>
          </a:xfrm>
          <a:prstGeom prst="rect">
            <a:avLst/>
          </a:prstGeom>
          <a:noFill/>
        </p:spPr>
        <p:txBody>
          <a:bodyPr wrap="square" rtlCol="0">
            <a:spAutoFit/>
          </a:bodyPr>
          <a:lstStyle/>
          <a:p>
            <a:r>
              <a:rPr lang="en-US" sz="1600" dirty="0"/>
              <a:t>2030</a:t>
            </a:r>
          </a:p>
        </p:txBody>
      </p:sp>
      <p:sp>
        <p:nvSpPr>
          <p:cNvPr id="87" name="TextBox 86">
            <a:extLst>
              <a:ext uri="{FF2B5EF4-FFF2-40B4-BE49-F238E27FC236}">
                <a16:creationId xmlns:a16="http://schemas.microsoft.com/office/drawing/2014/main" id="{BE5A59D5-ABC8-422F-9F42-BD8EA59F7133}"/>
              </a:ext>
            </a:extLst>
          </p:cNvPr>
          <p:cNvSpPr txBox="1"/>
          <p:nvPr/>
        </p:nvSpPr>
        <p:spPr>
          <a:xfrm>
            <a:off x="11345760" y="561847"/>
            <a:ext cx="672411" cy="338554"/>
          </a:xfrm>
          <a:prstGeom prst="rect">
            <a:avLst/>
          </a:prstGeom>
          <a:noFill/>
        </p:spPr>
        <p:txBody>
          <a:bodyPr wrap="square" rtlCol="0">
            <a:spAutoFit/>
          </a:bodyPr>
          <a:lstStyle/>
          <a:p>
            <a:r>
              <a:rPr lang="en-US" sz="1600" dirty="0"/>
              <a:t>2032</a:t>
            </a:r>
          </a:p>
        </p:txBody>
      </p:sp>
      <p:sp>
        <p:nvSpPr>
          <p:cNvPr id="4" name="TextBox 3">
            <a:extLst>
              <a:ext uri="{FF2B5EF4-FFF2-40B4-BE49-F238E27FC236}">
                <a16:creationId xmlns:a16="http://schemas.microsoft.com/office/drawing/2014/main" id="{9585C0CF-D0BD-4EDA-A50F-39FBC7838373}"/>
              </a:ext>
            </a:extLst>
          </p:cNvPr>
          <p:cNvSpPr txBox="1"/>
          <p:nvPr/>
        </p:nvSpPr>
        <p:spPr>
          <a:xfrm>
            <a:off x="7363852" y="953537"/>
            <a:ext cx="2033525" cy="307777"/>
          </a:xfrm>
          <a:prstGeom prst="rect">
            <a:avLst/>
          </a:prstGeom>
          <a:noFill/>
        </p:spPr>
        <p:txBody>
          <a:bodyPr wrap="square" rtlCol="0">
            <a:spAutoFit/>
          </a:bodyPr>
          <a:lstStyle/>
          <a:p>
            <a:pPr algn="ctr"/>
            <a:r>
              <a:rPr lang="en-US" sz="1400" dirty="0">
                <a:solidFill>
                  <a:schemeClr val="accent5"/>
                </a:solidFill>
              </a:rPr>
              <a:t>Prophetic warnings</a:t>
            </a:r>
          </a:p>
        </p:txBody>
      </p:sp>
    </p:spTree>
    <p:extLst>
      <p:ext uri="{BB962C8B-B14F-4D97-AF65-F5344CB8AC3E}">
        <p14:creationId xmlns:p14="http://schemas.microsoft.com/office/powerpoint/2010/main" val="380881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2329" y="1582615"/>
            <a:ext cx="10550833" cy="5275385"/>
          </a:xfrm>
        </p:spPr>
        <p:txBody>
          <a:bodyPr>
            <a:normAutofit/>
          </a:bodyPr>
          <a:lstStyle/>
          <a:p>
            <a:pPr lvl="1"/>
            <a:r>
              <a:rPr lang="en-US" sz="2800" dirty="0">
                <a:solidFill>
                  <a:srgbClr val="00B050"/>
                </a:solidFill>
              </a:rPr>
              <a:t>Broken Covenants</a:t>
            </a:r>
          </a:p>
          <a:p>
            <a:pPr lvl="2"/>
            <a:r>
              <a:rPr lang="en-US" sz="2800" dirty="0">
                <a:solidFill>
                  <a:schemeClr val="tx1"/>
                </a:solidFill>
              </a:rPr>
              <a:t>Abrahamic Covenant</a:t>
            </a:r>
            <a:br>
              <a:rPr lang="en-US" sz="2800" dirty="0">
                <a:solidFill>
                  <a:schemeClr val="tx1"/>
                </a:solidFill>
              </a:rPr>
            </a:br>
            <a:endParaRPr lang="en-US" sz="2800" dirty="0">
              <a:solidFill>
                <a:schemeClr val="tx1"/>
              </a:solidFill>
            </a:endParaRPr>
          </a:p>
          <a:p>
            <a:pPr lvl="2"/>
            <a:endParaRPr lang="en-US" sz="2800" dirty="0">
              <a:solidFill>
                <a:schemeClr val="tx1"/>
              </a:solidFill>
            </a:endParaRPr>
          </a:p>
        </p:txBody>
      </p:sp>
      <p:sp>
        <p:nvSpPr>
          <p:cNvPr id="2" name="Title 1"/>
          <p:cNvSpPr>
            <a:spLocks noGrp="1"/>
          </p:cNvSpPr>
          <p:nvPr>
            <p:ph type="title"/>
          </p:nvPr>
        </p:nvSpPr>
        <p:spPr/>
        <p:txBody>
          <a:bodyPr/>
          <a:lstStyle/>
          <a:p>
            <a:r>
              <a:rPr lang="en-US" sz="4000" dirty="0"/>
              <a:t>Why Now?</a:t>
            </a:r>
          </a:p>
        </p:txBody>
      </p:sp>
      <p:sp>
        <p:nvSpPr>
          <p:cNvPr id="4" name="TextBox 3">
            <a:extLst>
              <a:ext uri="{FF2B5EF4-FFF2-40B4-BE49-F238E27FC236}">
                <a16:creationId xmlns:a16="http://schemas.microsoft.com/office/drawing/2014/main" id="{BACBE286-1A7C-4CEE-BDE3-396616E29D90}"/>
              </a:ext>
            </a:extLst>
          </p:cNvPr>
          <p:cNvSpPr txBox="1"/>
          <p:nvPr/>
        </p:nvSpPr>
        <p:spPr>
          <a:xfrm>
            <a:off x="2497115" y="2758368"/>
            <a:ext cx="8283180" cy="3416320"/>
          </a:xfrm>
          <a:prstGeom prst="rect">
            <a:avLst/>
          </a:prstGeom>
          <a:noFill/>
        </p:spPr>
        <p:txBody>
          <a:bodyPr wrap="square" rtlCol="0">
            <a:spAutoFit/>
          </a:bodyPr>
          <a:lstStyle/>
          <a:p>
            <a:r>
              <a:rPr lang="en-US" sz="3200" dirty="0">
                <a:solidFill>
                  <a:schemeClr val="tx2"/>
                </a:solidFill>
              </a:rPr>
              <a:t>Abrahamic Blessings given: </a:t>
            </a:r>
            <a:br>
              <a:rPr lang="en-US" sz="2400" b="1" dirty="0">
                <a:solidFill>
                  <a:schemeClr val="tx2"/>
                </a:solidFill>
              </a:rPr>
            </a:br>
            <a:r>
              <a:rPr lang="en-US" sz="2400" dirty="0"/>
              <a:t>Promised land, prosperity, posterity, protection</a:t>
            </a:r>
          </a:p>
          <a:p>
            <a:br>
              <a:rPr lang="en-US" sz="3200" dirty="0">
                <a:solidFill>
                  <a:schemeClr val="tx2"/>
                </a:solidFill>
              </a:rPr>
            </a:br>
            <a:r>
              <a:rPr lang="en-US" sz="3200" dirty="0">
                <a:solidFill>
                  <a:schemeClr val="tx2"/>
                </a:solidFill>
              </a:rPr>
              <a:t>Abrahamic Blessings taken:</a:t>
            </a:r>
          </a:p>
          <a:p>
            <a:r>
              <a:rPr lang="en-US" sz="2400" dirty="0" err="1"/>
              <a:t>Shemita</a:t>
            </a:r>
            <a:r>
              <a:rPr lang="en-US" sz="2400" dirty="0"/>
              <a:t> 2001: Protection—9/11 (Isaiah 9, The Harbinger)</a:t>
            </a:r>
          </a:p>
          <a:p>
            <a:r>
              <a:rPr lang="en-US" sz="2400" dirty="0" err="1"/>
              <a:t>Shemita</a:t>
            </a:r>
            <a:r>
              <a:rPr lang="en-US" sz="2400" dirty="0"/>
              <a:t> 2008: Prosperity—Financial crash</a:t>
            </a:r>
          </a:p>
          <a:p>
            <a:r>
              <a:rPr lang="en-US" sz="2400" dirty="0" err="1"/>
              <a:t>Shemita</a:t>
            </a:r>
            <a:r>
              <a:rPr lang="en-US" sz="2400" dirty="0"/>
              <a:t> 2015: Posterity—Redefined family</a:t>
            </a:r>
          </a:p>
          <a:p>
            <a:r>
              <a:rPr lang="en-US" sz="2400" dirty="0" err="1"/>
              <a:t>Shemita</a:t>
            </a:r>
            <a:r>
              <a:rPr lang="en-US" sz="2400" dirty="0"/>
              <a:t> 2022: Promised land—war?</a:t>
            </a:r>
            <a:endParaRPr lang="en-US" dirty="0"/>
          </a:p>
        </p:txBody>
      </p:sp>
      <p:pic>
        <p:nvPicPr>
          <p:cNvPr id="6" name="Picture 5" descr="Winter festivals and attractions in Jerusalem - Blitz">
            <a:extLst>
              <a:ext uri="{FF2B5EF4-FFF2-40B4-BE49-F238E27FC236}">
                <a16:creationId xmlns:a16="http://schemas.microsoft.com/office/drawing/2014/main" id="{F4398FD0-42DD-499E-A9DF-DC6C3CCD21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2706" y="1738031"/>
            <a:ext cx="2724404" cy="2040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68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2329" y="2020186"/>
            <a:ext cx="10550833" cy="4837814"/>
          </a:xfrm>
        </p:spPr>
        <p:txBody>
          <a:bodyPr>
            <a:normAutofit/>
          </a:bodyPr>
          <a:lstStyle/>
          <a:p>
            <a:pPr lvl="1"/>
            <a:r>
              <a:rPr lang="en-US" sz="2800" dirty="0">
                <a:solidFill>
                  <a:srgbClr val="00B050"/>
                </a:solidFill>
              </a:rPr>
              <a:t>Broken Covenants</a:t>
            </a:r>
            <a:r>
              <a:rPr lang="en-US" sz="2800" dirty="0">
                <a:solidFill>
                  <a:schemeClr val="tx1"/>
                </a:solidFill>
              </a:rPr>
              <a:t>—Nephite Covenant</a:t>
            </a:r>
          </a:p>
          <a:p>
            <a:pPr lvl="2"/>
            <a:r>
              <a:rPr lang="en-US" sz="2800" dirty="0"/>
              <a:t>And he said: Thus saith the Lord God—</a:t>
            </a:r>
            <a:r>
              <a:rPr lang="en-US" sz="2800" b="1" dirty="0"/>
              <a:t>Cursed shall be the land</a:t>
            </a:r>
            <a:r>
              <a:rPr lang="en-US" sz="2800" dirty="0"/>
              <a:t>, yea, this land, unto every nation, kindred, tongue, and people, </a:t>
            </a:r>
            <a:r>
              <a:rPr lang="en-US" sz="2800" b="1" dirty="0"/>
              <a:t>unto destruction</a:t>
            </a:r>
            <a:r>
              <a:rPr lang="en-US" sz="2800" dirty="0"/>
              <a:t>, which do wickedly, when they are fully ripe. Alma 45:16</a:t>
            </a:r>
          </a:p>
          <a:p>
            <a:pPr marL="777240" lvl="2" indent="0">
              <a:buNone/>
            </a:pPr>
            <a:br>
              <a:rPr lang="en-US" sz="2800" dirty="0">
                <a:solidFill>
                  <a:schemeClr val="tx1"/>
                </a:solidFill>
              </a:rPr>
            </a:br>
            <a:endParaRPr lang="en-US" sz="2800" dirty="0">
              <a:solidFill>
                <a:schemeClr val="tx1"/>
              </a:solidFill>
            </a:endParaRPr>
          </a:p>
        </p:txBody>
      </p:sp>
      <p:sp>
        <p:nvSpPr>
          <p:cNvPr id="2" name="Title 1"/>
          <p:cNvSpPr>
            <a:spLocks noGrp="1"/>
          </p:cNvSpPr>
          <p:nvPr>
            <p:ph type="title"/>
          </p:nvPr>
        </p:nvSpPr>
        <p:spPr/>
        <p:txBody>
          <a:bodyPr/>
          <a:lstStyle/>
          <a:p>
            <a:r>
              <a:rPr lang="en-US" sz="4000" dirty="0"/>
              <a:t>Why Now?</a:t>
            </a:r>
          </a:p>
        </p:txBody>
      </p:sp>
      <p:pic>
        <p:nvPicPr>
          <p:cNvPr id="18436" name="Picture 4" descr="The Nephite Dynasty: The Beginning of Priestcraft and Downfall of Book of  Mormon People eBook by Arlin E Nusbaum - 1230001925401 | Rakuten Kobo  United States">
            <a:extLst>
              <a:ext uri="{FF2B5EF4-FFF2-40B4-BE49-F238E27FC236}">
                <a16:creationId xmlns:a16="http://schemas.microsoft.com/office/drawing/2014/main" id="{B8F6D9DE-770F-4126-80EE-D174CC67A9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2787" b="7104"/>
          <a:stretch/>
        </p:blipFill>
        <p:spPr bwMode="auto">
          <a:xfrm>
            <a:off x="9203961" y="4081934"/>
            <a:ext cx="2988039" cy="2776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01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158" y="1724297"/>
            <a:ext cx="10824410" cy="4949218"/>
          </a:xfrm>
        </p:spPr>
        <p:txBody>
          <a:bodyPr>
            <a:normAutofit fontScale="77500" lnSpcReduction="20000"/>
          </a:bodyPr>
          <a:lstStyle/>
          <a:p>
            <a:r>
              <a:rPr lang="en-US" sz="2800" dirty="0"/>
              <a:t>Preparation Progression (my perception)</a:t>
            </a:r>
            <a:endParaRPr lang="en-US" dirty="0"/>
          </a:p>
          <a:p>
            <a:pPr lvl="1">
              <a:lnSpc>
                <a:spcPct val="120000"/>
              </a:lnSpc>
            </a:pPr>
            <a:r>
              <a:rPr lang="en-US" sz="2800" b="1" dirty="0">
                <a:solidFill>
                  <a:schemeClr val="tx2"/>
                </a:solidFill>
              </a:rPr>
              <a:t>Phase One: </a:t>
            </a:r>
            <a:r>
              <a:rPr lang="en-US" sz="2800" dirty="0">
                <a:solidFill>
                  <a:schemeClr val="tx2"/>
                </a:solidFill>
              </a:rPr>
              <a:t>Curiosity because of friends, messages, video, conference, etc.</a:t>
            </a:r>
          </a:p>
          <a:p>
            <a:pPr lvl="2">
              <a:lnSpc>
                <a:spcPct val="120000"/>
              </a:lnSpc>
            </a:pPr>
            <a:r>
              <a:rPr lang="en-US" sz="2600" dirty="0">
                <a:solidFill>
                  <a:schemeClr val="tx2"/>
                </a:solidFill>
              </a:rPr>
              <a:t>Person begins to study and investigate.</a:t>
            </a:r>
          </a:p>
          <a:p>
            <a:pPr lvl="1">
              <a:lnSpc>
                <a:spcPct val="120000"/>
              </a:lnSpc>
            </a:pPr>
            <a:r>
              <a:rPr lang="en-US" sz="2800" b="1" dirty="0">
                <a:solidFill>
                  <a:schemeClr val="tx2"/>
                </a:solidFill>
              </a:rPr>
              <a:t>Phase Two: </a:t>
            </a:r>
            <a:r>
              <a:rPr lang="en-US" sz="2800" dirty="0">
                <a:solidFill>
                  <a:schemeClr val="tx2"/>
                </a:solidFill>
              </a:rPr>
              <a:t>Acceptance and PANIC! </a:t>
            </a:r>
          </a:p>
          <a:p>
            <a:pPr lvl="2">
              <a:lnSpc>
                <a:spcPct val="120000"/>
              </a:lnSpc>
            </a:pPr>
            <a:r>
              <a:rPr lang="en-US" sz="2600" dirty="0">
                <a:solidFill>
                  <a:schemeClr val="tx2"/>
                </a:solidFill>
              </a:rPr>
              <a:t>Focus on physical preparation. Need stuff!! (obedience)</a:t>
            </a:r>
          </a:p>
          <a:p>
            <a:pPr lvl="1">
              <a:lnSpc>
                <a:spcPct val="120000"/>
              </a:lnSpc>
            </a:pPr>
            <a:r>
              <a:rPr lang="en-US" sz="2800" b="1" dirty="0">
                <a:solidFill>
                  <a:schemeClr val="tx2"/>
                </a:solidFill>
              </a:rPr>
              <a:t>Phase Three: </a:t>
            </a:r>
            <a:r>
              <a:rPr lang="en-US" sz="2800" dirty="0">
                <a:solidFill>
                  <a:schemeClr val="tx2"/>
                </a:solidFill>
              </a:rPr>
              <a:t>Overwhelmed and worried</a:t>
            </a:r>
          </a:p>
          <a:p>
            <a:pPr lvl="2">
              <a:lnSpc>
                <a:spcPct val="120000"/>
              </a:lnSpc>
            </a:pPr>
            <a:r>
              <a:rPr lang="en-US" sz="2600" dirty="0">
                <a:solidFill>
                  <a:schemeClr val="tx2"/>
                </a:solidFill>
              </a:rPr>
              <a:t>What about my children, friends, ward members? Can’t do or even think of everything. (sacrifice)</a:t>
            </a:r>
          </a:p>
          <a:p>
            <a:pPr lvl="1">
              <a:lnSpc>
                <a:spcPct val="120000"/>
              </a:lnSpc>
            </a:pPr>
            <a:r>
              <a:rPr lang="en-US" sz="2800" b="1" dirty="0">
                <a:solidFill>
                  <a:schemeClr val="tx2"/>
                </a:solidFill>
              </a:rPr>
              <a:t>Phase Four:</a:t>
            </a:r>
            <a:r>
              <a:rPr lang="en-US" sz="2800" dirty="0">
                <a:solidFill>
                  <a:schemeClr val="tx2"/>
                </a:solidFill>
              </a:rPr>
              <a:t> The Lord’s perspective and peace (consecration)</a:t>
            </a:r>
          </a:p>
          <a:p>
            <a:pPr lvl="2">
              <a:lnSpc>
                <a:spcPct val="120000"/>
              </a:lnSpc>
            </a:pPr>
            <a:r>
              <a:rPr lang="en-US" sz="2600" dirty="0">
                <a:solidFill>
                  <a:schemeClr val="tx2"/>
                </a:solidFill>
              </a:rPr>
              <a:t>Spiritual preparation in faith, trusting God, joy for the Savior’s coming</a:t>
            </a:r>
          </a:p>
          <a:p>
            <a:pPr>
              <a:lnSpc>
                <a:spcPct val="120000"/>
              </a:lnSpc>
            </a:pPr>
            <a:r>
              <a:rPr lang="en-US" sz="2600" dirty="0">
                <a:solidFill>
                  <a:srgbClr val="00B050"/>
                </a:solidFill>
              </a:rPr>
              <a:t>Question: Are you a better person, a more spiritual soul, a more devoted disciple, a more Christ-like child of God, since starting your path in preparedness?</a:t>
            </a:r>
          </a:p>
        </p:txBody>
      </p:sp>
      <p:sp>
        <p:nvSpPr>
          <p:cNvPr id="2" name="Title 1"/>
          <p:cNvSpPr>
            <a:spLocks noGrp="1"/>
          </p:cNvSpPr>
          <p:nvPr>
            <p:ph type="title"/>
          </p:nvPr>
        </p:nvSpPr>
        <p:spPr>
          <a:xfrm>
            <a:off x="822158" y="172619"/>
            <a:ext cx="10515600" cy="1230879"/>
          </a:xfrm>
        </p:spPr>
        <p:txBody>
          <a:bodyPr/>
          <a:lstStyle/>
          <a:p>
            <a:r>
              <a:rPr lang="en-US" sz="4000" dirty="0"/>
              <a:t>Watcher Cycle</a:t>
            </a:r>
          </a:p>
        </p:txBody>
      </p:sp>
      <p:pic>
        <p:nvPicPr>
          <p:cNvPr id="16386" name="Picture 2" descr="Learn How To Break Your Project Into 2 Phases! | Hatch Homes">
            <a:extLst>
              <a:ext uri="{FF2B5EF4-FFF2-40B4-BE49-F238E27FC236}">
                <a16:creationId xmlns:a16="http://schemas.microsoft.com/office/drawing/2014/main" id="{6A372983-FBB4-4684-BC07-2243DC4E69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693" b="25135"/>
          <a:stretch/>
        </p:blipFill>
        <p:spPr bwMode="auto">
          <a:xfrm>
            <a:off x="7686675" y="5988570"/>
            <a:ext cx="4505325" cy="869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3115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802252"/>
            <a:ext cx="9353862" cy="4859079"/>
          </a:xfrm>
        </p:spPr>
        <p:txBody>
          <a:bodyPr>
            <a:normAutofit/>
          </a:bodyPr>
          <a:lstStyle/>
          <a:p>
            <a:pPr lvl="1"/>
            <a:r>
              <a:rPr lang="en-US" sz="2800" dirty="0">
                <a:solidFill>
                  <a:srgbClr val="00B050"/>
                </a:solidFill>
              </a:rPr>
              <a:t>Broken Covenants</a:t>
            </a:r>
            <a:r>
              <a:rPr lang="en-US" sz="2800" dirty="0">
                <a:solidFill>
                  <a:schemeClr val="tx1"/>
                </a:solidFill>
              </a:rPr>
              <a:t>—American</a:t>
            </a:r>
          </a:p>
          <a:p>
            <a:pPr lvl="2"/>
            <a:r>
              <a:rPr lang="en-US" sz="2400" dirty="0"/>
              <a:t>George Washington Inauguration: “No People can be bound to </a:t>
            </a:r>
            <a:r>
              <a:rPr lang="en-US" sz="2400" b="1" dirty="0"/>
              <a:t>acknowledge and adore the invisible hand</a:t>
            </a:r>
            <a:r>
              <a:rPr lang="en-US" sz="2400" dirty="0"/>
              <a:t>, which conducts the Affairs of men more than the People of the United States. Every step, by which they have advanced to the character of an independent nation, seems to have been distinguished by some token of </a:t>
            </a:r>
            <a:r>
              <a:rPr lang="en-US" sz="2400" b="1" dirty="0"/>
              <a:t>providential agency</a:t>
            </a:r>
            <a:r>
              <a:rPr lang="en-US" sz="2400" dirty="0"/>
              <a:t>…Since we ought to be no less persuaded that the propitious </a:t>
            </a:r>
            <a:r>
              <a:rPr lang="en-US" sz="2400" b="1" dirty="0"/>
              <a:t>smiles of Heaven</a:t>
            </a:r>
            <a:r>
              <a:rPr lang="en-US" sz="2400" dirty="0"/>
              <a:t>, can never be expected on a nation that disregards the eternal rules of order and right, which Heaven itself has ordained”</a:t>
            </a:r>
          </a:p>
        </p:txBody>
      </p:sp>
      <p:sp>
        <p:nvSpPr>
          <p:cNvPr id="2" name="Title 1"/>
          <p:cNvSpPr>
            <a:spLocks noGrp="1"/>
          </p:cNvSpPr>
          <p:nvPr>
            <p:ph type="title"/>
          </p:nvPr>
        </p:nvSpPr>
        <p:spPr/>
        <p:txBody>
          <a:bodyPr/>
          <a:lstStyle/>
          <a:p>
            <a:r>
              <a:rPr lang="en-US" sz="4000" dirty="0"/>
              <a:t>Why Now?</a:t>
            </a:r>
          </a:p>
        </p:txBody>
      </p:sp>
      <p:pic>
        <p:nvPicPr>
          <p:cNvPr id="19458" name="Picture 2" descr="'George Washington' by Gilbert Stuart Painting Print">
            <a:extLst>
              <a:ext uri="{FF2B5EF4-FFF2-40B4-BE49-F238E27FC236}">
                <a16:creationId xmlns:a16="http://schemas.microsoft.com/office/drawing/2014/main" id="{6783F684-4F35-4A92-9A0B-5800CBD535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353" y="2320253"/>
            <a:ext cx="2247452" cy="3271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69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2329" y="1582615"/>
            <a:ext cx="10550833" cy="5275385"/>
          </a:xfrm>
        </p:spPr>
        <p:txBody>
          <a:bodyPr>
            <a:normAutofit/>
          </a:bodyPr>
          <a:lstStyle/>
          <a:p>
            <a:pPr lvl="1"/>
            <a:r>
              <a:rPr lang="en-US" sz="2800" dirty="0">
                <a:solidFill>
                  <a:srgbClr val="00B050"/>
                </a:solidFill>
              </a:rPr>
              <a:t>Broken Commandments</a:t>
            </a:r>
          </a:p>
          <a:p>
            <a:pPr lvl="2"/>
            <a:r>
              <a:rPr lang="en-US" sz="2800" dirty="0">
                <a:solidFill>
                  <a:schemeClr val="tx1"/>
                </a:solidFill>
              </a:rPr>
              <a:t>10 Commandments</a:t>
            </a:r>
          </a:p>
          <a:p>
            <a:pPr lvl="3"/>
            <a:r>
              <a:rPr lang="en-US" sz="2600" dirty="0">
                <a:solidFill>
                  <a:schemeClr val="tx1"/>
                </a:solidFill>
              </a:rPr>
              <a:t>Mocking God</a:t>
            </a:r>
          </a:p>
          <a:p>
            <a:pPr lvl="3"/>
            <a:r>
              <a:rPr lang="en-US" sz="2600" dirty="0">
                <a:solidFill>
                  <a:schemeClr val="tx1"/>
                </a:solidFill>
              </a:rPr>
              <a:t>Immorality, Porn $12 B in U.S., $100 B globally</a:t>
            </a:r>
          </a:p>
          <a:p>
            <a:pPr lvl="3"/>
            <a:r>
              <a:rPr lang="en-US" sz="2600" dirty="0">
                <a:solidFill>
                  <a:schemeClr val="tx1"/>
                </a:solidFill>
              </a:rPr>
              <a:t>Breaking Sabbath</a:t>
            </a:r>
          </a:p>
          <a:p>
            <a:pPr lvl="1"/>
            <a:r>
              <a:rPr lang="en-US" sz="2800" dirty="0">
                <a:solidFill>
                  <a:schemeClr val="tx2"/>
                </a:solidFill>
              </a:rPr>
              <a:t>Further, we warn that the disintegration of the family will bring upon individuals, communities and </a:t>
            </a:r>
            <a:br>
              <a:rPr lang="en-US" sz="2800" dirty="0">
                <a:solidFill>
                  <a:schemeClr val="tx2"/>
                </a:solidFill>
              </a:rPr>
            </a:br>
            <a:r>
              <a:rPr lang="en-US" sz="2800" dirty="0">
                <a:solidFill>
                  <a:schemeClr val="tx2"/>
                </a:solidFill>
              </a:rPr>
              <a:t>nations the calamities foretold by ancient and </a:t>
            </a:r>
            <a:br>
              <a:rPr lang="en-US" sz="2800" dirty="0">
                <a:solidFill>
                  <a:schemeClr val="tx2"/>
                </a:solidFill>
              </a:rPr>
            </a:br>
            <a:r>
              <a:rPr lang="en-US" sz="2800" dirty="0">
                <a:solidFill>
                  <a:schemeClr val="tx2"/>
                </a:solidFill>
              </a:rPr>
              <a:t>modern prophets. </a:t>
            </a:r>
            <a:r>
              <a:rPr lang="en-US" sz="2400" dirty="0">
                <a:solidFill>
                  <a:schemeClr val="tx2"/>
                </a:solidFill>
              </a:rPr>
              <a:t>(The Family Proclamation)</a:t>
            </a:r>
            <a:endParaRPr lang="en-US" sz="2800" dirty="0">
              <a:solidFill>
                <a:schemeClr val="tx2"/>
              </a:solidFill>
            </a:endParaRPr>
          </a:p>
        </p:txBody>
      </p:sp>
      <p:sp>
        <p:nvSpPr>
          <p:cNvPr id="2" name="Title 1"/>
          <p:cNvSpPr>
            <a:spLocks noGrp="1"/>
          </p:cNvSpPr>
          <p:nvPr>
            <p:ph type="title"/>
          </p:nvPr>
        </p:nvSpPr>
        <p:spPr/>
        <p:txBody>
          <a:bodyPr/>
          <a:lstStyle/>
          <a:p>
            <a:r>
              <a:rPr lang="en-US" sz="4000" dirty="0"/>
              <a:t>Why Now?</a:t>
            </a:r>
          </a:p>
        </p:txBody>
      </p:sp>
      <p:pic>
        <p:nvPicPr>
          <p:cNvPr id="11266" name="Picture 2" descr="Of Broken Covenants and Divine Justice - Ki Tisa">
            <a:extLst>
              <a:ext uri="{FF2B5EF4-FFF2-40B4-BE49-F238E27FC236}">
                <a16:creationId xmlns:a16="http://schemas.microsoft.com/office/drawing/2014/main" id="{0CD7E853-9C90-4678-9883-51D9694B5A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7916" y="4750152"/>
            <a:ext cx="2814084" cy="2107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55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2329" y="1582615"/>
            <a:ext cx="10550833" cy="5275385"/>
          </a:xfrm>
        </p:spPr>
        <p:txBody>
          <a:bodyPr>
            <a:normAutofit/>
          </a:bodyPr>
          <a:lstStyle/>
          <a:p>
            <a:pPr lvl="1"/>
            <a:r>
              <a:rPr lang="en-US" sz="2800" dirty="0">
                <a:solidFill>
                  <a:srgbClr val="00B050"/>
                </a:solidFill>
              </a:rPr>
              <a:t>Rejecting the Messiah</a:t>
            </a:r>
          </a:p>
          <a:p>
            <a:pPr lvl="1"/>
            <a:r>
              <a:rPr lang="en-US" sz="2800" b="1" dirty="0">
                <a:solidFill>
                  <a:schemeClr val="tx2"/>
                </a:solidFill>
              </a:rPr>
              <a:t>Elder Anderson</a:t>
            </a:r>
            <a:r>
              <a:rPr lang="en-US" sz="2800" dirty="0">
                <a:solidFill>
                  <a:schemeClr val="tx2"/>
                </a:solidFill>
              </a:rPr>
              <a:t>: </a:t>
            </a:r>
            <a:r>
              <a:rPr lang="en-US" sz="1800" dirty="0">
                <a:solidFill>
                  <a:schemeClr val="tx2"/>
                </a:solidFill>
              </a:rPr>
              <a:t>We Talk of Christ</a:t>
            </a:r>
            <a:br>
              <a:rPr lang="en-US" sz="2800" dirty="0">
                <a:solidFill>
                  <a:schemeClr val="tx1"/>
                </a:solidFill>
              </a:rPr>
            </a:br>
            <a:r>
              <a:rPr lang="en-US" sz="2400" dirty="0">
                <a:solidFill>
                  <a:schemeClr val="tx1"/>
                </a:solidFill>
              </a:rPr>
              <a:t>“A recent study revealed that in the last 10 years, 30 million </a:t>
            </a:r>
            <a:br>
              <a:rPr lang="en-US" sz="2400" dirty="0">
                <a:solidFill>
                  <a:schemeClr val="tx1"/>
                </a:solidFill>
              </a:rPr>
            </a:br>
            <a:r>
              <a:rPr lang="en-US" sz="2400" dirty="0">
                <a:solidFill>
                  <a:schemeClr val="tx1"/>
                </a:solidFill>
              </a:rPr>
              <a:t>people in the United States have stepped away from </a:t>
            </a:r>
            <a:br>
              <a:rPr lang="en-US" sz="2400" dirty="0">
                <a:solidFill>
                  <a:schemeClr val="tx1"/>
                </a:solidFill>
              </a:rPr>
            </a:br>
            <a:r>
              <a:rPr lang="en-US" sz="2400" dirty="0">
                <a:solidFill>
                  <a:schemeClr val="tx1"/>
                </a:solidFill>
              </a:rPr>
              <a:t>believing in the divinity of Jesus Christ. Looking worldwide,</a:t>
            </a:r>
            <a:br>
              <a:rPr lang="en-US" sz="2400" dirty="0">
                <a:solidFill>
                  <a:schemeClr val="tx1"/>
                </a:solidFill>
              </a:rPr>
            </a:br>
            <a:r>
              <a:rPr lang="en-US" sz="2400" dirty="0">
                <a:solidFill>
                  <a:schemeClr val="tx1"/>
                </a:solidFill>
              </a:rPr>
              <a:t>another study predicts that in the decades ahead, more than </a:t>
            </a:r>
            <a:br>
              <a:rPr lang="en-US" sz="2400" dirty="0">
                <a:solidFill>
                  <a:schemeClr val="tx1"/>
                </a:solidFill>
              </a:rPr>
            </a:br>
            <a:r>
              <a:rPr lang="en-US" sz="2400" dirty="0">
                <a:solidFill>
                  <a:schemeClr val="tx1"/>
                </a:solidFill>
              </a:rPr>
              <a:t>twice as many will leave Christianity as will embrace it…</a:t>
            </a:r>
            <a:br>
              <a:rPr lang="en-US" sz="2400" dirty="0">
                <a:solidFill>
                  <a:schemeClr val="tx1"/>
                </a:solidFill>
              </a:rPr>
            </a:br>
            <a:endParaRPr lang="en-US" sz="2800" dirty="0">
              <a:solidFill>
                <a:schemeClr val="tx2"/>
              </a:solidFill>
            </a:endParaRPr>
          </a:p>
        </p:txBody>
      </p:sp>
      <p:sp>
        <p:nvSpPr>
          <p:cNvPr id="2" name="Title 1"/>
          <p:cNvSpPr>
            <a:spLocks noGrp="1"/>
          </p:cNvSpPr>
          <p:nvPr>
            <p:ph type="title"/>
          </p:nvPr>
        </p:nvSpPr>
        <p:spPr/>
        <p:txBody>
          <a:bodyPr/>
          <a:lstStyle/>
          <a:p>
            <a:r>
              <a:rPr lang="en-US" sz="4000" dirty="0"/>
              <a:t>Why Now?</a:t>
            </a:r>
          </a:p>
        </p:txBody>
      </p:sp>
      <p:pic>
        <p:nvPicPr>
          <p:cNvPr id="10242" name="Picture 2" descr="Opinion | The Overstated Collapse of American Christianity - The New York  Times">
            <a:extLst>
              <a:ext uri="{FF2B5EF4-FFF2-40B4-BE49-F238E27FC236}">
                <a16:creationId xmlns:a16="http://schemas.microsoft.com/office/drawing/2014/main" id="{79A150BE-BA2A-4025-8A64-161E165DD9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000" y="4572000"/>
            <a:ext cx="4064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09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703" y="1685109"/>
            <a:ext cx="11325497" cy="5172891"/>
          </a:xfrm>
        </p:spPr>
        <p:txBody>
          <a:bodyPr>
            <a:normAutofit/>
          </a:bodyPr>
          <a:lstStyle/>
          <a:p>
            <a:pPr marL="411480" lvl="1" indent="0">
              <a:buNone/>
            </a:pPr>
            <a:r>
              <a:rPr lang="en-US" sz="2800" dirty="0">
                <a:solidFill>
                  <a:schemeClr val="tx2"/>
                </a:solidFill>
              </a:rPr>
              <a:t>Speech by Israel Prime Minister Netanyahu to the United Nations </a:t>
            </a:r>
            <a:br>
              <a:rPr lang="en-US" dirty="0">
                <a:solidFill>
                  <a:schemeClr val="tx2"/>
                </a:solidFill>
              </a:rPr>
            </a:br>
            <a:r>
              <a:rPr lang="en-US" sz="2400" dirty="0">
                <a:solidFill>
                  <a:schemeClr val="tx2"/>
                </a:solidFill>
              </a:rPr>
              <a:t>9/19/17 referring to the historic year 2017 - Jewish year 5777 – Jubilee Year</a:t>
            </a:r>
            <a:br>
              <a:rPr lang="en-US" sz="2400" dirty="0">
                <a:solidFill>
                  <a:schemeClr val="tx2"/>
                </a:solidFill>
              </a:rPr>
            </a:br>
            <a:r>
              <a:rPr lang="en-US" sz="2400" dirty="0">
                <a:solidFill>
                  <a:schemeClr val="tx2"/>
                </a:solidFill>
              </a:rPr>
              <a:t>(Jubilee Year = Year following 7 </a:t>
            </a:r>
            <a:r>
              <a:rPr lang="en-US" sz="2400" dirty="0" err="1">
                <a:solidFill>
                  <a:schemeClr val="tx2"/>
                </a:solidFill>
              </a:rPr>
              <a:t>Shemitas</a:t>
            </a:r>
            <a:r>
              <a:rPr lang="en-US" sz="2400" dirty="0">
                <a:solidFill>
                  <a:schemeClr val="tx2"/>
                </a:solidFill>
              </a:rPr>
              <a:t> {Sabbath Years} of 7 years)</a:t>
            </a:r>
          </a:p>
          <a:p>
            <a:pPr lvl="1"/>
            <a:r>
              <a:rPr lang="en-US" sz="2400" dirty="0">
                <a:solidFill>
                  <a:srgbClr val="00B050"/>
                </a:solidFill>
              </a:rPr>
              <a:t>120 years ago (1897): first Zionist conference organized by Theodore </a:t>
            </a:r>
            <a:r>
              <a:rPr lang="en-US" sz="2400" dirty="0" err="1">
                <a:solidFill>
                  <a:srgbClr val="00B050"/>
                </a:solidFill>
              </a:rPr>
              <a:t>Herzel</a:t>
            </a:r>
            <a:r>
              <a:rPr lang="en-US" sz="2400" dirty="0">
                <a:solidFill>
                  <a:srgbClr val="00B050"/>
                </a:solidFill>
              </a:rPr>
              <a:t>-Modern Moses</a:t>
            </a:r>
          </a:p>
          <a:p>
            <a:pPr lvl="1"/>
            <a:r>
              <a:rPr lang="en-US" sz="2400" dirty="0">
                <a:solidFill>
                  <a:srgbClr val="00B050"/>
                </a:solidFill>
              </a:rPr>
              <a:t>100 years ago (1917): Balfour declaration giving Jews the right to a national homeland. (Jubilee).</a:t>
            </a:r>
          </a:p>
          <a:p>
            <a:pPr lvl="1"/>
            <a:r>
              <a:rPr lang="en-US" sz="2400" dirty="0">
                <a:solidFill>
                  <a:srgbClr val="00B050"/>
                </a:solidFill>
              </a:rPr>
              <a:t>70 years ago (1947): U.N. declared the rights of the Jews to a national homeland </a:t>
            </a:r>
          </a:p>
          <a:p>
            <a:pPr lvl="1"/>
            <a:r>
              <a:rPr lang="en-US" sz="2400" dirty="0">
                <a:solidFill>
                  <a:srgbClr val="00B050"/>
                </a:solidFill>
              </a:rPr>
              <a:t>50 years ago (1967): Jews returned to Jerusalem (Jubilee)</a:t>
            </a:r>
            <a:br>
              <a:rPr lang="en-US" sz="2400" dirty="0">
                <a:solidFill>
                  <a:srgbClr val="00B050"/>
                </a:solidFill>
              </a:rPr>
            </a:br>
            <a:endParaRPr lang="en-US" sz="2400" dirty="0">
              <a:solidFill>
                <a:srgbClr val="00B050"/>
              </a:solidFill>
            </a:endParaRPr>
          </a:p>
          <a:p>
            <a:pPr lvl="1"/>
            <a:r>
              <a:rPr lang="en-US" sz="2400" b="1" dirty="0">
                <a:solidFill>
                  <a:srgbClr val="00B050"/>
                </a:solidFill>
              </a:rPr>
              <a:t>Was 2017 significant? Take note in the following slides.</a:t>
            </a:r>
          </a:p>
        </p:txBody>
      </p:sp>
      <p:sp>
        <p:nvSpPr>
          <p:cNvPr id="2" name="Title 1"/>
          <p:cNvSpPr>
            <a:spLocks noGrp="1"/>
          </p:cNvSpPr>
          <p:nvPr>
            <p:ph type="title"/>
          </p:nvPr>
        </p:nvSpPr>
        <p:spPr/>
        <p:txBody>
          <a:bodyPr/>
          <a:lstStyle/>
          <a:p>
            <a:r>
              <a:rPr lang="en-US" sz="4000" dirty="0"/>
              <a:t>But the Timing Was Known</a:t>
            </a:r>
          </a:p>
        </p:txBody>
      </p:sp>
      <p:pic>
        <p:nvPicPr>
          <p:cNvPr id="11266" name="Picture 2" descr="Benjamin Netanyahu Images, Stock Photos &amp; Vectors | Shutterstock">
            <a:extLst>
              <a:ext uri="{FF2B5EF4-FFF2-40B4-BE49-F238E27FC236}">
                <a16:creationId xmlns:a16="http://schemas.microsoft.com/office/drawing/2014/main" id="{234F3AA8-8BDC-4C85-BD20-2E0EDF8D26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1832" y="5086126"/>
            <a:ext cx="2580167" cy="1852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30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75143B-A821-4946-84B9-5258E2F3C17A}"/>
              </a:ext>
            </a:extLst>
          </p:cNvPr>
          <p:cNvSpPr/>
          <p:nvPr/>
        </p:nvSpPr>
        <p:spPr>
          <a:xfrm>
            <a:off x="574105" y="892588"/>
            <a:ext cx="11617895" cy="6084591"/>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3912" y="0"/>
            <a:ext cx="11436096" cy="401602"/>
          </a:xfrm>
        </p:spPr>
        <p:txBody>
          <a:bodyPr/>
          <a:lstStyle/>
          <a:p>
            <a:r>
              <a:rPr lang="en-US" sz="4000" dirty="0"/>
              <a:t>Signs Summary</a:t>
            </a:r>
            <a:endParaRPr lang="en-US" sz="4800" dirty="0"/>
          </a:p>
        </p:txBody>
      </p:sp>
      <p:sp>
        <p:nvSpPr>
          <p:cNvPr id="160" name="TextBox 159"/>
          <p:cNvSpPr txBox="1"/>
          <p:nvPr/>
        </p:nvSpPr>
        <p:spPr>
          <a:xfrm>
            <a:off x="2339239" y="588417"/>
            <a:ext cx="940802" cy="338554"/>
          </a:xfrm>
          <a:prstGeom prst="rect">
            <a:avLst/>
          </a:prstGeom>
          <a:noFill/>
        </p:spPr>
        <p:txBody>
          <a:bodyPr wrap="square" rtlCol="0">
            <a:spAutoFit/>
          </a:bodyPr>
          <a:lstStyle/>
          <a:p>
            <a:r>
              <a:rPr lang="en-US" sz="1600" dirty="0"/>
              <a:t>2006</a:t>
            </a:r>
          </a:p>
        </p:txBody>
      </p:sp>
      <p:sp>
        <p:nvSpPr>
          <p:cNvPr id="161" name="TextBox 160"/>
          <p:cNvSpPr txBox="1"/>
          <p:nvPr/>
        </p:nvSpPr>
        <p:spPr>
          <a:xfrm>
            <a:off x="3027099" y="592581"/>
            <a:ext cx="672411" cy="338554"/>
          </a:xfrm>
          <a:prstGeom prst="rect">
            <a:avLst/>
          </a:prstGeom>
          <a:noFill/>
        </p:spPr>
        <p:txBody>
          <a:bodyPr wrap="square" rtlCol="0">
            <a:spAutoFit/>
          </a:bodyPr>
          <a:lstStyle/>
          <a:p>
            <a:r>
              <a:rPr lang="en-US" sz="1600" dirty="0"/>
              <a:t>2008</a:t>
            </a:r>
          </a:p>
        </p:txBody>
      </p:sp>
      <p:sp>
        <p:nvSpPr>
          <p:cNvPr id="162" name="TextBox 161"/>
          <p:cNvSpPr txBox="1"/>
          <p:nvPr/>
        </p:nvSpPr>
        <p:spPr>
          <a:xfrm>
            <a:off x="4386228" y="603416"/>
            <a:ext cx="672411" cy="338554"/>
          </a:xfrm>
          <a:prstGeom prst="rect">
            <a:avLst/>
          </a:prstGeom>
          <a:noFill/>
        </p:spPr>
        <p:txBody>
          <a:bodyPr wrap="square" rtlCol="0">
            <a:spAutoFit/>
          </a:bodyPr>
          <a:lstStyle/>
          <a:p>
            <a:r>
              <a:rPr lang="en-US" sz="1600" dirty="0"/>
              <a:t>2012</a:t>
            </a:r>
          </a:p>
        </p:txBody>
      </p:sp>
      <p:sp>
        <p:nvSpPr>
          <p:cNvPr id="163" name="TextBox 162"/>
          <p:cNvSpPr txBox="1"/>
          <p:nvPr/>
        </p:nvSpPr>
        <p:spPr>
          <a:xfrm>
            <a:off x="5179036" y="606284"/>
            <a:ext cx="672411" cy="338554"/>
          </a:xfrm>
          <a:prstGeom prst="rect">
            <a:avLst/>
          </a:prstGeom>
          <a:noFill/>
        </p:spPr>
        <p:txBody>
          <a:bodyPr wrap="square" rtlCol="0">
            <a:spAutoFit/>
          </a:bodyPr>
          <a:lstStyle/>
          <a:p>
            <a:r>
              <a:rPr lang="en-US" sz="1600" dirty="0"/>
              <a:t>2014</a:t>
            </a:r>
          </a:p>
        </p:txBody>
      </p:sp>
      <p:sp>
        <p:nvSpPr>
          <p:cNvPr id="164" name="TextBox 163"/>
          <p:cNvSpPr txBox="1"/>
          <p:nvPr/>
        </p:nvSpPr>
        <p:spPr>
          <a:xfrm>
            <a:off x="6467991" y="600939"/>
            <a:ext cx="672411" cy="338554"/>
          </a:xfrm>
          <a:prstGeom prst="rect">
            <a:avLst/>
          </a:prstGeom>
          <a:noFill/>
        </p:spPr>
        <p:txBody>
          <a:bodyPr wrap="square" rtlCol="0">
            <a:spAutoFit/>
          </a:bodyPr>
          <a:lstStyle/>
          <a:p>
            <a:r>
              <a:rPr lang="en-US" sz="1600" dirty="0"/>
              <a:t>2018</a:t>
            </a:r>
          </a:p>
        </p:txBody>
      </p:sp>
      <p:sp>
        <p:nvSpPr>
          <p:cNvPr id="165" name="TextBox 164"/>
          <p:cNvSpPr txBox="1"/>
          <p:nvPr/>
        </p:nvSpPr>
        <p:spPr>
          <a:xfrm>
            <a:off x="7192299" y="593140"/>
            <a:ext cx="636444" cy="338554"/>
          </a:xfrm>
          <a:prstGeom prst="rect">
            <a:avLst/>
          </a:prstGeom>
          <a:noFill/>
        </p:spPr>
        <p:txBody>
          <a:bodyPr wrap="square" rtlCol="0">
            <a:spAutoFit/>
          </a:bodyPr>
          <a:lstStyle/>
          <a:p>
            <a:r>
              <a:rPr lang="en-US" sz="1600" dirty="0"/>
              <a:t>2020</a:t>
            </a:r>
          </a:p>
        </p:txBody>
      </p:sp>
      <p:sp>
        <p:nvSpPr>
          <p:cNvPr id="166" name="TextBox 165"/>
          <p:cNvSpPr txBox="1"/>
          <p:nvPr/>
        </p:nvSpPr>
        <p:spPr>
          <a:xfrm>
            <a:off x="7865348" y="602397"/>
            <a:ext cx="672411" cy="338554"/>
          </a:xfrm>
          <a:prstGeom prst="rect">
            <a:avLst/>
          </a:prstGeom>
          <a:noFill/>
        </p:spPr>
        <p:txBody>
          <a:bodyPr wrap="square" rtlCol="0">
            <a:spAutoFit/>
          </a:bodyPr>
          <a:lstStyle/>
          <a:p>
            <a:r>
              <a:rPr lang="en-US" sz="1600" dirty="0"/>
              <a:t>2022</a:t>
            </a:r>
          </a:p>
        </p:txBody>
      </p:sp>
      <p:sp>
        <p:nvSpPr>
          <p:cNvPr id="167" name="TextBox 166"/>
          <p:cNvSpPr txBox="1"/>
          <p:nvPr/>
        </p:nvSpPr>
        <p:spPr>
          <a:xfrm>
            <a:off x="8576361" y="578033"/>
            <a:ext cx="672411" cy="338554"/>
          </a:xfrm>
          <a:prstGeom prst="rect">
            <a:avLst/>
          </a:prstGeom>
          <a:noFill/>
        </p:spPr>
        <p:txBody>
          <a:bodyPr wrap="square" rtlCol="0">
            <a:spAutoFit/>
          </a:bodyPr>
          <a:lstStyle/>
          <a:p>
            <a:r>
              <a:rPr lang="en-US" sz="1600" dirty="0"/>
              <a:t>2024</a:t>
            </a:r>
          </a:p>
        </p:txBody>
      </p:sp>
      <p:cxnSp>
        <p:nvCxnSpPr>
          <p:cNvPr id="121" name="Straight Connector 120">
            <a:extLst>
              <a:ext uri="{FF2B5EF4-FFF2-40B4-BE49-F238E27FC236}">
                <a16:creationId xmlns:a16="http://schemas.microsoft.com/office/drawing/2014/main" id="{18328E7C-888A-4A13-A472-5FAC0B26B6CE}"/>
              </a:ext>
            </a:extLst>
          </p:cNvPr>
          <p:cNvCxnSpPr>
            <a:cxnSpLocks/>
          </p:cNvCxnSpPr>
          <p:nvPr/>
        </p:nvCxnSpPr>
        <p:spPr>
          <a:xfrm>
            <a:off x="580220" y="878049"/>
            <a:ext cx="0" cy="535526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22" name="TextBox 221">
            <a:extLst>
              <a:ext uri="{FF2B5EF4-FFF2-40B4-BE49-F238E27FC236}">
                <a16:creationId xmlns:a16="http://schemas.microsoft.com/office/drawing/2014/main" id="{018FA4A3-0B13-47E4-B982-EE61FC957177}"/>
              </a:ext>
            </a:extLst>
          </p:cNvPr>
          <p:cNvSpPr txBox="1"/>
          <p:nvPr/>
        </p:nvSpPr>
        <p:spPr>
          <a:xfrm>
            <a:off x="277738" y="590131"/>
            <a:ext cx="940802" cy="338554"/>
          </a:xfrm>
          <a:prstGeom prst="rect">
            <a:avLst/>
          </a:prstGeom>
          <a:noFill/>
        </p:spPr>
        <p:txBody>
          <a:bodyPr wrap="square" rtlCol="0">
            <a:spAutoFit/>
          </a:bodyPr>
          <a:lstStyle/>
          <a:p>
            <a:r>
              <a:rPr lang="en-US" sz="1600" b="1" dirty="0"/>
              <a:t>2000 </a:t>
            </a:r>
          </a:p>
        </p:txBody>
      </p:sp>
      <p:sp>
        <p:nvSpPr>
          <p:cNvPr id="223" name="TextBox 222">
            <a:extLst>
              <a:ext uri="{FF2B5EF4-FFF2-40B4-BE49-F238E27FC236}">
                <a16:creationId xmlns:a16="http://schemas.microsoft.com/office/drawing/2014/main" id="{2B7375FF-394E-4F32-8A3A-3B86FB817CF4}"/>
              </a:ext>
            </a:extLst>
          </p:cNvPr>
          <p:cNvSpPr txBox="1"/>
          <p:nvPr/>
        </p:nvSpPr>
        <p:spPr>
          <a:xfrm>
            <a:off x="982470" y="588519"/>
            <a:ext cx="672411" cy="338554"/>
          </a:xfrm>
          <a:prstGeom prst="rect">
            <a:avLst/>
          </a:prstGeom>
          <a:noFill/>
        </p:spPr>
        <p:txBody>
          <a:bodyPr wrap="square" rtlCol="0">
            <a:spAutoFit/>
          </a:bodyPr>
          <a:lstStyle/>
          <a:p>
            <a:r>
              <a:rPr lang="en-US" sz="1600" dirty="0"/>
              <a:t>2002</a:t>
            </a:r>
          </a:p>
        </p:txBody>
      </p:sp>
      <p:sp>
        <p:nvSpPr>
          <p:cNvPr id="224" name="TextBox 223">
            <a:extLst>
              <a:ext uri="{FF2B5EF4-FFF2-40B4-BE49-F238E27FC236}">
                <a16:creationId xmlns:a16="http://schemas.microsoft.com/office/drawing/2014/main" id="{4EAD71C3-D93E-4E04-96D4-42370C9324E2}"/>
              </a:ext>
            </a:extLst>
          </p:cNvPr>
          <p:cNvSpPr txBox="1"/>
          <p:nvPr/>
        </p:nvSpPr>
        <p:spPr>
          <a:xfrm>
            <a:off x="1661581" y="588006"/>
            <a:ext cx="672411" cy="338554"/>
          </a:xfrm>
          <a:prstGeom prst="rect">
            <a:avLst/>
          </a:prstGeom>
          <a:noFill/>
        </p:spPr>
        <p:txBody>
          <a:bodyPr wrap="square" rtlCol="0">
            <a:spAutoFit/>
          </a:bodyPr>
          <a:lstStyle/>
          <a:p>
            <a:r>
              <a:rPr lang="en-US" sz="1600" dirty="0"/>
              <a:t>2004</a:t>
            </a:r>
          </a:p>
        </p:txBody>
      </p:sp>
      <p:cxnSp>
        <p:nvCxnSpPr>
          <p:cNvPr id="234" name="Straight Connector 233">
            <a:extLst>
              <a:ext uri="{FF2B5EF4-FFF2-40B4-BE49-F238E27FC236}">
                <a16:creationId xmlns:a16="http://schemas.microsoft.com/office/drawing/2014/main" id="{468A6FE4-BDEE-43A9-BA8B-A23430D08012}"/>
              </a:ext>
            </a:extLst>
          </p:cNvPr>
          <p:cNvCxnSpPr/>
          <p:nvPr/>
        </p:nvCxnSpPr>
        <p:spPr>
          <a:xfrm>
            <a:off x="1260185" y="87251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69F25F0-ACC0-4B98-912D-F00D30063748}"/>
              </a:ext>
            </a:extLst>
          </p:cNvPr>
          <p:cNvCxnSpPr/>
          <p:nvPr/>
        </p:nvCxnSpPr>
        <p:spPr>
          <a:xfrm>
            <a:off x="1947827" y="877289"/>
            <a:ext cx="0" cy="91440"/>
          </a:xfrm>
          <a:prstGeom prst="line">
            <a:avLst/>
          </a:prstGeom>
          <a:ln w="25400">
            <a:solidFill>
              <a:schemeClr val="accent1">
                <a:shade val="90000"/>
                <a:lumMod val="90000"/>
                <a:alpha val="99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A2890566-CF5E-4388-B0ED-3495B2D6F59F}"/>
              </a:ext>
            </a:extLst>
          </p:cNvPr>
          <p:cNvCxnSpPr/>
          <p:nvPr/>
        </p:nvCxnSpPr>
        <p:spPr>
          <a:xfrm>
            <a:off x="2653548" y="879908"/>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6DA31E8E-DA20-48A3-B212-3C8C686E9B1F}"/>
              </a:ext>
            </a:extLst>
          </p:cNvPr>
          <p:cNvCxnSpPr/>
          <p:nvPr/>
        </p:nvCxnSpPr>
        <p:spPr>
          <a:xfrm>
            <a:off x="3329605" y="87728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81EA1E3F-158E-4EED-88BD-08CB8F755B67}"/>
              </a:ext>
            </a:extLst>
          </p:cNvPr>
          <p:cNvCxnSpPr/>
          <p:nvPr/>
        </p:nvCxnSpPr>
        <p:spPr>
          <a:xfrm>
            <a:off x="4032680" y="87443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B7E9B22A-FF6B-4F67-B747-B2C2E824C9A4}"/>
              </a:ext>
            </a:extLst>
          </p:cNvPr>
          <p:cNvCxnSpPr/>
          <p:nvPr/>
        </p:nvCxnSpPr>
        <p:spPr>
          <a:xfrm>
            <a:off x="4723933"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58E9BCF9-B083-4F51-A6A0-C4488468268F}"/>
              </a:ext>
            </a:extLst>
          </p:cNvPr>
          <p:cNvCxnSpPr/>
          <p:nvPr/>
        </p:nvCxnSpPr>
        <p:spPr>
          <a:xfrm>
            <a:off x="5471792"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EECACE4F-91A3-4CD6-94DF-6361662D1A8A}"/>
              </a:ext>
            </a:extLst>
          </p:cNvPr>
          <p:cNvCxnSpPr/>
          <p:nvPr/>
        </p:nvCxnSpPr>
        <p:spPr>
          <a:xfrm>
            <a:off x="6138489" y="87372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C8FECB74-2707-4D9E-9336-426C861B363F}"/>
              </a:ext>
            </a:extLst>
          </p:cNvPr>
          <p:cNvCxnSpPr/>
          <p:nvPr/>
        </p:nvCxnSpPr>
        <p:spPr>
          <a:xfrm>
            <a:off x="6804197"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31E8B23F-2123-4C50-8FCE-1BAD5636689D}"/>
              </a:ext>
            </a:extLst>
          </p:cNvPr>
          <p:cNvCxnSpPr/>
          <p:nvPr/>
        </p:nvCxnSpPr>
        <p:spPr>
          <a:xfrm>
            <a:off x="7477703" y="87966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263D810F-4A59-45EC-8BED-720AC8B5C689}"/>
              </a:ext>
            </a:extLst>
          </p:cNvPr>
          <p:cNvCxnSpPr/>
          <p:nvPr/>
        </p:nvCxnSpPr>
        <p:spPr>
          <a:xfrm>
            <a:off x="8167457"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B383B490-1C31-4A51-A6C5-F0880113B3CF}"/>
              </a:ext>
            </a:extLst>
          </p:cNvPr>
          <p:cNvCxnSpPr/>
          <p:nvPr/>
        </p:nvCxnSpPr>
        <p:spPr>
          <a:xfrm>
            <a:off x="8901948" y="87400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47" name="TextBox 246">
            <a:extLst>
              <a:ext uri="{FF2B5EF4-FFF2-40B4-BE49-F238E27FC236}">
                <a16:creationId xmlns:a16="http://schemas.microsoft.com/office/drawing/2014/main" id="{3D2119C8-7B17-4155-B371-61B9314ECE57}"/>
              </a:ext>
            </a:extLst>
          </p:cNvPr>
          <p:cNvSpPr txBox="1"/>
          <p:nvPr/>
        </p:nvSpPr>
        <p:spPr>
          <a:xfrm>
            <a:off x="3719658" y="586728"/>
            <a:ext cx="672411" cy="338554"/>
          </a:xfrm>
          <a:prstGeom prst="rect">
            <a:avLst/>
          </a:prstGeom>
          <a:noFill/>
        </p:spPr>
        <p:txBody>
          <a:bodyPr wrap="square" rtlCol="0">
            <a:spAutoFit/>
          </a:bodyPr>
          <a:lstStyle/>
          <a:p>
            <a:r>
              <a:rPr lang="en-US" sz="1600" dirty="0"/>
              <a:t>2010</a:t>
            </a:r>
          </a:p>
        </p:txBody>
      </p:sp>
      <p:sp>
        <p:nvSpPr>
          <p:cNvPr id="248" name="TextBox 247">
            <a:extLst>
              <a:ext uri="{FF2B5EF4-FFF2-40B4-BE49-F238E27FC236}">
                <a16:creationId xmlns:a16="http://schemas.microsoft.com/office/drawing/2014/main" id="{D32150E6-F68C-4419-AB64-8C2C251AC1AA}"/>
              </a:ext>
            </a:extLst>
          </p:cNvPr>
          <p:cNvSpPr txBox="1"/>
          <p:nvPr/>
        </p:nvSpPr>
        <p:spPr>
          <a:xfrm>
            <a:off x="5854928" y="584929"/>
            <a:ext cx="672411" cy="338554"/>
          </a:xfrm>
          <a:prstGeom prst="rect">
            <a:avLst/>
          </a:prstGeom>
          <a:noFill/>
        </p:spPr>
        <p:txBody>
          <a:bodyPr wrap="square" rtlCol="0">
            <a:spAutoFit/>
          </a:bodyPr>
          <a:lstStyle/>
          <a:p>
            <a:r>
              <a:rPr lang="en-US" sz="1600" dirty="0"/>
              <a:t>2016</a:t>
            </a:r>
          </a:p>
        </p:txBody>
      </p:sp>
      <p:sp>
        <p:nvSpPr>
          <p:cNvPr id="249" name="TextBox 248">
            <a:extLst>
              <a:ext uri="{FF2B5EF4-FFF2-40B4-BE49-F238E27FC236}">
                <a16:creationId xmlns:a16="http://schemas.microsoft.com/office/drawing/2014/main" id="{98DD568D-6E8F-497F-A716-C724ED29B5BF}"/>
              </a:ext>
            </a:extLst>
          </p:cNvPr>
          <p:cNvSpPr txBox="1"/>
          <p:nvPr/>
        </p:nvSpPr>
        <p:spPr>
          <a:xfrm rot="16200000">
            <a:off x="-182074" y="1229876"/>
            <a:ext cx="1028285" cy="369332"/>
          </a:xfrm>
          <a:prstGeom prst="rect">
            <a:avLst/>
          </a:prstGeom>
          <a:noFill/>
        </p:spPr>
        <p:txBody>
          <a:bodyPr wrap="square" rtlCol="0">
            <a:spAutoFit/>
          </a:bodyPr>
          <a:lstStyle/>
          <a:p>
            <a:r>
              <a:rPr lang="en-US" dirty="0"/>
              <a:t>Gospels</a:t>
            </a:r>
          </a:p>
        </p:txBody>
      </p:sp>
      <p:sp>
        <p:nvSpPr>
          <p:cNvPr id="14" name="TextBox 13">
            <a:extLst>
              <a:ext uri="{FF2B5EF4-FFF2-40B4-BE49-F238E27FC236}">
                <a16:creationId xmlns:a16="http://schemas.microsoft.com/office/drawing/2014/main" id="{F1BD293E-6F28-4FFE-8199-F4DF46EEE5CC}"/>
              </a:ext>
            </a:extLst>
          </p:cNvPr>
          <p:cNvSpPr txBox="1"/>
          <p:nvPr/>
        </p:nvSpPr>
        <p:spPr>
          <a:xfrm>
            <a:off x="620873" y="962035"/>
            <a:ext cx="8726940" cy="307777"/>
          </a:xfrm>
          <a:prstGeom prst="rect">
            <a:avLst/>
          </a:prstGeom>
          <a:noFill/>
        </p:spPr>
        <p:txBody>
          <a:bodyPr wrap="square" rtlCol="0">
            <a:spAutoFit/>
          </a:bodyPr>
          <a:lstStyle/>
          <a:p>
            <a:r>
              <a:rPr lang="en-US" sz="1400" dirty="0"/>
              <a:t>1967 Generation of “Time of Gentiles Fulfilled” (70 years per generation-Psalms 90:10) </a:t>
            </a:r>
          </a:p>
        </p:txBody>
      </p:sp>
      <p:sp>
        <p:nvSpPr>
          <p:cNvPr id="251" name="TextBox 250">
            <a:extLst>
              <a:ext uri="{FF2B5EF4-FFF2-40B4-BE49-F238E27FC236}">
                <a16:creationId xmlns:a16="http://schemas.microsoft.com/office/drawing/2014/main" id="{B6B9DEB7-8FAE-4D75-A500-7644E95894C3}"/>
              </a:ext>
            </a:extLst>
          </p:cNvPr>
          <p:cNvSpPr txBox="1"/>
          <p:nvPr/>
        </p:nvSpPr>
        <p:spPr>
          <a:xfrm>
            <a:off x="5919109" y="401602"/>
            <a:ext cx="1245770" cy="584775"/>
          </a:xfrm>
          <a:prstGeom prst="rect">
            <a:avLst/>
          </a:prstGeom>
          <a:noFill/>
        </p:spPr>
        <p:txBody>
          <a:bodyPr wrap="square" rtlCol="0">
            <a:spAutoFit/>
          </a:bodyPr>
          <a:lstStyle/>
          <a:p>
            <a:r>
              <a:rPr lang="en-US" sz="1600" dirty="0">
                <a:solidFill>
                  <a:srgbClr val="00B050"/>
                </a:solidFill>
              </a:rPr>
              <a:t>2017/5777</a:t>
            </a:r>
          </a:p>
          <a:p>
            <a:endParaRPr lang="en-US" sz="1600" dirty="0">
              <a:solidFill>
                <a:srgbClr val="00B050"/>
              </a:solidFill>
            </a:endParaRPr>
          </a:p>
        </p:txBody>
      </p:sp>
      <p:sp>
        <p:nvSpPr>
          <p:cNvPr id="253" name="TextBox 252">
            <a:extLst>
              <a:ext uri="{FF2B5EF4-FFF2-40B4-BE49-F238E27FC236}">
                <a16:creationId xmlns:a16="http://schemas.microsoft.com/office/drawing/2014/main" id="{953B60B2-A1EE-4147-9B1E-7D11C23B659B}"/>
              </a:ext>
            </a:extLst>
          </p:cNvPr>
          <p:cNvSpPr txBox="1"/>
          <p:nvPr/>
        </p:nvSpPr>
        <p:spPr>
          <a:xfrm>
            <a:off x="639678" y="1250545"/>
            <a:ext cx="11364512" cy="523220"/>
          </a:xfrm>
          <a:prstGeom prst="rect">
            <a:avLst/>
          </a:prstGeom>
          <a:noFill/>
        </p:spPr>
        <p:txBody>
          <a:bodyPr wrap="square" rtlCol="0">
            <a:spAutoFit/>
          </a:bodyPr>
          <a:lstStyle/>
          <a:p>
            <a:pPr>
              <a:tabLst>
                <a:tab pos="465138" algn="l"/>
                <a:tab pos="1765300" algn="l"/>
                <a:tab pos="5037138" algn="l"/>
              </a:tabLst>
            </a:pPr>
            <a:r>
              <a:rPr lang="en-US" sz="1400" dirty="0">
                <a:solidFill>
                  <a:schemeClr val="accent5">
                    <a:lumMod val="75000"/>
                  </a:schemeClr>
                </a:solidFill>
              </a:rPr>
              <a:t>	</a:t>
            </a:r>
            <a:r>
              <a:rPr lang="en-US" sz="1400" dirty="0">
                <a:solidFill>
                  <a:schemeClr val="accent5"/>
                </a:solidFill>
              </a:rPr>
              <a:t>Wickedness and Broken Covenants		2017 (5777) Significance: </a:t>
            </a:r>
            <a:br>
              <a:rPr lang="en-US" sz="1400" dirty="0">
                <a:solidFill>
                  <a:schemeClr val="accent5"/>
                </a:solidFill>
              </a:rPr>
            </a:br>
            <a:r>
              <a:rPr lang="en-US" sz="1400" dirty="0">
                <a:solidFill>
                  <a:schemeClr val="accent5"/>
                </a:solidFill>
              </a:rPr>
              <a:t>		100 years from Balfour (1917 - Jubilee), 70 years from UN (1947), 50 years from Jerusalem return (1967 – Jubilee)</a:t>
            </a:r>
          </a:p>
        </p:txBody>
      </p:sp>
      <p:cxnSp>
        <p:nvCxnSpPr>
          <p:cNvPr id="265" name="Straight Arrow Connector 264">
            <a:extLst>
              <a:ext uri="{FF2B5EF4-FFF2-40B4-BE49-F238E27FC236}">
                <a16:creationId xmlns:a16="http://schemas.microsoft.com/office/drawing/2014/main" id="{B49F1870-BC06-45D9-AB3C-139F0F6CF1B4}"/>
              </a:ext>
            </a:extLst>
          </p:cNvPr>
          <p:cNvCxnSpPr>
            <a:cxnSpLocks/>
          </p:cNvCxnSpPr>
          <p:nvPr/>
        </p:nvCxnSpPr>
        <p:spPr>
          <a:xfrm flipV="1">
            <a:off x="562032" y="1189907"/>
            <a:ext cx="11152914" cy="55326"/>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7" name="Straight Connector 76">
            <a:extLst>
              <a:ext uri="{FF2B5EF4-FFF2-40B4-BE49-F238E27FC236}">
                <a16:creationId xmlns:a16="http://schemas.microsoft.com/office/drawing/2014/main" id="{E5805224-440A-40C5-A584-3D9601A78041}"/>
              </a:ext>
            </a:extLst>
          </p:cNvPr>
          <p:cNvCxnSpPr/>
          <p:nvPr/>
        </p:nvCxnSpPr>
        <p:spPr>
          <a:xfrm>
            <a:off x="9602418" y="874432"/>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76DA693-DCE0-4544-B649-35F4F8C09EA8}"/>
              </a:ext>
            </a:extLst>
          </p:cNvPr>
          <p:cNvCxnSpPr/>
          <p:nvPr/>
        </p:nvCxnSpPr>
        <p:spPr>
          <a:xfrm>
            <a:off x="10311943" y="87443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B83B24B-38C8-43C3-AFFB-4509DC7F7669}"/>
              </a:ext>
            </a:extLst>
          </p:cNvPr>
          <p:cNvCxnSpPr/>
          <p:nvPr/>
        </p:nvCxnSpPr>
        <p:spPr>
          <a:xfrm>
            <a:off x="11010826" y="874315"/>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63B8B55-3952-4DA3-940F-0743408053F0}"/>
              </a:ext>
            </a:extLst>
          </p:cNvPr>
          <p:cNvCxnSpPr/>
          <p:nvPr/>
        </p:nvCxnSpPr>
        <p:spPr>
          <a:xfrm>
            <a:off x="11740677" y="877836"/>
            <a:ext cx="0" cy="9144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068CC11-7F23-4E23-B9EB-E1A141CF4C62}"/>
              </a:ext>
            </a:extLst>
          </p:cNvPr>
          <p:cNvSpPr txBox="1"/>
          <p:nvPr/>
        </p:nvSpPr>
        <p:spPr>
          <a:xfrm>
            <a:off x="637591" y="1535213"/>
            <a:ext cx="1007157" cy="646331"/>
          </a:xfrm>
          <a:prstGeom prst="rect">
            <a:avLst/>
          </a:prstGeom>
          <a:noFill/>
        </p:spPr>
        <p:txBody>
          <a:bodyPr wrap="square" rtlCol="0">
            <a:spAutoFit/>
          </a:bodyPr>
          <a:lstStyle/>
          <a:p>
            <a:r>
              <a:rPr lang="en-US" sz="1200" dirty="0">
                <a:solidFill>
                  <a:schemeClr val="accent5"/>
                </a:solidFill>
              </a:rPr>
              <a:t>9/11/01</a:t>
            </a:r>
          </a:p>
          <a:p>
            <a:r>
              <a:rPr lang="en-US" sz="1200" dirty="0">
                <a:solidFill>
                  <a:schemeClr val="accent5"/>
                </a:solidFill>
              </a:rPr>
              <a:t>Attack – Isaiah 9:10 </a:t>
            </a:r>
          </a:p>
        </p:txBody>
      </p:sp>
      <p:cxnSp>
        <p:nvCxnSpPr>
          <p:cNvPr id="16" name="Straight Connector 15">
            <a:extLst>
              <a:ext uri="{FF2B5EF4-FFF2-40B4-BE49-F238E27FC236}">
                <a16:creationId xmlns:a16="http://schemas.microsoft.com/office/drawing/2014/main" id="{72E1FEFA-083D-444D-939C-47AD6390E85A}"/>
              </a:ext>
            </a:extLst>
          </p:cNvPr>
          <p:cNvCxnSpPr/>
          <p:nvPr/>
        </p:nvCxnSpPr>
        <p:spPr>
          <a:xfrm>
            <a:off x="234414" y="872223"/>
            <a:ext cx="11769776" cy="0"/>
          </a:xfrm>
          <a:prstGeom prst="line">
            <a:avLst/>
          </a:prstGeom>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A572CC61-2AA1-4200-BBF4-4C0E181324CB}"/>
              </a:ext>
            </a:extLst>
          </p:cNvPr>
          <p:cNvSpPr txBox="1"/>
          <p:nvPr/>
        </p:nvSpPr>
        <p:spPr>
          <a:xfrm>
            <a:off x="9306984" y="585661"/>
            <a:ext cx="672411" cy="338554"/>
          </a:xfrm>
          <a:prstGeom prst="rect">
            <a:avLst/>
          </a:prstGeom>
          <a:noFill/>
        </p:spPr>
        <p:txBody>
          <a:bodyPr wrap="square" rtlCol="0">
            <a:spAutoFit/>
          </a:bodyPr>
          <a:lstStyle/>
          <a:p>
            <a:r>
              <a:rPr lang="en-US" sz="1600" dirty="0"/>
              <a:t>2026</a:t>
            </a:r>
          </a:p>
        </p:txBody>
      </p:sp>
      <p:sp>
        <p:nvSpPr>
          <p:cNvPr id="85" name="TextBox 84">
            <a:extLst>
              <a:ext uri="{FF2B5EF4-FFF2-40B4-BE49-F238E27FC236}">
                <a16:creationId xmlns:a16="http://schemas.microsoft.com/office/drawing/2014/main" id="{AB600CD7-5E5A-4123-BD6D-17AD6C4CCF33}"/>
              </a:ext>
            </a:extLst>
          </p:cNvPr>
          <p:cNvSpPr txBox="1"/>
          <p:nvPr/>
        </p:nvSpPr>
        <p:spPr>
          <a:xfrm>
            <a:off x="9986576" y="577723"/>
            <a:ext cx="672411" cy="338554"/>
          </a:xfrm>
          <a:prstGeom prst="rect">
            <a:avLst/>
          </a:prstGeom>
          <a:noFill/>
        </p:spPr>
        <p:txBody>
          <a:bodyPr wrap="square" rtlCol="0">
            <a:spAutoFit/>
          </a:bodyPr>
          <a:lstStyle/>
          <a:p>
            <a:r>
              <a:rPr lang="en-US" sz="1600" dirty="0"/>
              <a:t>2028</a:t>
            </a:r>
          </a:p>
        </p:txBody>
      </p:sp>
      <p:sp>
        <p:nvSpPr>
          <p:cNvPr id="86" name="TextBox 85">
            <a:extLst>
              <a:ext uri="{FF2B5EF4-FFF2-40B4-BE49-F238E27FC236}">
                <a16:creationId xmlns:a16="http://schemas.microsoft.com/office/drawing/2014/main" id="{B8AF6D22-4F41-4F01-B2A4-01AB37071656}"/>
              </a:ext>
            </a:extLst>
          </p:cNvPr>
          <p:cNvSpPr txBox="1"/>
          <p:nvPr/>
        </p:nvSpPr>
        <p:spPr>
          <a:xfrm>
            <a:off x="10666168" y="569785"/>
            <a:ext cx="672411" cy="338554"/>
          </a:xfrm>
          <a:prstGeom prst="rect">
            <a:avLst/>
          </a:prstGeom>
          <a:noFill/>
        </p:spPr>
        <p:txBody>
          <a:bodyPr wrap="square" rtlCol="0">
            <a:spAutoFit/>
          </a:bodyPr>
          <a:lstStyle/>
          <a:p>
            <a:r>
              <a:rPr lang="en-US" sz="1600" dirty="0"/>
              <a:t>2030</a:t>
            </a:r>
          </a:p>
        </p:txBody>
      </p:sp>
      <p:sp>
        <p:nvSpPr>
          <p:cNvPr id="87" name="TextBox 86">
            <a:extLst>
              <a:ext uri="{FF2B5EF4-FFF2-40B4-BE49-F238E27FC236}">
                <a16:creationId xmlns:a16="http://schemas.microsoft.com/office/drawing/2014/main" id="{BE5A59D5-ABC8-422F-9F42-BD8EA59F7133}"/>
              </a:ext>
            </a:extLst>
          </p:cNvPr>
          <p:cNvSpPr txBox="1"/>
          <p:nvPr/>
        </p:nvSpPr>
        <p:spPr>
          <a:xfrm>
            <a:off x="11345760" y="561847"/>
            <a:ext cx="672411" cy="338554"/>
          </a:xfrm>
          <a:prstGeom prst="rect">
            <a:avLst/>
          </a:prstGeom>
          <a:noFill/>
        </p:spPr>
        <p:txBody>
          <a:bodyPr wrap="square" rtlCol="0">
            <a:spAutoFit/>
          </a:bodyPr>
          <a:lstStyle/>
          <a:p>
            <a:r>
              <a:rPr lang="en-US" sz="1600" dirty="0"/>
              <a:t>2032</a:t>
            </a:r>
          </a:p>
        </p:txBody>
      </p:sp>
      <p:cxnSp>
        <p:nvCxnSpPr>
          <p:cNvPr id="20" name="Straight Connector 19">
            <a:extLst>
              <a:ext uri="{FF2B5EF4-FFF2-40B4-BE49-F238E27FC236}">
                <a16:creationId xmlns:a16="http://schemas.microsoft.com/office/drawing/2014/main" id="{AD3244D9-2D0E-47E2-9ECD-5B4D99D60BD6}"/>
              </a:ext>
            </a:extLst>
          </p:cNvPr>
          <p:cNvCxnSpPr>
            <a:cxnSpLocks/>
          </p:cNvCxnSpPr>
          <p:nvPr/>
        </p:nvCxnSpPr>
        <p:spPr>
          <a:xfrm flipV="1">
            <a:off x="6434741" y="693989"/>
            <a:ext cx="0" cy="1986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38AB1791-4C29-430C-8924-C33E186695CE}"/>
              </a:ext>
            </a:extLst>
          </p:cNvPr>
          <p:cNvCxnSpPr>
            <a:cxnSpLocks/>
          </p:cNvCxnSpPr>
          <p:nvPr/>
        </p:nvCxnSpPr>
        <p:spPr>
          <a:xfrm flipV="1">
            <a:off x="539231" y="1492626"/>
            <a:ext cx="5907801" cy="29307"/>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86036FE0-8709-423E-8459-AA612F051D57}"/>
              </a:ext>
            </a:extLst>
          </p:cNvPr>
          <p:cNvSpPr txBox="1"/>
          <p:nvPr/>
        </p:nvSpPr>
        <p:spPr>
          <a:xfrm>
            <a:off x="7363852" y="953537"/>
            <a:ext cx="2033525" cy="307777"/>
          </a:xfrm>
          <a:prstGeom prst="rect">
            <a:avLst/>
          </a:prstGeom>
          <a:noFill/>
        </p:spPr>
        <p:txBody>
          <a:bodyPr wrap="square" rtlCol="0">
            <a:spAutoFit/>
          </a:bodyPr>
          <a:lstStyle/>
          <a:p>
            <a:pPr algn="ctr"/>
            <a:r>
              <a:rPr lang="en-US" sz="1400" dirty="0"/>
              <a:t>Prophetic warnings</a:t>
            </a:r>
          </a:p>
        </p:txBody>
      </p:sp>
    </p:spTree>
    <p:extLst>
      <p:ext uri="{BB962C8B-B14F-4D97-AF65-F5344CB8AC3E}">
        <p14:creationId xmlns:p14="http://schemas.microsoft.com/office/powerpoint/2010/main" val="14035934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160" y="1562868"/>
            <a:ext cx="11155679" cy="5098463"/>
          </a:xfrm>
        </p:spPr>
        <p:txBody>
          <a:bodyPr>
            <a:normAutofit fontScale="92500" lnSpcReduction="20000"/>
          </a:bodyPr>
          <a:lstStyle/>
          <a:p>
            <a:pPr lvl="1">
              <a:lnSpc>
                <a:spcPct val="120000"/>
              </a:lnSpc>
              <a:spcBef>
                <a:spcPts val="600"/>
              </a:spcBef>
            </a:pPr>
            <a:r>
              <a:rPr lang="en-US" sz="3000" dirty="0"/>
              <a:t>Luke 21:24-27 Signs in the Generation</a:t>
            </a:r>
          </a:p>
          <a:p>
            <a:pPr lvl="1">
              <a:lnSpc>
                <a:spcPct val="120000"/>
              </a:lnSpc>
              <a:spcBef>
                <a:spcPts val="600"/>
              </a:spcBef>
            </a:pPr>
            <a:r>
              <a:rPr lang="en-US" sz="2400" dirty="0"/>
              <a:t>…signs in the sun, and in the moon and in the stars;</a:t>
            </a:r>
            <a:br>
              <a:rPr lang="en-US" sz="2400" dirty="0"/>
            </a:br>
            <a:r>
              <a:rPr lang="en-US" sz="2400" dirty="0"/>
              <a:t> </a:t>
            </a:r>
            <a:r>
              <a:rPr lang="en-US" sz="2400" b="1" dirty="0">
                <a:solidFill>
                  <a:srgbClr val="00B050"/>
                </a:solidFill>
              </a:rPr>
              <a:t>CELESTIAL SIGNS </a:t>
            </a:r>
          </a:p>
          <a:p>
            <a:pPr lvl="1">
              <a:lnSpc>
                <a:spcPct val="120000"/>
              </a:lnSpc>
              <a:spcBef>
                <a:spcPts val="600"/>
              </a:spcBef>
            </a:pPr>
            <a:r>
              <a:rPr lang="en-US" sz="2400" dirty="0"/>
              <a:t>and upon the earth distress of nations, with perplexity; </a:t>
            </a:r>
            <a:br>
              <a:rPr lang="en-US" sz="2400" dirty="0"/>
            </a:br>
            <a:r>
              <a:rPr lang="en-US" sz="2400" dirty="0"/>
              <a:t> </a:t>
            </a:r>
            <a:r>
              <a:rPr lang="en-US" sz="2400" b="1" dirty="0">
                <a:solidFill>
                  <a:srgbClr val="00B050"/>
                </a:solidFill>
              </a:rPr>
              <a:t>DISTRESS OF NATIONS</a:t>
            </a:r>
          </a:p>
          <a:p>
            <a:pPr lvl="1">
              <a:lnSpc>
                <a:spcPct val="120000"/>
              </a:lnSpc>
              <a:spcBef>
                <a:spcPts val="600"/>
              </a:spcBef>
            </a:pPr>
            <a:r>
              <a:rPr lang="en-US" sz="2400" dirty="0"/>
              <a:t>the sea and waves roaring; (The earth also shall be troubled, and the waters of the great deep;)</a:t>
            </a:r>
            <a:br>
              <a:rPr lang="en-US" sz="2400" dirty="0"/>
            </a:br>
            <a:r>
              <a:rPr lang="en-US" sz="2400" b="1" dirty="0">
                <a:solidFill>
                  <a:srgbClr val="00B050"/>
                </a:solidFill>
              </a:rPr>
              <a:t>NATURAL DISASTER </a:t>
            </a:r>
          </a:p>
          <a:p>
            <a:pPr lvl="1">
              <a:lnSpc>
                <a:spcPct val="120000"/>
              </a:lnSpc>
              <a:spcBef>
                <a:spcPts val="600"/>
              </a:spcBef>
            </a:pPr>
            <a:r>
              <a:rPr lang="en-US" sz="2400" dirty="0"/>
              <a:t>Men’s hearts failing them for fear, and for looking after those things which are coming on the earth: for the powers of heaven shall be shaken.</a:t>
            </a:r>
            <a:br>
              <a:rPr lang="en-US" sz="2400" dirty="0"/>
            </a:br>
            <a:r>
              <a:rPr lang="en-US" sz="2400" dirty="0"/>
              <a:t> </a:t>
            </a:r>
            <a:r>
              <a:rPr lang="en-US" sz="2400" b="1" dirty="0">
                <a:solidFill>
                  <a:srgbClr val="00B050"/>
                </a:solidFill>
              </a:rPr>
              <a:t>FEAR FROM EVENTS AND HEAVEN’S POWER SHAKEN</a:t>
            </a:r>
          </a:p>
          <a:p>
            <a:pPr lvl="1">
              <a:spcBef>
                <a:spcPts val="600"/>
              </a:spcBef>
            </a:pPr>
            <a:r>
              <a:rPr lang="en-US" sz="2400" dirty="0">
                <a:solidFill>
                  <a:schemeClr val="tx1"/>
                </a:solidFill>
              </a:rPr>
              <a:t>And then shall they see the Son of man coming in a cloud with power and great glory. </a:t>
            </a:r>
          </a:p>
          <a:p>
            <a:pPr marL="777240" lvl="2" indent="0">
              <a:buNone/>
            </a:pPr>
            <a:endParaRPr lang="en-US" dirty="0"/>
          </a:p>
        </p:txBody>
      </p:sp>
      <p:sp>
        <p:nvSpPr>
          <p:cNvPr id="2" name="Title 1"/>
          <p:cNvSpPr>
            <a:spLocks noGrp="1"/>
          </p:cNvSpPr>
          <p:nvPr>
            <p:ph type="title"/>
          </p:nvPr>
        </p:nvSpPr>
        <p:spPr/>
        <p:txBody>
          <a:bodyPr/>
          <a:lstStyle/>
          <a:p>
            <a:r>
              <a:rPr lang="en-US" sz="4000" dirty="0"/>
              <a:t>Watch for These Signs</a:t>
            </a:r>
          </a:p>
        </p:txBody>
      </p:sp>
      <p:pic>
        <p:nvPicPr>
          <p:cNvPr id="20482" name="Picture 2" descr="Caution Yield Floor Sign">
            <a:extLst>
              <a:ext uri="{FF2B5EF4-FFF2-40B4-BE49-F238E27FC236}">
                <a16:creationId xmlns:a16="http://schemas.microsoft.com/office/drawing/2014/main" id="{584DCD83-032D-437B-AD77-1B32578004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4121" y="1371326"/>
            <a:ext cx="2359718" cy="2057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16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703" y="1667173"/>
            <a:ext cx="3401366" cy="648263"/>
          </a:xfrm>
        </p:spPr>
        <p:txBody>
          <a:bodyPr>
            <a:normAutofit/>
          </a:bodyPr>
          <a:lstStyle/>
          <a:p>
            <a:r>
              <a:rPr lang="en-US" sz="3200" dirty="0">
                <a:solidFill>
                  <a:srgbClr val="00B050"/>
                </a:solidFill>
              </a:rPr>
              <a:t>Celestial Signs</a:t>
            </a:r>
          </a:p>
          <a:p>
            <a:endParaRPr lang="en-US" dirty="0"/>
          </a:p>
        </p:txBody>
      </p:sp>
      <p:sp>
        <p:nvSpPr>
          <p:cNvPr id="2" name="Title 1"/>
          <p:cNvSpPr>
            <a:spLocks noGrp="1"/>
          </p:cNvSpPr>
          <p:nvPr>
            <p:ph type="title"/>
          </p:nvPr>
        </p:nvSpPr>
        <p:spPr/>
        <p:txBody>
          <a:bodyPr/>
          <a:lstStyle/>
          <a:p>
            <a:pPr algn="ctr"/>
            <a:r>
              <a:rPr lang="en-US" sz="4000" dirty="0"/>
              <a:t>Wickedness brings the </a:t>
            </a:r>
            <a:r>
              <a:rPr lang="en-US" sz="4000" u="sng" dirty="0"/>
              <a:t>Signs of Judgment</a:t>
            </a:r>
            <a:r>
              <a:rPr lang="en-US" sz="4000" dirty="0"/>
              <a:t>!</a:t>
            </a:r>
          </a:p>
        </p:txBody>
      </p:sp>
      <p:pic>
        <p:nvPicPr>
          <p:cNvPr id="10242" name="Picture 2" descr="Heavenly Signs Marked U.S. 1776 War, 1861 Civil War, &amp; The Turmoil ...">
            <a:extLst>
              <a:ext uri="{FF2B5EF4-FFF2-40B4-BE49-F238E27FC236}">
                <a16:creationId xmlns:a16="http://schemas.microsoft.com/office/drawing/2014/main" id="{42ACEEF9-96C7-4AE5-ABCA-9D233546B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108" y="2315436"/>
            <a:ext cx="2390775" cy="191452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Distress Of Nations: French anarchists go on rampage over state of ...">
            <a:extLst>
              <a:ext uri="{FF2B5EF4-FFF2-40B4-BE49-F238E27FC236}">
                <a16:creationId xmlns:a16="http://schemas.microsoft.com/office/drawing/2014/main" id="{5285A1DF-0FE0-4B9A-B105-1466862EA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9549" y="2315436"/>
            <a:ext cx="2466975" cy="184785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FC1BCA66-03DE-4C97-A256-DD05786080C5}"/>
              </a:ext>
            </a:extLst>
          </p:cNvPr>
          <p:cNvSpPr txBox="1">
            <a:spLocks/>
          </p:cNvSpPr>
          <p:nvPr/>
        </p:nvSpPr>
        <p:spPr>
          <a:xfrm>
            <a:off x="4511266" y="2486844"/>
            <a:ext cx="2813350" cy="2878206"/>
          </a:xfrm>
          <a:prstGeom prst="rect">
            <a:avLst/>
          </a:prstGeom>
        </p:spPr>
        <p:txBody>
          <a:bodyPr vert="horz" lIns="91440" tIns="45720" rIns="91440" bIns="45720" rtlCol="0">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indent="0" algn="ctr">
              <a:buFont typeface="Wingdings" pitchFamily="2" charset="2"/>
              <a:buNone/>
            </a:pPr>
            <a:r>
              <a:rPr lang="en-US" sz="4000" dirty="0">
                <a:solidFill>
                  <a:schemeClr val="tx2"/>
                </a:solidFill>
              </a:rPr>
              <a:t>Christ’s </a:t>
            </a:r>
            <a:br>
              <a:rPr lang="en-US" sz="4000" dirty="0">
                <a:solidFill>
                  <a:schemeClr val="tx2"/>
                </a:solidFill>
              </a:rPr>
            </a:br>
            <a:r>
              <a:rPr lang="en-US" sz="4000" dirty="0">
                <a:solidFill>
                  <a:schemeClr val="tx2"/>
                </a:solidFill>
              </a:rPr>
              <a:t>Prophesied </a:t>
            </a:r>
            <a:br>
              <a:rPr lang="en-US" sz="4000" dirty="0">
                <a:solidFill>
                  <a:schemeClr val="tx2"/>
                </a:solidFill>
              </a:rPr>
            </a:br>
            <a:r>
              <a:rPr lang="en-US" sz="4000" dirty="0">
                <a:solidFill>
                  <a:schemeClr val="tx2"/>
                </a:solidFill>
              </a:rPr>
              <a:t>Signs</a:t>
            </a:r>
          </a:p>
          <a:p>
            <a:pPr marL="0" indent="0" algn="ctr">
              <a:buFont typeface="Wingdings" pitchFamily="2" charset="2"/>
              <a:buNone/>
            </a:pPr>
            <a:r>
              <a:rPr lang="en-US" sz="4000" dirty="0">
                <a:solidFill>
                  <a:srgbClr val="00B050"/>
                </a:solidFill>
              </a:rPr>
              <a:t>(Update)</a:t>
            </a:r>
          </a:p>
        </p:txBody>
      </p:sp>
      <p:sp>
        <p:nvSpPr>
          <p:cNvPr id="7" name="Content Placeholder 2">
            <a:extLst>
              <a:ext uri="{FF2B5EF4-FFF2-40B4-BE49-F238E27FC236}">
                <a16:creationId xmlns:a16="http://schemas.microsoft.com/office/drawing/2014/main" id="{417FD8F6-2014-47D5-B986-AD9BF3D8C868}"/>
              </a:ext>
            </a:extLst>
          </p:cNvPr>
          <p:cNvSpPr txBox="1">
            <a:spLocks/>
          </p:cNvSpPr>
          <p:nvPr/>
        </p:nvSpPr>
        <p:spPr>
          <a:xfrm>
            <a:off x="7426177" y="4455716"/>
            <a:ext cx="5009035" cy="694567"/>
          </a:xfrm>
          <a:prstGeom prst="rect">
            <a:avLst/>
          </a:prstGeom>
        </p:spPr>
        <p:txBody>
          <a:bodyPr vert="horz" lIns="91440" tIns="45720" rIns="91440" bIns="45720" rtlCol="0">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r>
              <a:rPr lang="en-US" sz="3200" dirty="0">
                <a:solidFill>
                  <a:srgbClr val="00B050"/>
                </a:solidFill>
              </a:rPr>
              <a:t>Fear, Heavens Shaken</a:t>
            </a:r>
          </a:p>
          <a:p>
            <a:endParaRPr lang="en-US" dirty="0"/>
          </a:p>
        </p:txBody>
      </p:sp>
      <p:sp>
        <p:nvSpPr>
          <p:cNvPr id="8" name="Content Placeholder 2">
            <a:extLst>
              <a:ext uri="{FF2B5EF4-FFF2-40B4-BE49-F238E27FC236}">
                <a16:creationId xmlns:a16="http://schemas.microsoft.com/office/drawing/2014/main" id="{770D6D16-0013-4A31-AA34-A00E1B18B93A}"/>
              </a:ext>
            </a:extLst>
          </p:cNvPr>
          <p:cNvSpPr txBox="1">
            <a:spLocks/>
          </p:cNvSpPr>
          <p:nvPr/>
        </p:nvSpPr>
        <p:spPr>
          <a:xfrm>
            <a:off x="224703" y="4415174"/>
            <a:ext cx="4057938" cy="775653"/>
          </a:xfrm>
          <a:prstGeom prst="rect">
            <a:avLst/>
          </a:prstGeom>
        </p:spPr>
        <p:txBody>
          <a:bodyPr vert="horz" lIns="91440" tIns="45720" rIns="91440" bIns="45720" rtlCol="0">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r>
              <a:rPr lang="en-US" sz="3200" dirty="0">
                <a:solidFill>
                  <a:srgbClr val="00B050"/>
                </a:solidFill>
              </a:rPr>
              <a:t>Natural Disasters</a:t>
            </a:r>
          </a:p>
          <a:p>
            <a:endParaRPr lang="en-US" dirty="0"/>
          </a:p>
        </p:txBody>
      </p:sp>
      <p:sp>
        <p:nvSpPr>
          <p:cNvPr id="9" name="Content Placeholder 2">
            <a:extLst>
              <a:ext uri="{FF2B5EF4-FFF2-40B4-BE49-F238E27FC236}">
                <a16:creationId xmlns:a16="http://schemas.microsoft.com/office/drawing/2014/main" id="{1902759D-E89B-4103-B581-FCF0435A1A50}"/>
              </a:ext>
            </a:extLst>
          </p:cNvPr>
          <p:cNvSpPr txBox="1">
            <a:spLocks/>
          </p:cNvSpPr>
          <p:nvPr/>
        </p:nvSpPr>
        <p:spPr>
          <a:xfrm>
            <a:off x="7663480" y="1667173"/>
            <a:ext cx="7166623" cy="4351338"/>
          </a:xfrm>
          <a:prstGeom prst="rect">
            <a:avLst/>
          </a:prstGeom>
        </p:spPr>
        <p:txBody>
          <a:bodyPr vert="horz" lIns="91440" tIns="45720" rIns="91440" bIns="45720" rtlCol="0">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r>
              <a:rPr lang="en-US" sz="3200" dirty="0">
                <a:solidFill>
                  <a:srgbClr val="00B050"/>
                </a:solidFill>
              </a:rPr>
              <a:t>Distress of Nations</a:t>
            </a:r>
          </a:p>
          <a:p>
            <a:endParaRPr lang="en-US" dirty="0"/>
          </a:p>
        </p:txBody>
      </p:sp>
      <p:pic>
        <p:nvPicPr>
          <p:cNvPr id="10246" name="Picture 6" descr="Why was the earthquake in Nepal such a devastating event? | World ...">
            <a:extLst>
              <a:ext uri="{FF2B5EF4-FFF2-40B4-BE49-F238E27FC236}">
                <a16:creationId xmlns:a16="http://schemas.microsoft.com/office/drawing/2014/main" id="{AE2DF645-CCC7-41B5-A253-A328866EC5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5108" y="5150283"/>
            <a:ext cx="2390775" cy="1433657"/>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Taking the Fear Out of Rebranding - OVO">
            <a:extLst>
              <a:ext uri="{FF2B5EF4-FFF2-40B4-BE49-F238E27FC236}">
                <a16:creationId xmlns:a16="http://schemas.microsoft.com/office/drawing/2014/main" id="{E0C0449A-41C1-4CE4-8B68-F466CC8134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9549" y="5365050"/>
            <a:ext cx="2466975" cy="11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3231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787" y="538965"/>
            <a:ext cx="10254343" cy="2387600"/>
          </a:xfrm>
        </p:spPr>
        <p:txBody>
          <a:bodyPr>
            <a:normAutofit/>
          </a:bodyPr>
          <a:lstStyle/>
          <a:p>
            <a:r>
              <a:rPr lang="en-US" sz="4800" dirty="0"/>
              <a:t>Celestial Signs</a:t>
            </a:r>
            <a:br>
              <a:rPr lang="en-US" sz="2000" dirty="0"/>
            </a:br>
            <a:br>
              <a:rPr lang="en-US" sz="2000" dirty="0"/>
            </a:br>
            <a:br>
              <a:rPr lang="en-US" sz="2200" dirty="0"/>
            </a:br>
            <a:br>
              <a:rPr lang="en-US" sz="2200" dirty="0"/>
            </a:br>
            <a:endParaRPr lang="en-US" sz="2200" dirty="0"/>
          </a:p>
        </p:txBody>
      </p:sp>
      <p:sp>
        <p:nvSpPr>
          <p:cNvPr id="3" name="Subtitle 2"/>
          <p:cNvSpPr>
            <a:spLocks noGrp="1"/>
          </p:cNvSpPr>
          <p:nvPr>
            <p:ph type="subTitle" idx="1"/>
          </p:nvPr>
        </p:nvSpPr>
        <p:spPr>
          <a:xfrm>
            <a:off x="1587220" y="2300135"/>
            <a:ext cx="9144000" cy="3927243"/>
          </a:xfrm>
        </p:spPr>
        <p:txBody>
          <a:bodyPr>
            <a:normAutofit/>
          </a:bodyPr>
          <a:lstStyle/>
          <a:p>
            <a:r>
              <a:rPr lang="en-US" sz="3200" b="1" dirty="0"/>
              <a:t>Sun darkened</a:t>
            </a:r>
            <a:br>
              <a:rPr lang="en-US" dirty="0"/>
            </a:br>
            <a:r>
              <a:rPr lang="en-US" sz="2000" dirty="0"/>
              <a:t>Isaiah 13:10, Joel 2:10, 31; 3:15, Matt. 24:29, Mark 13:24, Luke 21:25, Acts 2:20, 2 Nephi 23:10, Rev. 6:12, 8:12, D&amp;C 29:14, 34:9, 45:42, 133:49</a:t>
            </a:r>
          </a:p>
          <a:p>
            <a:pPr>
              <a:spcBef>
                <a:spcPts val="1800"/>
              </a:spcBef>
            </a:pPr>
            <a:r>
              <a:rPr lang="en-US" sz="3200" b="1" dirty="0"/>
              <a:t>Moon turned to blood (darkened)</a:t>
            </a:r>
          </a:p>
          <a:p>
            <a:r>
              <a:rPr lang="en-US" sz="2000" dirty="0"/>
              <a:t>Isaiah 13:10, 24:23, Ezekiel 32:7-8, Joel 2:10, 31, 3:15, Matt. 24:29, Mark 13:24, Luke 21:25, Acts 2:20, Rev. 6:12, 2 Nephi 23:10, D&amp;C 29:14, 34:9, 45:2, 133:49</a:t>
            </a:r>
          </a:p>
          <a:p>
            <a:pPr>
              <a:spcBef>
                <a:spcPts val="1800"/>
              </a:spcBef>
            </a:pPr>
            <a:r>
              <a:rPr lang="en-US" sz="3200" b="1" dirty="0"/>
              <a:t>Stars Falling</a:t>
            </a:r>
          </a:p>
          <a:p>
            <a:r>
              <a:rPr lang="en-US" dirty="0"/>
              <a:t>Matt. 24;29, Luke 21:25, Rev. 6:12, 8:10, 8:12, D&amp;C 133:49</a:t>
            </a:r>
          </a:p>
          <a:p>
            <a:endParaRPr lang="en-US" sz="3200" dirty="0"/>
          </a:p>
        </p:txBody>
      </p:sp>
    </p:spTree>
    <p:extLst>
      <p:ext uri="{BB962C8B-B14F-4D97-AF65-F5344CB8AC3E}">
        <p14:creationId xmlns:p14="http://schemas.microsoft.com/office/powerpoint/2010/main" val="35596948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987" y="570156"/>
            <a:ext cx="10341684" cy="1054250"/>
          </a:xfrm>
        </p:spPr>
        <p:txBody>
          <a:bodyPr anchor="ctr">
            <a:normAutofit/>
          </a:bodyPr>
          <a:lstStyle/>
          <a:p>
            <a:r>
              <a:rPr lang="en-US" dirty="0"/>
              <a:t>Celestial Signs</a:t>
            </a:r>
          </a:p>
        </p:txBody>
      </p:sp>
      <p:sp>
        <p:nvSpPr>
          <p:cNvPr id="3" name="Content Placeholder 2"/>
          <p:cNvSpPr>
            <a:spLocks noGrp="1"/>
          </p:cNvSpPr>
          <p:nvPr>
            <p:ph sz="quarter" idx="13"/>
          </p:nvPr>
        </p:nvSpPr>
        <p:spPr>
          <a:xfrm>
            <a:off x="457199" y="2240280"/>
            <a:ext cx="7457091" cy="4428534"/>
          </a:xfrm>
        </p:spPr>
        <p:txBody>
          <a:bodyPr>
            <a:normAutofit fontScale="92500" lnSpcReduction="10000"/>
          </a:bodyPr>
          <a:lstStyle/>
          <a:p>
            <a:pPr>
              <a:lnSpc>
                <a:spcPct val="90000"/>
              </a:lnSpc>
            </a:pPr>
            <a:r>
              <a:rPr lang="en-US" b="1" dirty="0">
                <a:solidFill>
                  <a:schemeClr val="tx2"/>
                </a:solidFill>
              </a:rPr>
              <a:t>What heavenly signs should we expect?</a:t>
            </a:r>
          </a:p>
          <a:p>
            <a:pPr lvl="1">
              <a:lnSpc>
                <a:spcPct val="90000"/>
              </a:lnSpc>
            </a:pPr>
            <a:r>
              <a:rPr lang="en-US" sz="2400" dirty="0"/>
              <a:t>Matthew 16:4 The Pharisees also with the Sadducees came, and tempting desired him that he would shew them a </a:t>
            </a:r>
            <a:r>
              <a:rPr lang="en-US" sz="2400" b="1" dirty="0"/>
              <a:t>sign from heaven</a:t>
            </a:r>
            <a:r>
              <a:rPr lang="en-US" sz="2400" dirty="0"/>
              <a:t>. </a:t>
            </a:r>
            <a:r>
              <a:rPr lang="en-US" sz="2400" dirty="0">
                <a:solidFill>
                  <a:srgbClr val="00B050"/>
                </a:solidFill>
              </a:rPr>
              <a:t>(Sign in Hebrew means </a:t>
            </a:r>
            <a:r>
              <a:rPr lang="en-US" sz="2400" b="1" dirty="0">
                <a:solidFill>
                  <a:srgbClr val="00B050"/>
                </a:solidFill>
              </a:rPr>
              <a:t>constellation</a:t>
            </a:r>
            <a:r>
              <a:rPr lang="en-US" sz="2400" dirty="0">
                <a:solidFill>
                  <a:srgbClr val="00B050"/>
                </a:solidFill>
              </a:rPr>
              <a:t>. Healings and raising people from the dead were not enough, the Jews believed in heavenly signs.) </a:t>
            </a:r>
          </a:p>
          <a:p>
            <a:pPr lvl="1">
              <a:lnSpc>
                <a:spcPct val="90000"/>
              </a:lnSpc>
            </a:pPr>
            <a:r>
              <a:rPr lang="en-US" sz="2400" dirty="0"/>
              <a:t>”He answered and said unto them, When it is evening, ye say, It will be fair weather: for the sky is red. O ye hypocrites, ye can discern the face of the sky; but can ye not discern the </a:t>
            </a:r>
            <a:r>
              <a:rPr lang="en-US" sz="2400" b="1" u="sng" dirty="0"/>
              <a:t>signs of the times</a:t>
            </a:r>
            <a:r>
              <a:rPr lang="en-US" sz="2400" dirty="0"/>
              <a:t>?  A wicked and adulterous generation </a:t>
            </a:r>
            <a:r>
              <a:rPr lang="en-US" sz="2400" dirty="0" err="1"/>
              <a:t>seeketh</a:t>
            </a:r>
            <a:r>
              <a:rPr lang="en-US" sz="2400" dirty="0"/>
              <a:t> after a sign; and there shall no sign be given unto it, </a:t>
            </a:r>
            <a:r>
              <a:rPr lang="en-US" sz="2400" b="1" dirty="0"/>
              <a:t>but the sign of the prophet Jonas</a:t>
            </a:r>
            <a:r>
              <a:rPr lang="en-US" sz="2400" dirty="0"/>
              <a:t>. </a:t>
            </a:r>
          </a:p>
        </p:txBody>
      </p:sp>
      <p:pic>
        <p:nvPicPr>
          <p:cNvPr id="13314" name="Picture 2" descr="Sun surrounded zodiac signs night sky background Vector Image">
            <a:extLst>
              <a:ext uri="{FF2B5EF4-FFF2-40B4-BE49-F238E27FC236}">
                <a16:creationId xmlns:a16="http://schemas.microsoft.com/office/drawing/2014/main" id="{89772F44-F51F-4A10-8B71-CAD7AA3F939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97" r="3" b="3"/>
          <a:stretch/>
        </p:blipFill>
        <p:spPr bwMode="auto">
          <a:xfrm>
            <a:off x="8104450" y="2240280"/>
            <a:ext cx="3854639" cy="2946575"/>
          </a:xfrm>
          <a:prstGeom prst="rect">
            <a:avLst/>
          </a:prstGeom>
          <a:solidFill>
            <a:srgbClr val="FFFFFF"/>
          </a:solidFill>
        </p:spPr>
      </p:pic>
    </p:spTree>
    <p:extLst>
      <p:ext uri="{BB962C8B-B14F-4D97-AF65-F5344CB8AC3E}">
        <p14:creationId xmlns:p14="http://schemas.microsoft.com/office/powerpoint/2010/main" val="31484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8111" y="1661685"/>
            <a:ext cx="10967169" cy="4561429"/>
          </a:xfrm>
        </p:spPr>
        <p:txBody>
          <a:bodyPr>
            <a:normAutofit/>
          </a:bodyPr>
          <a:lstStyle/>
          <a:p>
            <a:r>
              <a:rPr lang="en-US" sz="2800" dirty="0">
                <a:solidFill>
                  <a:schemeClr val="tx2"/>
                </a:solidFill>
              </a:rPr>
              <a:t>Are there enough Celestial Signs to fulfill Christ’s prophesy?</a:t>
            </a:r>
          </a:p>
          <a:p>
            <a:pPr lvl="1"/>
            <a:r>
              <a:rPr lang="en-US" sz="2400" dirty="0">
                <a:solidFill>
                  <a:srgbClr val="00B050"/>
                </a:solidFill>
              </a:rPr>
              <a:t>Sign of Jonas: Sign of the Times, Eclipse—</a:t>
            </a:r>
            <a:r>
              <a:rPr lang="en-US" sz="2400" u="sng" dirty="0">
                <a:solidFill>
                  <a:srgbClr val="00B050"/>
                </a:solidFill>
              </a:rPr>
              <a:t>2017</a:t>
            </a:r>
            <a:r>
              <a:rPr lang="en-US" sz="2400" dirty="0">
                <a:solidFill>
                  <a:srgbClr val="00B050"/>
                </a:solidFill>
              </a:rPr>
              <a:t> and 2024</a:t>
            </a:r>
          </a:p>
          <a:p>
            <a:pPr lvl="1"/>
            <a:r>
              <a:rPr lang="en-US" sz="2400" dirty="0">
                <a:solidFill>
                  <a:srgbClr val="00B050"/>
                </a:solidFill>
              </a:rPr>
              <a:t>Sign of the Woman from the book of Revelation--</a:t>
            </a:r>
            <a:r>
              <a:rPr lang="en-US" sz="2400" u="sng" dirty="0">
                <a:solidFill>
                  <a:srgbClr val="00B050"/>
                </a:solidFill>
              </a:rPr>
              <a:t>2017</a:t>
            </a:r>
          </a:p>
          <a:p>
            <a:pPr lvl="1"/>
            <a:r>
              <a:rPr lang="en-US" sz="2400" dirty="0">
                <a:solidFill>
                  <a:srgbClr val="00B050"/>
                </a:solidFill>
              </a:rPr>
              <a:t>Also the “Star of Bethlehem” reoccurrence in 2015—first time since 3-2 BC</a:t>
            </a:r>
          </a:p>
          <a:p>
            <a:pPr lvl="2"/>
            <a:r>
              <a:rPr lang="en-US" sz="2400" dirty="0">
                <a:solidFill>
                  <a:srgbClr val="00B050"/>
                </a:solidFill>
              </a:rPr>
              <a:t>Conjunction of Venus, Jupiter, and Mars (Times of Israel)</a:t>
            </a:r>
          </a:p>
          <a:p>
            <a:pPr lvl="1"/>
            <a:r>
              <a:rPr lang="en-US" sz="2400" dirty="0">
                <a:solidFill>
                  <a:srgbClr val="00B050"/>
                </a:solidFill>
              </a:rPr>
              <a:t>Sextet of “blood moons”—2014-15</a:t>
            </a:r>
          </a:p>
          <a:p>
            <a:pPr lvl="1"/>
            <a:r>
              <a:rPr lang="en-US" sz="2600" dirty="0">
                <a:solidFill>
                  <a:srgbClr val="00B050"/>
                </a:solidFill>
              </a:rPr>
              <a:t>Dec 21, 2020—conjunction of Jupiter and Saturn. </a:t>
            </a:r>
            <a:br>
              <a:rPr lang="en-US" sz="2600" dirty="0">
                <a:solidFill>
                  <a:srgbClr val="00B050"/>
                </a:solidFill>
              </a:rPr>
            </a:br>
            <a:r>
              <a:rPr lang="en-US" sz="2600" dirty="0">
                <a:solidFill>
                  <a:srgbClr val="00B050"/>
                </a:solidFill>
              </a:rPr>
              <a:t>First since 2000, closest since 1623. </a:t>
            </a:r>
            <a:endParaRPr lang="en-US" dirty="0">
              <a:solidFill>
                <a:srgbClr val="00B050"/>
              </a:solidFill>
            </a:endParaRPr>
          </a:p>
          <a:p>
            <a:pPr marL="777240" lvl="2" indent="0">
              <a:buNone/>
            </a:pPr>
            <a:endParaRPr lang="en-US" sz="2400" dirty="0">
              <a:solidFill>
                <a:srgbClr val="00B050"/>
              </a:solidFill>
            </a:endParaRPr>
          </a:p>
          <a:p>
            <a:pPr lvl="2"/>
            <a:endParaRPr lang="en-US" sz="2400" dirty="0">
              <a:solidFill>
                <a:srgbClr val="00B050"/>
              </a:solidFill>
            </a:endParaRPr>
          </a:p>
          <a:p>
            <a:pPr lvl="2"/>
            <a:endParaRPr lang="en-US" sz="2400" dirty="0">
              <a:solidFill>
                <a:srgbClr val="00B050"/>
              </a:solidFill>
            </a:endParaRPr>
          </a:p>
          <a:p>
            <a:endParaRPr lang="en-US" sz="2800" dirty="0">
              <a:solidFill>
                <a:srgbClr val="00B050"/>
              </a:solidFill>
            </a:endParaRPr>
          </a:p>
          <a:p>
            <a:pPr marL="0" indent="0">
              <a:buNone/>
            </a:pPr>
            <a:endParaRPr lang="en-US" dirty="0">
              <a:solidFill>
                <a:srgbClr val="00B050"/>
              </a:solidFill>
            </a:endParaRPr>
          </a:p>
        </p:txBody>
      </p:sp>
      <p:sp>
        <p:nvSpPr>
          <p:cNvPr id="2" name="Title 1"/>
          <p:cNvSpPr>
            <a:spLocks noGrp="1"/>
          </p:cNvSpPr>
          <p:nvPr>
            <p:ph type="title"/>
          </p:nvPr>
        </p:nvSpPr>
        <p:spPr>
          <a:xfrm>
            <a:off x="329184" y="196669"/>
            <a:ext cx="11436096" cy="1054250"/>
          </a:xfrm>
        </p:spPr>
        <p:txBody>
          <a:bodyPr/>
          <a:lstStyle/>
          <a:p>
            <a:r>
              <a:rPr lang="en-US" sz="4800" dirty="0"/>
              <a:t>Celestial Signs Given?</a:t>
            </a:r>
          </a:p>
        </p:txBody>
      </p:sp>
      <p:pic>
        <p:nvPicPr>
          <p:cNvPr id="16386" name="Picture 2" descr="Star of Bethlehem Images, Stock Photos &amp; Vectors | Shutterstock">
            <a:extLst>
              <a:ext uri="{FF2B5EF4-FFF2-40B4-BE49-F238E27FC236}">
                <a16:creationId xmlns:a16="http://schemas.microsoft.com/office/drawing/2014/main" id="{53495072-DF32-4D6A-8226-29ED36A847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330"/>
          <a:stretch/>
        </p:blipFill>
        <p:spPr bwMode="auto">
          <a:xfrm>
            <a:off x="10239018" y="5330636"/>
            <a:ext cx="1830688" cy="17875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brendanloy.com/blog/images/2017-2024eclipses.jpg">
            <a:extLst>
              <a:ext uri="{FF2B5EF4-FFF2-40B4-BE49-F238E27FC236}">
                <a16:creationId xmlns:a16="http://schemas.microsoft.com/office/drawing/2014/main" id="{DA518A75-F0DF-4BD9-87E0-48A971859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86609"/>
            <a:ext cx="3189224" cy="181785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37BF1478-6C56-48F8-BE59-E20ECD3DEDCD}"/>
              </a:ext>
            </a:extLst>
          </p:cNvPr>
          <p:cNvCxnSpPr/>
          <p:nvPr/>
        </p:nvCxnSpPr>
        <p:spPr>
          <a:xfrm flipH="1">
            <a:off x="5405996" y="4450805"/>
            <a:ext cx="107645" cy="25708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ACA0ECD-7F89-4CF1-965D-2CEBE45645F0}"/>
              </a:ext>
            </a:extLst>
          </p:cNvPr>
          <p:cNvCxnSpPr/>
          <p:nvPr/>
        </p:nvCxnSpPr>
        <p:spPr>
          <a:xfrm flipH="1">
            <a:off x="7910205" y="3870734"/>
            <a:ext cx="154292" cy="16530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571A7FA-02F6-41CD-A5D4-FB67D1AEAAC5}"/>
              </a:ext>
            </a:extLst>
          </p:cNvPr>
          <p:cNvSpPr txBox="1"/>
          <p:nvPr/>
        </p:nvSpPr>
        <p:spPr>
          <a:xfrm>
            <a:off x="8407586" y="3559576"/>
            <a:ext cx="891536" cy="461665"/>
          </a:xfrm>
          <a:prstGeom prst="rect">
            <a:avLst/>
          </a:prstGeom>
          <a:noFill/>
        </p:spPr>
        <p:txBody>
          <a:bodyPr wrap="square" rtlCol="0">
            <a:spAutoFit/>
          </a:bodyPr>
          <a:lstStyle/>
          <a:p>
            <a:r>
              <a:rPr lang="en-US" sz="1200" dirty="0">
                <a:solidFill>
                  <a:schemeClr val="bg1"/>
                </a:solidFill>
              </a:rPr>
              <a:t>Palmyra, New York</a:t>
            </a:r>
          </a:p>
        </p:txBody>
      </p:sp>
      <p:cxnSp>
        <p:nvCxnSpPr>
          <p:cNvPr id="10" name="Straight Arrow Connector 9">
            <a:extLst>
              <a:ext uri="{FF2B5EF4-FFF2-40B4-BE49-F238E27FC236}">
                <a16:creationId xmlns:a16="http://schemas.microsoft.com/office/drawing/2014/main" id="{797ED1E9-6F4B-4272-8CF9-81F74B38339C}"/>
              </a:ext>
            </a:extLst>
          </p:cNvPr>
          <p:cNvCxnSpPr/>
          <p:nvPr/>
        </p:nvCxnSpPr>
        <p:spPr>
          <a:xfrm flipH="1" flipV="1">
            <a:off x="7141280" y="4441217"/>
            <a:ext cx="159672" cy="7635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2" descr="https://i.ytimg.com/vi/_1y_hLqVXf4/maxresdefault.jpg">
            <a:extLst>
              <a:ext uri="{FF2B5EF4-FFF2-40B4-BE49-F238E27FC236}">
                <a16:creationId xmlns:a16="http://schemas.microsoft.com/office/drawing/2014/main" id="{48168FD1-7E08-42F1-BD42-498FE69514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0878" y="5302045"/>
            <a:ext cx="3092471" cy="17859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oonlight and blood moon image | Blood moon images, Blood moon ...">
            <a:extLst>
              <a:ext uri="{FF2B5EF4-FFF2-40B4-BE49-F238E27FC236}">
                <a16:creationId xmlns:a16="http://schemas.microsoft.com/office/drawing/2014/main" id="{FB60BB54-6051-4968-8E7B-525481E88B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0237" y="5330636"/>
            <a:ext cx="2195727" cy="18297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2070AFA-1AA9-4F7A-8121-28AE29FF63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0057" y="5330636"/>
            <a:ext cx="903472" cy="1829773"/>
          </a:xfrm>
          <a:prstGeom prst="rect">
            <a:avLst/>
          </a:prstGeom>
        </p:spPr>
      </p:pic>
    </p:spTree>
    <p:extLst>
      <p:ext uri="{BB962C8B-B14F-4D97-AF65-F5344CB8AC3E}">
        <p14:creationId xmlns:p14="http://schemas.microsoft.com/office/powerpoint/2010/main" val="1241333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158" y="1724297"/>
            <a:ext cx="10515600" cy="4949218"/>
          </a:xfrm>
        </p:spPr>
        <p:txBody>
          <a:bodyPr>
            <a:normAutofit/>
          </a:bodyPr>
          <a:lstStyle/>
          <a:p>
            <a:r>
              <a:rPr lang="en-US" sz="2800" dirty="0"/>
              <a:t>How is this presentation different from the last one?</a:t>
            </a:r>
            <a:endParaRPr lang="en-US" dirty="0"/>
          </a:p>
          <a:p>
            <a:pPr lvl="1"/>
            <a:r>
              <a:rPr lang="en-US" sz="2800" dirty="0">
                <a:solidFill>
                  <a:srgbClr val="00B050"/>
                </a:solidFill>
              </a:rPr>
              <a:t>Focus on timing from the scriptures, etc.</a:t>
            </a:r>
          </a:p>
          <a:p>
            <a:pPr lvl="1"/>
            <a:r>
              <a:rPr lang="en-US" sz="2800" dirty="0">
                <a:solidFill>
                  <a:srgbClr val="00B050"/>
                </a:solidFill>
              </a:rPr>
              <a:t>Review and update of last presentation</a:t>
            </a:r>
          </a:p>
          <a:p>
            <a:pPr lvl="1"/>
            <a:r>
              <a:rPr lang="en-US" sz="2800" dirty="0">
                <a:solidFill>
                  <a:srgbClr val="00B050"/>
                </a:solidFill>
              </a:rPr>
              <a:t>Correction from last presentation</a:t>
            </a:r>
          </a:p>
          <a:p>
            <a:pPr lvl="1"/>
            <a:r>
              <a:rPr lang="en-US" sz="2800" dirty="0">
                <a:solidFill>
                  <a:srgbClr val="00B050"/>
                </a:solidFill>
              </a:rPr>
              <a:t>Review different perspectives in </a:t>
            </a:r>
            <a:br>
              <a:rPr lang="en-US" sz="2800" dirty="0">
                <a:solidFill>
                  <a:srgbClr val="00B050"/>
                </a:solidFill>
              </a:rPr>
            </a:br>
            <a:r>
              <a:rPr lang="en-US" sz="2800" dirty="0">
                <a:solidFill>
                  <a:srgbClr val="00B050"/>
                </a:solidFill>
              </a:rPr>
              <a:t>interpreting the prophesies</a:t>
            </a:r>
          </a:p>
          <a:p>
            <a:pPr lvl="1"/>
            <a:endParaRPr lang="en-US" sz="2800" dirty="0">
              <a:solidFill>
                <a:srgbClr val="00B050"/>
              </a:solidFill>
            </a:endParaRPr>
          </a:p>
          <a:p>
            <a:r>
              <a:rPr lang="en-US" sz="2600" dirty="0">
                <a:solidFill>
                  <a:schemeClr val="tx2"/>
                </a:solidFill>
              </a:rPr>
              <a:t>Important point: If you expect me to tell you a definitive time for the second coming or the events preceding His coming…you will be disappointed.</a:t>
            </a:r>
          </a:p>
        </p:txBody>
      </p:sp>
      <p:sp>
        <p:nvSpPr>
          <p:cNvPr id="2" name="Title 1"/>
          <p:cNvSpPr>
            <a:spLocks noGrp="1"/>
          </p:cNvSpPr>
          <p:nvPr>
            <p:ph type="title"/>
          </p:nvPr>
        </p:nvSpPr>
        <p:spPr>
          <a:xfrm>
            <a:off x="822158" y="172619"/>
            <a:ext cx="10515600" cy="1230879"/>
          </a:xfrm>
        </p:spPr>
        <p:txBody>
          <a:bodyPr/>
          <a:lstStyle/>
          <a:p>
            <a:r>
              <a:rPr lang="en-US" sz="4000" dirty="0"/>
              <a:t>Times and Timing</a:t>
            </a:r>
          </a:p>
        </p:txBody>
      </p:sp>
      <p:pic>
        <p:nvPicPr>
          <p:cNvPr id="17410" name="Picture 2" descr="Timing web requests with cURL and Chrome">
            <a:extLst>
              <a:ext uri="{FF2B5EF4-FFF2-40B4-BE49-F238E27FC236}">
                <a16:creationId xmlns:a16="http://schemas.microsoft.com/office/drawing/2014/main" id="{A929D350-91F3-42AE-B79B-D37422FEF6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4176" y="2454769"/>
            <a:ext cx="3693005" cy="2462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1684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75143B-A821-4946-84B9-5258E2F3C17A}"/>
              </a:ext>
            </a:extLst>
          </p:cNvPr>
          <p:cNvSpPr/>
          <p:nvPr/>
        </p:nvSpPr>
        <p:spPr>
          <a:xfrm>
            <a:off x="574105" y="892588"/>
            <a:ext cx="11617895" cy="6084591"/>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Rectangle 458">
            <a:extLst>
              <a:ext uri="{FF2B5EF4-FFF2-40B4-BE49-F238E27FC236}">
                <a16:creationId xmlns:a16="http://schemas.microsoft.com/office/drawing/2014/main" id="{EE49CE95-0EC2-499E-8EED-77BCDA496769}"/>
              </a:ext>
            </a:extLst>
          </p:cNvPr>
          <p:cNvSpPr/>
          <p:nvPr/>
        </p:nvSpPr>
        <p:spPr>
          <a:xfrm>
            <a:off x="7559368" y="878722"/>
            <a:ext cx="504133" cy="608458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a:extLst>
              <a:ext uri="{FF2B5EF4-FFF2-40B4-BE49-F238E27FC236}">
                <a16:creationId xmlns:a16="http://schemas.microsoft.com/office/drawing/2014/main" id="{8C44230A-2056-4113-B776-181C7864C41A}"/>
              </a:ext>
            </a:extLst>
          </p:cNvPr>
          <p:cNvSpPr txBox="1"/>
          <p:nvPr/>
        </p:nvSpPr>
        <p:spPr>
          <a:xfrm>
            <a:off x="4737275" y="3051399"/>
            <a:ext cx="1442656" cy="523220"/>
          </a:xfrm>
          <a:prstGeom prst="rect">
            <a:avLst/>
          </a:prstGeom>
          <a:noFill/>
        </p:spPr>
        <p:txBody>
          <a:bodyPr wrap="square" rtlCol="0">
            <a:spAutoFit/>
          </a:bodyPr>
          <a:lstStyle/>
          <a:p>
            <a:pPr algn="ctr"/>
            <a:r>
              <a:rPr lang="en-US" sz="1400" dirty="0">
                <a:solidFill>
                  <a:schemeClr val="accent5"/>
                </a:solidFill>
              </a:rPr>
              <a:t>Star of Bethlehem?</a:t>
            </a:r>
          </a:p>
        </p:txBody>
      </p:sp>
      <p:sp>
        <p:nvSpPr>
          <p:cNvPr id="2" name="Title 1"/>
          <p:cNvSpPr>
            <a:spLocks noGrp="1"/>
          </p:cNvSpPr>
          <p:nvPr>
            <p:ph type="title"/>
          </p:nvPr>
        </p:nvSpPr>
        <p:spPr>
          <a:xfrm>
            <a:off x="303912" y="0"/>
            <a:ext cx="11436096" cy="401602"/>
          </a:xfrm>
        </p:spPr>
        <p:txBody>
          <a:bodyPr/>
          <a:lstStyle/>
          <a:p>
            <a:r>
              <a:rPr lang="en-US" sz="4000" dirty="0"/>
              <a:t>Signs Summary</a:t>
            </a:r>
            <a:endParaRPr lang="en-US" sz="4800" dirty="0"/>
          </a:p>
        </p:txBody>
      </p:sp>
      <p:sp>
        <p:nvSpPr>
          <p:cNvPr id="160" name="TextBox 159"/>
          <p:cNvSpPr txBox="1"/>
          <p:nvPr/>
        </p:nvSpPr>
        <p:spPr>
          <a:xfrm>
            <a:off x="2339239" y="588417"/>
            <a:ext cx="940802" cy="338554"/>
          </a:xfrm>
          <a:prstGeom prst="rect">
            <a:avLst/>
          </a:prstGeom>
          <a:noFill/>
        </p:spPr>
        <p:txBody>
          <a:bodyPr wrap="square" rtlCol="0">
            <a:spAutoFit/>
          </a:bodyPr>
          <a:lstStyle/>
          <a:p>
            <a:r>
              <a:rPr lang="en-US" sz="1600" dirty="0"/>
              <a:t>2006</a:t>
            </a:r>
          </a:p>
        </p:txBody>
      </p:sp>
      <p:sp>
        <p:nvSpPr>
          <p:cNvPr id="161" name="TextBox 160"/>
          <p:cNvSpPr txBox="1"/>
          <p:nvPr/>
        </p:nvSpPr>
        <p:spPr>
          <a:xfrm>
            <a:off x="3027099" y="592581"/>
            <a:ext cx="672411" cy="338554"/>
          </a:xfrm>
          <a:prstGeom prst="rect">
            <a:avLst/>
          </a:prstGeom>
          <a:noFill/>
        </p:spPr>
        <p:txBody>
          <a:bodyPr wrap="square" rtlCol="0">
            <a:spAutoFit/>
          </a:bodyPr>
          <a:lstStyle/>
          <a:p>
            <a:r>
              <a:rPr lang="en-US" sz="1600" dirty="0"/>
              <a:t>2008</a:t>
            </a:r>
          </a:p>
        </p:txBody>
      </p:sp>
      <p:sp>
        <p:nvSpPr>
          <p:cNvPr id="162" name="TextBox 161"/>
          <p:cNvSpPr txBox="1"/>
          <p:nvPr/>
        </p:nvSpPr>
        <p:spPr>
          <a:xfrm>
            <a:off x="4386228" y="603416"/>
            <a:ext cx="672411" cy="338554"/>
          </a:xfrm>
          <a:prstGeom prst="rect">
            <a:avLst/>
          </a:prstGeom>
          <a:noFill/>
        </p:spPr>
        <p:txBody>
          <a:bodyPr wrap="square" rtlCol="0">
            <a:spAutoFit/>
          </a:bodyPr>
          <a:lstStyle/>
          <a:p>
            <a:r>
              <a:rPr lang="en-US" sz="1600" dirty="0"/>
              <a:t>2012</a:t>
            </a:r>
          </a:p>
        </p:txBody>
      </p:sp>
      <p:sp>
        <p:nvSpPr>
          <p:cNvPr id="163" name="TextBox 162"/>
          <p:cNvSpPr txBox="1"/>
          <p:nvPr/>
        </p:nvSpPr>
        <p:spPr>
          <a:xfrm>
            <a:off x="5179036" y="606284"/>
            <a:ext cx="672411" cy="338554"/>
          </a:xfrm>
          <a:prstGeom prst="rect">
            <a:avLst/>
          </a:prstGeom>
          <a:noFill/>
        </p:spPr>
        <p:txBody>
          <a:bodyPr wrap="square" rtlCol="0">
            <a:spAutoFit/>
          </a:bodyPr>
          <a:lstStyle/>
          <a:p>
            <a:r>
              <a:rPr lang="en-US" sz="1600" dirty="0"/>
              <a:t>2014</a:t>
            </a:r>
          </a:p>
        </p:txBody>
      </p:sp>
      <p:sp>
        <p:nvSpPr>
          <p:cNvPr id="164" name="TextBox 163"/>
          <p:cNvSpPr txBox="1"/>
          <p:nvPr/>
        </p:nvSpPr>
        <p:spPr>
          <a:xfrm>
            <a:off x="6467991" y="600939"/>
            <a:ext cx="672411" cy="338554"/>
          </a:xfrm>
          <a:prstGeom prst="rect">
            <a:avLst/>
          </a:prstGeom>
          <a:noFill/>
        </p:spPr>
        <p:txBody>
          <a:bodyPr wrap="square" rtlCol="0">
            <a:spAutoFit/>
          </a:bodyPr>
          <a:lstStyle/>
          <a:p>
            <a:r>
              <a:rPr lang="en-US" sz="1600" dirty="0"/>
              <a:t>2018</a:t>
            </a:r>
          </a:p>
        </p:txBody>
      </p:sp>
      <p:sp>
        <p:nvSpPr>
          <p:cNvPr id="165" name="TextBox 164"/>
          <p:cNvSpPr txBox="1"/>
          <p:nvPr/>
        </p:nvSpPr>
        <p:spPr>
          <a:xfrm>
            <a:off x="7192299" y="593140"/>
            <a:ext cx="636444" cy="338554"/>
          </a:xfrm>
          <a:prstGeom prst="rect">
            <a:avLst/>
          </a:prstGeom>
          <a:noFill/>
        </p:spPr>
        <p:txBody>
          <a:bodyPr wrap="square" rtlCol="0">
            <a:spAutoFit/>
          </a:bodyPr>
          <a:lstStyle/>
          <a:p>
            <a:r>
              <a:rPr lang="en-US" sz="1600" dirty="0"/>
              <a:t>2020</a:t>
            </a:r>
          </a:p>
        </p:txBody>
      </p:sp>
      <p:sp>
        <p:nvSpPr>
          <p:cNvPr id="166" name="TextBox 165"/>
          <p:cNvSpPr txBox="1"/>
          <p:nvPr/>
        </p:nvSpPr>
        <p:spPr>
          <a:xfrm>
            <a:off x="7865348" y="602397"/>
            <a:ext cx="672411" cy="338554"/>
          </a:xfrm>
          <a:prstGeom prst="rect">
            <a:avLst/>
          </a:prstGeom>
          <a:noFill/>
        </p:spPr>
        <p:txBody>
          <a:bodyPr wrap="square" rtlCol="0">
            <a:spAutoFit/>
          </a:bodyPr>
          <a:lstStyle/>
          <a:p>
            <a:r>
              <a:rPr lang="en-US" sz="1600" dirty="0"/>
              <a:t>2022</a:t>
            </a:r>
          </a:p>
        </p:txBody>
      </p:sp>
      <p:sp>
        <p:nvSpPr>
          <p:cNvPr id="167" name="TextBox 166"/>
          <p:cNvSpPr txBox="1"/>
          <p:nvPr/>
        </p:nvSpPr>
        <p:spPr>
          <a:xfrm>
            <a:off x="8576361" y="578033"/>
            <a:ext cx="672411" cy="338554"/>
          </a:xfrm>
          <a:prstGeom prst="rect">
            <a:avLst/>
          </a:prstGeom>
          <a:noFill/>
        </p:spPr>
        <p:txBody>
          <a:bodyPr wrap="square" rtlCol="0">
            <a:spAutoFit/>
          </a:bodyPr>
          <a:lstStyle/>
          <a:p>
            <a:r>
              <a:rPr lang="en-US" sz="1600" dirty="0"/>
              <a:t>2024</a:t>
            </a:r>
          </a:p>
        </p:txBody>
      </p:sp>
      <p:cxnSp>
        <p:nvCxnSpPr>
          <p:cNvPr id="121" name="Straight Connector 120">
            <a:extLst>
              <a:ext uri="{FF2B5EF4-FFF2-40B4-BE49-F238E27FC236}">
                <a16:creationId xmlns:a16="http://schemas.microsoft.com/office/drawing/2014/main" id="{18328E7C-888A-4A13-A472-5FAC0B26B6CE}"/>
              </a:ext>
            </a:extLst>
          </p:cNvPr>
          <p:cNvCxnSpPr>
            <a:cxnSpLocks/>
          </p:cNvCxnSpPr>
          <p:nvPr/>
        </p:nvCxnSpPr>
        <p:spPr>
          <a:xfrm>
            <a:off x="580220" y="878049"/>
            <a:ext cx="0" cy="535526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22" name="TextBox 221">
            <a:extLst>
              <a:ext uri="{FF2B5EF4-FFF2-40B4-BE49-F238E27FC236}">
                <a16:creationId xmlns:a16="http://schemas.microsoft.com/office/drawing/2014/main" id="{018FA4A3-0B13-47E4-B982-EE61FC957177}"/>
              </a:ext>
            </a:extLst>
          </p:cNvPr>
          <p:cNvSpPr txBox="1"/>
          <p:nvPr/>
        </p:nvSpPr>
        <p:spPr>
          <a:xfrm>
            <a:off x="277738" y="590131"/>
            <a:ext cx="940802" cy="338554"/>
          </a:xfrm>
          <a:prstGeom prst="rect">
            <a:avLst/>
          </a:prstGeom>
          <a:noFill/>
        </p:spPr>
        <p:txBody>
          <a:bodyPr wrap="square" rtlCol="0">
            <a:spAutoFit/>
          </a:bodyPr>
          <a:lstStyle/>
          <a:p>
            <a:r>
              <a:rPr lang="en-US" sz="1600" b="1" dirty="0"/>
              <a:t>2000 </a:t>
            </a:r>
          </a:p>
        </p:txBody>
      </p:sp>
      <p:sp>
        <p:nvSpPr>
          <p:cNvPr id="223" name="TextBox 222">
            <a:extLst>
              <a:ext uri="{FF2B5EF4-FFF2-40B4-BE49-F238E27FC236}">
                <a16:creationId xmlns:a16="http://schemas.microsoft.com/office/drawing/2014/main" id="{2B7375FF-394E-4F32-8A3A-3B86FB817CF4}"/>
              </a:ext>
            </a:extLst>
          </p:cNvPr>
          <p:cNvSpPr txBox="1"/>
          <p:nvPr/>
        </p:nvSpPr>
        <p:spPr>
          <a:xfrm>
            <a:off x="982470" y="588519"/>
            <a:ext cx="672411" cy="338554"/>
          </a:xfrm>
          <a:prstGeom prst="rect">
            <a:avLst/>
          </a:prstGeom>
          <a:noFill/>
        </p:spPr>
        <p:txBody>
          <a:bodyPr wrap="square" rtlCol="0">
            <a:spAutoFit/>
          </a:bodyPr>
          <a:lstStyle/>
          <a:p>
            <a:r>
              <a:rPr lang="en-US" sz="1600" dirty="0"/>
              <a:t>2002</a:t>
            </a:r>
          </a:p>
        </p:txBody>
      </p:sp>
      <p:sp>
        <p:nvSpPr>
          <p:cNvPr id="224" name="TextBox 223">
            <a:extLst>
              <a:ext uri="{FF2B5EF4-FFF2-40B4-BE49-F238E27FC236}">
                <a16:creationId xmlns:a16="http://schemas.microsoft.com/office/drawing/2014/main" id="{4EAD71C3-D93E-4E04-96D4-42370C9324E2}"/>
              </a:ext>
            </a:extLst>
          </p:cNvPr>
          <p:cNvSpPr txBox="1"/>
          <p:nvPr/>
        </p:nvSpPr>
        <p:spPr>
          <a:xfrm>
            <a:off x="1661581" y="588006"/>
            <a:ext cx="672411" cy="338554"/>
          </a:xfrm>
          <a:prstGeom prst="rect">
            <a:avLst/>
          </a:prstGeom>
          <a:noFill/>
        </p:spPr>
        <p:txBody>
          <a:bodyPr wrap="square" rtlCol="0">
            <a:spAutoFit/>
          </a:bodyPr>
          <a:lstStyle/>
          <a:p>
            <a:r>
              <a:rPr lang="en-US" sz="1600" dirty="0"/>
              <a:t>2004</a:t>
            </a:r>
          </a:p>
        </p:txBody>
      </p:sp>
      <p:cxnSp>
        <p:nvCxnSpPr>
          <p:cNvPr id="234" name="Straight Connector 233">
            <a:extLst>
              <a:ext uri="{FF2B5EF4-FFF2-40B4-BE49-F238E27FC236}">
                <a16:creationId xmlns:a16="http://schemas.microsoft.com/office/drawing/2014/main" id="{468A6FE4-BDEE-43A9-BA8B-A23430D08012}"/>
              </a:ext>
            </a:extLst>
          </p:cNvPr>
          <p:cNvCxnSpPr/>
          <p:nvPr/>
        </p:nvCxnSpPr>
        <p:spPr>
          <a:xfrm>
            <a:off x="1260185" y="87251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69F25F0-ACC0-4B98-912D-F00D30063748}"/>
              </a:ext>
            </a:extLst>
          </p:cNvPr>
          <p:cNvCxnSpPr/>
          <p:nvPr/>
        </p:nvCxnSpPr>
        <p:spPr>
          <a:xfrm>
            <a:off x="1947827" y="877289"/>
            <a:ext cx="0" cy="91440"/>
          </a:xfrm>
          <a:prstGeom prst="line">
            <a:avLst/>
          </a:prstGeom>
          <a:ln w="25400">
            <a:solidFill>
              <a:schemeClr val="accent1">
                <a:shade val="90000"/>
                <a:lumMod val="90000"/>
                <a:alpha val="99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A2890566-CF5E-4388-B0ED-3495B2D6F59F}"/>
              </a:ext>
            </a:extLst>
          </p:cNvPr>
          <p:cNvCxnSpPr/>
          <p:nvPr/>
        </p:nvCxnSpPr>
        <p:spPr>
          <a:xfrm>
            <a:off x="2653548" y="879908"/>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6DA31E8E-DA20-48A3-B212-3C8C686E9B1F}"/>
              </a:ext>
            </a:extLst>
          </p:cNvPr>
          <p:cNvCxnSpPr/>
          <p:nvPr/>
        </p:nvCxnSpPr>
        <p:spPr>
          <a:xfrm>
            <a:off x="3329605" y="87728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81EA1E3F-158E-4EED-88BD-08CB8F755B67}"/>
              </a:ext>
            </a:extLst>
          </p:cNvPr>
          <p:cNvCxnSpPr/>
          <p:nvPr/>
        </p:nvCxnSpPr>
        <p:spPr>
          <a:xfrm>
            <a:off x="4032680" y="87443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B7E9B22A-FF6B-4F67-B747-B2C2E824C9A4}"/>
              </a:ext>
            </a:extLst>
          </p:cNvPr>
          <p:cNvCxnSpPr/>
          <p:nvPr/>
        </p:nvCxnSpPr>
        <p:spPr>
          <a:xfrm>
            <a:off x="4723933"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58E9BCF9-B083-4F51-A6A0-C4488468268F}"/>
              </a:ext>
            </a:extLst>
          </p:cNvPr>
          <p:cNvCxnSpPr/>
          <p:nvPr/>
        </p:nvCxnSpPr>
        <p:spPr>
          <a:xfrm>
            <a:off x="5471792"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EECACE4F-91A3-4CD6-94DF-6361662D1A8A}"/>
              </a:ext>
            </a:extLst>
          </p:cNvPr>
          <p:cNvCxnSpPr/>
          <p:nvPr/>
        </p:nvCxnSpPr>
        <p:spPr>
          <a:xfrm>
            <a:off x="6138489" y="87372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C8FECB74-2707-4D9E-9336-426C861B363F}"/>
              </a:ext>
            </a:extLst>
          </p:cNvPr>
          <p:cNvCxnSpPr/>
          <p:nvPr/>
        </p:nvCxnSpPr>
        <p:spPr>
          <a:xfrm>
            <a:off x="6804197"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31E8B23F-2123-4C50-8FCE-1BAD5636689D}"/>
              </a:ext>
            </a:extLst>
          </p:cNvPr>
          <p:cNvCxnSpPr/>
          <p:nvPr/>
        </p:nvCxnSpPr>
        <p:spPr>
          <a:xfrm>
            <a:off x="7477703" y="87966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263D810F-4A59-45EC-8BED-720AC8B5C689}"/>
              </a:ext>
            </a:extLst>
          </p:cNvPr>
          <p:cNvCxnSpPr/>
          <p:nvPr/>
        </p:nvCxnSpPr>
        <p:spPr>
          <a:xfrm>
            <a:off x="8167457"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B383B490-1C31-4A51-A6C5-F0880113B3CF}"/>
              </a:ext>
            </a:extLst>
          </p:cNvPr>
          <p:cNvCxnSpPr/>
          <p:nvPr/>
        </p:nvCxnSpPr>
        <p:spPr>
          <a:xfrm>
            <a:off x="8901948" y="87400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47" name="TextBox 246">
            <a:extLst>
              <a:ext uri="{FF2B5EF4-FFF2-40B4-BE49-F238E27FC236}">
                <a16:creationId xmlns:a16="http://schemas.microsoft.com/office/drawing/2014/main" id="{3D2119C8-7B17-4155-B371-61B9314ECE57}"/>
              </a:ext>
            </a:extLst>
          </p:cNvPr>
          <p:cNvSpPr txBox="1"/>
          <p:nvPr/>
        </p:nvSpPr>
        <p:spPr>
          <a:xfrm>
            <a:off x="3719658" y="586728"/>
            <a:ext cx="672411" cy="338554"/>
          </a:xfrm>
          <a:prstGeom prst="rect">
            <a:avLst/>
          </a:prstGeom>
          <a:noFill/>
        </p:spPr>
        <p:txBody>
          <a:bodyPr wrap="square" rtlCol="0">
            <a:spAutoFit/>
          </a:bodyPr>
          <a:lstStyle/>
          <a:p>
            <a:r>
              <a:rPr lang="en-US" sz="1600" dirty="0"/>
              <a:t>2010</a:t>
            </a:r>
          </a:p>
        </p:txBody>
      </p:sp>
      <p:sp>
        <p:nvSpPr>
          <p:cNvPr id="248" name="TextBox 247">
            <a:extLst>
              <a:ext uri="{FF2B5EF4-FFF2-40B4-BE49-F238E27FC236}">
                <a16:creationId xmlns:a16="http://schemas.microsoft.com/office/drawing/2014/main" id="{D32150E6-F68C-4419-AB64-8C2C251AC1AA}"/>
              </a:ext>
            </a:extLst>
          </p:cNvPr>
          <p:cNvSpPr txBox="1"/>
          <p:nvPr/>
        </p:nvSpPr>
        <p:spPr>
          <a:xfrm>
            <a:off x="5854928" y="584929"/>
            <a:ext cx="672411" cy="338554"/>
          </a:xfrm>
          <a:prstGeom prst="rect">
            <a:avLst/>
          </a:prstGeom>
          <a:noFill/>
        </p:spPr>
        <p:txBody>
          <a:bodyPr wrap="square" rtlCol="0">
            <a:spAutoFit/>
          </a:bodyPr>
          <a:lstStyle/>
          <a:p>
            <a:r>
              <a:rPr lang="en-US" sz="1600" dirty="0"/>
              <a:t>2016</a:t>
            </a:r>
          </a:p>
        </p:txBody>
      </p:sp>
      <p:sp>
        <p:nvSpPr>
          <p:cNvPr id="249" name="TextBox 248">
            <a:extLst>
              <a:ext uri="{FF2B5EF4-FFF2-40B4-BE49-F238E27FC236}">
                <a16:creationId xmlns:a16="http://schemas.microsoft.com/office/drawing/2014/main" id="{98DD568D-6E8F-497F-A716-C724ED29B5BF}"/>
              </a:ext>
            </a:extLst>
          </p:cNvPr>
          <p:cNvSpPr txBox="1"/>
          <p:nvPr/>
        </p:nvSpPr>
        <p:spPr>
          <a:xfrm rot="16200000">
            <a:off x="-182074" y="1229876"/>
            <a:ext cx="1028285" cy="369332"/>
          </a:xfrm>
          <a:prstGeom prst="rect">
            <a:avLst/>
          </a:prstGeom>
          <a:noFill/>
        </p:spPr>
        <p:txBody>
          <a:bodyPr wrap="square" rtlCol="0">
            <a:spAutoFit/>
          </a:bodyPr>
          <a:lstStyle/>
          <a:p>
            <a:r>
              <a:rPr lang="en-US" dirty="0"/>
              <a:t>Gospels</a:t>
            </a:r>
          </a:p>
        </p:txBody>
      </p:sp>
      <p:sp>
        <p:nvSpPr>
          <p:cNvPr id="251" name="TextBox 250">
            <a:extLst>
              <a:ext uri="{FF2B5EF4-FFF2-40B4-BE49-F238E27FC236}">
                <a16:creationId xmlns:a16="http://schemas.microsoft.com/office/drawing/2014/main" id="{B6B9DEB7-8FAE-4D75-A500-7644E95894C3}"/>
              </a:ext>
            </a:extLst>
          </p:cNvPr>
          <p:cNvSpPr txBox="1"/>
          <p:nvPr/>
        </p:nvSpPr>
        <p:spPr>
          <a:xfrm>
            <a:off x="5919109" y="401602"/>
            <a:ext cx="1245770" cy="584775"/>
          </a:xfrm>
          <a:prstGeom prst="rect">
            <a:avLst/>
          </a:prstGeom>
          <a:noFill/>
        </p:spPr>
        <p:txBody>
          <a:bodyPr wrap="square" rtlCol="0">
            <a:spAutoFit/>
          </a:bodyPr>
          <a:lstStyle/>
          <a:p>
            <a:r>
              <a:rPr lang="en-US" sz="1600" dirty="0">
                <a:solidFill>
                  <a:srgbClr val="00B050"/>
                </a:solidFill>
              </a:rPr>
              <a:t>2017/5777</a:t>
            </a:r>
          </a:p>
          <a:p>
            <a:endParaRPr lang="en-US" sz="1600" dirty="0">
              <a:solidFill>
                <a:srgbClr val="00B050"/>
              </a:solidFill>
            </a:endParaRPr>
          </a:p>
        </p:txBody>
      </p:sp>
      <p:sp>
        <p:nvSpPr>
          <p:cNvPr id="254" name="TextBox 253">
            <a:extLst>
              <a:ext uri="{FF2B5EF4-FFF2-40B4-BE49-F238E27FC236}">
                <a16:creationId xmlns:a16="http://schemas.microsoft.com/office/drawing/2014/main" id="{058481F4-2B12-424A-85EA-555EAE5E4ACC}"/>
              </a:ext>
            </a:extLst>
          </p:cNvPr>
          <p:cNvSpPr txBox="1"/>
          <p:nvPr/>
        </p:nvSpPr>
        <p:spPr>
          <a:xfrm>
            <a:off x="5353707" y="1743783"/>
            <a:ext cx="1739536" cy="523220"/>
          </a:xfrm>
          <a:prstGeom prst="rect">
            <a:avLst/>
          </a:prstGeom>
          <a:noFill/>
        </p:spPr>
        <p:txBody>
          <a:bodyPr wrap="square" rtlCol="0">
            <a:spAutoFit/>
          </a:bodyPr>
          <a:lstStyle/>
          <a:p>
            <a:pPr algn="ctr"/>
            <a:r>
              <a:rPr lang="en-US" sz="1400" dirty="0">
                <a:solidFill>
                  <a:schemeClr val="accent5"/>
                </a:solidFill>
              </a:rPr>
              <a:t>Eclipse</a:t>
            </a:r>
            <a:br>
              <a:rPr lang="en-US" sz="1400" dirty="0">
                <a:solidFill>
                  <a:schemeClr val="accent5"/>
                </a:solidFill>
              </a:rPr>
            </a:br>
            <a:r>
              <a:rPr lang="en-US" sz="1400" dirty="0">
                <a:solidFill>
                  <a:schemeClr val="accent5"/>
                </a:solidFill>
              </a:rPr>
              <a:t>(Sign of Jonah)</a:t>
            </a:r>
          </a:p>
        </p:txBody>
      </p:sp>
      <p:sp>
        <p:nvSpPr>
          <p:cNvPr id="17" name="Oval 16">
            <a:extLst>
              <a:ext uri="{FF2B5EF4-FFF2-40B4-BE49-F238E27FC236}">
                <a16:creationId xmlns:a16="http://schemas.microsoft.com/office/drawing/2014/main" id="{85516DB6-375D-4681-8C1E-54FBC3168BCB}"/>
              </a:ext>
            </a:extLst>
          </p:cNvPr>
          <p:cNvSpPr/>
          <p:nvPr/>
        </p:nvSpPr>
        <p:spPr>
          <a:xfrm>
            <a:off x="6446458" y="2270552"/>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2F1E7887-4C20-4971-A223-757BE6DCCC1C}"/>
              </a:ext>
            </a:extLst>
          </p:cNvPr>
          <p:cNvSpPr/>
          <p:nvPr/>
        </p:nvSpPr>
        <p:spPr>
          <a:xfrm>
            <a:off x="5878559" y="3144742"/>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TextBox 256">
            <a:extLst>
              <a:ext uri="{FF2B5EF4-FFF2-40B4-BE49-F238E27FC236}">
                <a16:creationId xmlns:a16="http://schemas.microsoft.com/office/drawing/2014/main" id="{3F2EB3A8-EA19-4491-B8EC-8596BE7F05C4}"/>
              </a:ext>
            </a:extLst>
          </p:cNvPr>
          <p:cNvSpPr txBox="1"/>
          <p:nvPr/>
        </p:nvSpPr>
        <p:spPr>
          <a:xfrm>
            <a:off x="8564438" y="1770802"/>
            <a:ext cx="1763099" cy="523220"/>
          </a:xfrm>
          <a:prstGeom prst="rect">
            <a:avLst/>
          </a:prstGeom>
          <a:noFill/>
        </p:spPr>
        <p:txBody>
          <a:bodyPr wrap="square" rtlCol="0">
            <a:spAutoFit/>
          </a:bodyPr>
          <a:lstStyle/>
          <a:p>
            <a:pPr algn="ctr"/>
            <a:r>
              <a:rPr lang="en-US" sz="1400" dirty="0">
                <a:solidFill>
                  <a:schemeClr val="accent5"/>
                </a:solidFill>
              </a:rPr>
              <a:t>Eclipse</a:t>
            </a:r>
          </a:p>
          <a:p>
            <a:pPr algn="ctr"/>
            <a:r>
              <a:rPr lang="en-US" sz="1400" dirty="0">
                <a:solidFill>
                  <a:schemeClr val="accent5"/>
                </a:solidFill>
              </a:rPr>
              <a:t>(Sign of the Times)</a:t>
            </a:r>
          </a:p>
        </p:txBody>
      </p:sp>
      <p:sp>
        <p:nvSpPr>
          <p:cNvPr id="258" name="Oval 257">
            <a:extLst>
              <a:ext uri="{FF2B5EF4-FFF2-40B4-BE49-F238E27FC236}">
                <a16:creationId xmlns:a16="http://schemas.microsoft.com/office/drawing/2014/main" id="{CA0EC3D3-3623-4B94-82B2-18383774899E}"/>
              </a:ext>
            </a:extLst>
          </p:cNvPr>
          <p:cNvSpPr/>
          <p:nvPr/>
        </p:nvSpPr>
        <p:spPr>
          <a:xfrm>
            <a:off x="8917107" y="2267861"/>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TextBox 259">
            <a:extLst>
              <a:ext uri="{FF2B5EF4-FFF2-40B4-BE49-F238E27FC236}">
                <a16:creationId xmlns:a16="http://schemas.microsoft.com/office/drawing/2014/main" id="{53408E5E-7116-481E-96D9-3E3FC4D6E9CD}"/>
              </a:ext>
            </a:extLst>
          </p:cNvPr>
          <p:cNvSpPr txBox="1"/>
          <p:nvPr/>
        </p:nvSpPr>
        <p:spPr>
          <a:xfrm>
            <a:off x="7214781" y="1733798"/>
            <a:ext cx="1197780" cy="523220"/>
          </a:xfrm>
          <a:prstGeom prst="rect">
            <a:avLst/>
          </a:prstGeom>
          <a:noFill/>
        </p:spPr>
        <p:txBody>
          <a:bodyPr wrap="square" rtlCol="0">
            <a:spAutoFit/>
          </a:bodyPr>
          <a:lstStyle/>
          <a:p>
            <a:pPr algn="ctr"/>
            <a:r>
              <a:rPr lang="en-US" sz="1400" dirty="0">
                <a:solidFill>
                  <a:schemeClr val="accent5"/>
                </a:solidFill>
              </a:rPr>
              <a:t>7 </a:t>
            </a:r>
            <a:br>
              <a:rPr lang="en-US" sz="1400" dirty="0">
                <a:solidFill>
                  <a:schemeClr val="accent5"/>
                </a:solidFill>
              </a:rPr>
            </a:br>
            <a:r>
              <a:rPr lang="en-US" sz="1400" dirty="0">
                <a:solidFill>
                  <a:schemeClr val="accent5"/>
                </a:solidFill>
              </a:rPr>
              <a:t>Years</a:t>
            </a:r>
          </a:p>
        </p:txBody>
      </p:sp>
      <p:sp>
        <p:nvSpPr>
          <p:cNvPr id="261" name="Oval 260">
            <a:extLst>
              <a:ext uri="{FF2B5EF4-FFF2-40B4-BE49-F238E27FC236}">
                <a16:creationId xmlns:a16="http://schemas.microsoft.com/office/drawing/2014/main" id="{AAB9C9D4-F501-4531-92CF-48C5063DD37B}"/>
              </a:ext>
            </a:extLst>
          </p:cNvPr>
          <p:cNvSpPr/>
          <p:nvPr/>
        </p:nvSpPr>
        <p:spPr>
          <a:xfrm>
            <a:off x="6510129" y="3144742"/>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TextBox 261">
            <a:extLst>
              <a:ext uri="{FF2B5EF4-FFF2-40B4-BE49-F238E27FC236}">
                <a16:creationId xmlns:a16="http://schemas.microsoft.com/office/drawing/2014/main" id="{973322AF-8F88-4E1D-A5A6-7DA4213C6A5F}"/>
              </a:ext>
            </a:extLst>
          </p:cNvPr>
          <p:cNvSpPr txBox="1"/>
          <p:nvPr/>
        </p:nvSpPr>
        <p:spPr>
          <a:xfrm>
            <a:off x="5743736" y="2866105"/>
            <a:ext cx="2001441" cy="307777"/>
          </a:xfrm>
          <a:prstGeom prst="rect">
            <a:avLst/>
          </a:prstGeom>
          <a:noFill/>
        </p:spPr>
        <p:txBody>
          <a:bodyPr wrap="square" rtlCol="0">
            <a:spAutoFit/>
          </a:bodyPr>
          <a:lstStyle/>
          <a:p>
            <a:pPr algn="ctr"/>
            <a:r>
              <a:rPr lang="en-US" sz="1400" dirty="0">
                <a:solidFill>
                  <a:schemeClr val="accent5"/>
                </a:solidFill>
              </a:rPr>
              <a:t>Sign of  Woman</a:t>
            </a:r>
          </a:p>
        </p:txBody>
      </p:sp>
      <p:sp>
        <p:nvSpPr>
          <p:cNvPr id="270" name="TextBox 269">
            <a:extLst>
              <a:ext uri="{FF2B5EF4-FFF2-40B4-BE49-F238E27FC236}">
                <a16:creationId xmlns:a16="http://schemas.microsoft.com/office/drawing/2014/main" id="{61CD17D4-F407-484C-9EE1-4D887C8E8424}"/>
              </a:ext>
            </a:extLst>
          </p:cNvPr>
          <p:cNvSpPr txBox="1"/>
          <p:nvPr/>
        </p:nvSpPr>
        <p:spPr>
          <a:xfrm>
            <a:off x="6588890" y="3260051"/>
            <a:ext cx="3225325" cy="523220"/>
          </a:xfrm>
          <a:prstGeom prst="rect">
            <a:avLst/>
          </a:prstGeom>
          <a:noFill/>
        </p:spPr>
        <p:txBody>
          <a:bodyPr wrap="square" rtlCol="0">
            <a:spAutoFit/>
          </a:bodyPr>
          <a:lstStyle/>
          <a:p>
            <a:r>
              <a:rPr lang="en-US" sz="1400" dirty="0">
                <a:solidFill>
                  <a:schemeClr val="accent5"/>
                </a:solidFill>
              </a:rPr>
              <a:t>Woman (Church) Protected for 1260 days (3.5 years to March 5, 2021)</a:t>
            </a:r>
          </a:p>
        </p:txBody>
      </p:sp>
      <p:sp>
        <p:nvSpPr>
          <p:cNvPr id="271" name="Oval 270">
            <a:extLst>
              <a:ext uri="{FF2B5EF4-FFF2-40B4-BE49-F238E27FC236}">
                <a16:creationId xmlns:a16="http://schemas.microsoft.com/office/drawing/2014/main" id="{D36C4F8E-86DF-44DA-B958-8940914E84BE}"/>
              </a:ext>
            </a:extLst>
          </p:cNvPr>
          <p:cNvSpPr/>
          <p:nvPr/>
        </p:nvSpPr>
        <p:spPr>
          <a:xfrm>
            <a:off x="7752236" y="3181258"/>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2" name="Straight Arrow Connector 271">
            <a:extLst>
              <a:ext uri="{FF2B5EF4-FFF2-40B4-BE49-F238E27FC236}">
                <a16:creationId xmlns:a16="http://schemas.microsoft.com/office/drawing/2014/main" id="{21F252AE-76F3-4E67-BD91-9189E6EEA95C}"/>
              </a:ext>
            </a:extLst>
          </p:cNvPr>
          <p:cNvCxnSpPr>
            <a:cxnSpLocks/>
          </p:cNvCxnSpPr>
          <p:nvPr/>
        </p:nvCxnSpPr>
        <p:spPr>
          <a:xfrm>
            <a:off x="6569329" y="2326196"/>
            <a:ext cx="1191419" cy="0"/>
          </a:xfrm>
          <a:prstGeom prst="straightConnector1">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75" name="Straight Arrow Connector 274">
            <a:extLst>
              <a:ext uri="{FF2B5EF4-FFF2-40B4-BE49-F238E27FC236}">
                <a16:creationId xmlns:a16="http://schemas.microsoft.com/office/drawing/2014/main" id="{2F885516-905E-4E97-AD51-812012E19783}"/>
              </a:ext>
            </a:extLst>
          </p:cNvPr>
          <p:cNvCxnSpPr>
            <a:cxnSpLocks/>
          </p:cNvCxnSpPr>
          <p:nvPr/>
        </p:nvCxnSpPr>
        <p:spPr>
          <a:xfrm>
            <a:off x="7732867" y="2327500"/>
            <a:ext cx="1179699" cy="0"/>
          </a:xfrm>
          <a:prstGeom prst="straightConnector1">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79" name="TextBox 278">
            <a:extLst>
              <a:ext uri="{FF2B5EF4-FFF2-40B4-BE49-F238E27FC236}">
                <a16:creationId xmlns:a16="http://schemas.microsoft.com/office/drawing/2014/main" id="{B01FCF47-F01C-4A8E-8C01-04AA8392B968}"/>
              </a:ext>
            </a:extLst>
          </p:cNvPr>
          <p:cNvSpPr txBox="1"/>
          <p:nvPr/>
        </p:nvSpPr>
        <p:spPr>
          <a:xfrm>
            <a:off x="6796226" y="2023521"/>
            <a:ext cx="763142" cy="307777"/>
          </a:xfrm>
          <a:prstGeom prst="rect">
            <a:avLst/>
          </a:prstGeom>
          <a:noFill/>
        </p:spPr>
        <p:txBody>
          <a:bodyPr wrap="square" rtlCol="0">
            <a:spAutoFit/>
          </a:bodyPr>
          <a:lstStyle/>
          <a:p>
            <a:pPr algn="ctr"/>
            <a:r>
              <a:rPr lang="en-US" sz="1400" dirty="0">
                <a:solidFill>
                  <a:schemeClr val="accent5"/>
                </a:solidFill>
              </a:rPr>
              <a:t>3.5</a:t>
            </a:r>
          </a:p>
        </p:txBody>
      </p:sp>
      <p:sp>
        <p:nvSpPr>
          <p:cNvPr id="280" name="TextBox 279">
            <a:extLst>
              <a:ext uri="{FF2B5EF4-FFF2-40B4-BE49-F238E27FC236}">
                <a16:creationId xmlns:a16="http://schemas.microsoft.com/office/drawing/2014/main" id="{DA2055A9-5CE1-42B0-8B25-9138E19B0A28}"/>
              </a:ext>
            </a:extLst>
          </p:cNvPr>
          <p:cNvSpPr txBox="1"/>
          <p:nvPr/>
        </p:nvSpPr>
        <p:spPr>
          <a:xfrm>
            <a:off x="7998007" y="2053383"/>
            <a:ext cx="723721" cy="307777"/>
          </a:xfrm>
          <a:prstGeom prst="rect">
            <a:avLst/>
          </a:prstGeom>
          <a:noFill/>
        </p:spPr>
        <p:txBody>
          <a:bodyPr wrap="square" rtlCol="0">
            <a:spAutoFit/>
          </a:bodyPr>
          <a:lstStyle/>
          <a:p>
            <a:pPr algn="ctr"/>
            <a:r>
              <a:rPr lang="en-US" sz="1400" dirty="0">
                <a:solidFill>
                  <a:schemeClr val="accent5"/>
                </a:solidFill>
              </a:rPr>
              <a:t>3.5</a:t>
            </a:r>
          </a:p>
        </p:txBody>
      </p:sp>
      <p:cxnSp>
        <p:nvCxnSpPr>
          <p:cNvPr id="62" name="Straight Arrow Connector 61">
            <a:extLst>
              <a:ext uri="{FF2B5EF4-FFF2-40B4-BE49-F238E27FC236}">
                <a16:creationId xmlns:a16="http://schemas.microsoft.com/office/drawing/2014/main" id="{E3A0720E-96E5-4E95-9835-61F216E504B2}"/>
              </a:ext>
            </a:extLst>
          </p:cNvPr>
          <p:cNvCxnSpPr>
            <a:cxnSpLocks/>
          </p:cNvCxnSpPr>
          <p:nvPr/>
        </p:nvCxnSpPr>
        <p:spPr>
          <a:xfrm>
            <a:off x="5532627" y="2724119"/>
            <a:ext cx="405027" cy="0"/>
          </a:xfrm>
          <a:prstGeom prst="straightConnector1">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65" name="TextBox 64">
            <a:extLst>
              <a:ext uri="{FF2B5EF4-FFF2-40B4-BE49-F238E27FC236}">
                <a16:creationId xmlns:a16="http://schemas.microsoft.com/office/drawing/2014/main" id="{757020DE-EC3B-44E0-96C8-A184476D899B}"/>
              </a:ext>
            </a:extLst>
          </p:cNvPr>
          <p:cNvSpPr txBox="1"/>
          <p:nvPr/>
        </p:nvSpPr>
        <p:spPr>
          <a:xfrm>
            <a:off x="5013813" y="2416342"/>
            <a:ext cx="1442656" cy="307777"/>
          </a:xfrm>
          <a:prstGeom prst="rect">
            <a:avLst/>
          </a:prstGeom>
          <a:noFill/>
        </p:spPr>
        <p:txBody>
          <a:bodyPr wrap="square" rtlCol="0">
            <a:spAutoFit/>
          </a:bodyPr>
          <a:lstStyle/>
          <a:p>
            <a:pPr algn="ctr"/>
            <a:r>
              <a:rPr lang="en-US" sz="1400" dirty="0">
                <a:solidFill>
                  <a:schemeClr val="accent5"/>
                </a:solidFill>
              </a:rPr>
              <a:t>Blood Moons</a:t>
            </a:r>
          </a:p>
        </p:txBody>
      </p:sp>
      <p:sp>
        <p:nvSpPr>
          <p:cNvPr id="70" name="TextBox 69">
            <a:extLst>
              <a:ext uri="{FF2B5EF4-FFF2-40B4-BE49-F238E27FC236}">
                <a16:creationId xmlns:a16="http://schemas.microsoft.com/office/drawing/2014/main" id="{8D20735B-58DC-48CC-BC9D-B2BC7E0BF796}"/>
              </a:ext>
            </a:extLst>
          </p:cNvPr>
          <p:cNvSpPr txBox="1"/>
          <p:nvPr/>
        </p:nvSpPr>
        <p:spPr>
          <a:xfrm rot="16200000">
            <a:off x="1325003" y="2491874"/>
            <a:ext cx="1600487" cy="307777"/>
          </a:xfrm>
          <a:prstGeom prst="rect">
            <a:avLst/>
          </a:prstGeom>
          <a:noFill/>
        </p:spPr>
        <p:txBody>
          <a:bodyPr wrap="square" rtlCol="0">
            <a:spAutoFit/>
          </a:bodyPr>
          <a:lstStyle/>
          <a:p>
            <a:r>
              <a:rPr lang="en-US" sz="1400" dirty="0">
                <a:solidFill>
                  <a:schemeClr val="accent5"/>
                </a:solidFill>
              </a:rPr>
              <a:t>Signs in Heavens</a:t>
            </a:r>
          </a:p>
        </p:txBody>
      </p:sp>
      <p:sp>
        <p:nvSpPr>
          <p:cNvPr id="72" name="TextBox 71">
            <a:extLst>
              <a:ext uri="{FF2B5EF4-FFF2-40B4-BE49-F238E27FC236}">
                <a16:creationId xmlns:a16="http://schemas.microsoft.com/office/drawing/2014/main" id="{7AE3F05F-BE57-46B7-81D0-51BC7CD79BF6}"/>
              </a:ext>
            </a:extLst>
          </p:cNvPr>
          <p:cNvSpPr txBox="1"/>
          <p:nvPr/>
        </p:nvSpPr>
        <p:spPr>
          <a:xfrm>
            <a:off x="2033606" y="2056678"/>
            <a:ext cx="1197780" cy="338554"/>
          </a:xfrm>
          <a:prstGeom prst="rect">
            <a:avLst/>
          </a:prstGeom>
          <a:noFill/>
        </p:spPr>
        <p:txBody>
          <a:bodyPr wrap="square" rtlCol="0">
            <a:spAutoFit/>
          </a:bodyPr>
          <a:lstStyle/>
          <a:p>
            <a:pPr algn="ctr"/>
            <a:r>
              <a:rPr lang="en-US" sz="1600" b="1" dirty="0">
                <a:solidFill>
                  <a:schemeClr val="accent5"/>
                </a:solidFill>
              </a:rPr>
              <a:t>Sun</a:t>
            </a:r>
          </a:p>
        </p:txBody>
      </p:sp>
      <p:sp>
        <p:nvSpPr>
          <p:cNvPr id="73" name="TextBox 72">
            <a:extLst>
              <a:ext uri="{FF2B5EF4-FFF2-40B4-BE49-F238E27FC236}">
                <a16:creationId xmlns:a16="http://schemas.microsoft.com/office/drawing/2014/main" id="{900CB924-8A81-4D44-B75E-FA407B283FB2}"/>
              </a:ext>
            </a:extLst>
          </p:cNvPr>
          <p:cNvSpPr txBox="1"/>
          <p:nvPr/>
        </p:nvSpPr>
        <p:spPr>
          <a:xfrm>
            <a:off x="2111645" y="2650027"/>
            <a:ext cx="1197780" cy="338554"/>
          </a:xfrm>
          <a:prstGeom prst="rect">
            <a:avLst/>
          </a:prstGeom>
          <a:noFill/>
        </p:spPr>
        <p:txBody>
          <a:bodyPr wrap="square" rtlCol="0">
            <a:spAutoFit/>
          </a:bodyPr>
          <a:lstStyle/>
          <a:p>
            <a:pPr algn="ctr"/>
            <a:r>
              <a:rPr lang="en-US" sz="1600" b="1" dirty="0">
                <a:solidFill>
                  <a:schemeClr val="accent5"/>
                </a:solidFill>
              </a:rPr>
              <a:t>Moon</a:t>
            </a:r>
          </a:p>
        </p:txBody>
      </p:sp>
      <p:sp>
        <p:nvSpPr>
          <p:cNvPr id="74" name="TextBox 73">
            <a:extLst>
              <a:ext uri="{FF2B5EF4-FFF2-40B4-BE49-F238E27FC236}">
                <a16:creationId xmlns:a16="http://schemas.microsoft.com/office/drawing/2014/main" id="{51C68750-26FB-4A50-99D9-4C2F96BF6FAD}"/>
              </a:ext>
            </a:extLst>
          </p:cNvPr>
          <p:cNvSpPr txBox="1"/>
          <p:nvPr/>
        </p:nvSpPr>
        <p:spPr>
          <a:xfrm>
            <a:off x="2094923" y="3135287"/>
            <a:ext cx="1197780" cy="338554"/>
          </a:xfrm>
          <a:prstGeom prst="rect">
            <a:avLst/>
          </a:prstGeom>
          <a:noFill/>
        </p:spPr>
        <p:txBody>
          <a:bodyPr wrap="square" rtlCol="0">
            <a:spAutoFit/>
          </a:bodyPr>
          <a:lstStyle/>
          <a:p>
            <a:pPr algn="ctr"/>
            <a:r>
              <a:rPr lang="en-US" sz="1600" b="1" dirty="0">
                <a:solidFill>
                  <a:schemeClr val="accent5"/>
                </a:solidFill>
              </a:rPr>
              <a:t>Stars</a:t>
            </a:r>
          </a:p>
        </p:txBody>
      </p:sp>
      <p:sp>
        <p:nvSpPr>
          <p:cNvPr id="68" name="TextBox 67">
            <a:extLst>
              <a:ext uri="{FF2B5EF4-FFF2-40B4-BE49-F238E27FC236}">
                <a16:creationId xmlns:a16="http://schemas.microsoft.com/office/drawing/2014/main" id="{3EC8123D-9F17-4413-802B-F3B13CECD0E1}"/>
              </a:ext>
            </a:extLst>
          </p:cNvPr>
          <p:cNvSpPr txBox="1"/>
          <p:nvPr/>
        </p:nvSpPr>
        <p:spPr>
          <a:xfrm rot="16200000">
            <a:off x="-121107" y="6217543"/>
            <a:ext cx="810469" cy="372043"/>
          </a:xfrm>
          <a:prstGeom prst="rect">
            <a:avLst/>
          </a:prstGeom>
          <a:noFill/>
        </p:spPr>
        <p:txBody>
          <a:bodyPr wrap="square" rtlCol="0">
            <a:spAutoFit/>
          </a:bodyPr>
          <a:lstStyle/>
          <a:p>
            <a:r>
              <a:rPr lang="en-US" dirty="0"/>
              <a:t>Israel</a:t>
            </a:r>
          </a:p>
        </p:txBody>
      </p:sp>
      <p:cxnSp>
        <p:nvCxnSpPr>
          <p:cNvPr id="71" name="Straight Arrow Connector 70">
            <a:extLst>
              <a:ext uri="{FF2B5EF4-FFF2-40B4-BE49-F238E27FC236}">
                <a16:creationId xmlns:a16="http://schemas.microsoft.com/office/drawing/2014/main" id="{F1F58291-C033-4DF0-A093-6FFA60C9A2F7}"/>
              </a:ext>
            </a:extLst>
          </p:cNvPr>
          <p:cNvCxnSpPr>
            <a:cxnSpLocks/>
          </p:cNvCxnSpPr>
          <p:nvPr/>
        </p:nvCxnSpPr>
        <p:spPr>
          <a:xfrm>
            <a:off x="6590782" y="3218108"/>
            <a:ext cx="1169966" cy="0"/>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7" name="Straight Connector 76">
            <a:extLst>
              <a:ext uri="{FF2B5EF4-FFF2-40B4-BE49-F238E27FC236}">
                <a16:creationId xmlns:a16="http://schemas.microsoft.com/office/drawing/2014/main" id="{E5805224-440A-40C5-A584-3D9601A78041}"/>
              </a:ext>
            </a:extLst>
          </p:cNvPr>
          <p:cNvCxnSpPr/>
          <p:nvPr/>
        </p:nvCxnSpPr>
        <p:spPr>
          <a:xfrm>
            <a:off x="9602418" y="874432"/>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76DA693-DCE0-4544-B649-35F4F8C09EA8}"/>
              </a:ext>
            </a:extLst>
          </p:cNvPr>
          <p:cNvCxnSpPr/>
          <p:nvPr/>
        </p:nvCxnSpPr>
        <p:spPr>
          <a:xfrm>
            <a:off x="10311943" y="87443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B83B24B-38C8-43C3-AFFB-4509DC7F7669}"/>
              </a:ext>
            </a:extLst>
          </p:cNvPr>
          <p:cNvCxnSpPr/>
          <p:nvPr/>
        </p:nvCxnSpPr>
        <p:spPr>
          <a:xfrm>
            <a:off x="11010826" y="874315"/>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63B8B55-3952-4DA3-940F-0743408053F0}"/>
              </a:ext>
            </a:extLst>
          </p:cNvPr>
          <p:cNvCxnSpPr/>
          <p:nvPr/>
        </p:nvCxnSpPr>
        <p:spPr>
          <a:xfrm>
            <a:off x="11740677" y="877836"/>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E1FEFA-083D-444D-939C-47AD6390E85A}"/>
              </a:ext>
            </a:extLst>
          </p:cNvPr>
          <p:cNvCxnSpPr/>
          <p:nvPr/>
        </p:nvCxnSpPr>
        <p:spPr>
          <a:xfrm>
            <a:off x="234414" y="872223"/>
            <a:ext cx="11769776" cy="0"/>
          </a:xfrm>
          <a:prstGeom prst="line">
            <a:avLst/>
          </a:prstGeom>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A572CC61-2AA1-4200-BBF4-4C0E181324CB}"/>
              </a:ext>
            </a:extLst>
          </p:cNvPr>
          <p:cNvSpPr txBox="1"/>
          <p:nvPr/>
        </p:nvSpPr>
        <p:spPr>
          <a:xfrm>
            <a:off x="9306984" y="585661"/>
            <a:ext cx="672411" cy="338554"/>
          </a:xfrm>
          <a:prstGeom prst="rect">
            <a:avLst/>
          </a:prstGeom>
          <a:noFill/>
        </p:spPr>
        <p:txBody>
          <a:bodyPr wrap="square" rtlCol="0">
            <a:spAutoFit/>
          </a:bodyPr>
          <a:lstStyle/>
          <a:p>
            <a:r>
              <a:rPr lang="en-US" sz="1600" dirty="0"/>
              <a:t>2026</a:t>
            </a:r>
          </a:p>
        </p:txBody>
      </p:sp>
      <p:sp>
        <p:nvSpPr>
          <p:cNvPr id="85" name="TextBox 84">
            <a:extLst>
              <a:ext uri="{FF2B5EF4-FFF2-40B4-BE49-F238E27FC236}">
                <a16:creationId xmlns:a16="http://schemas.microsoft.com/office/drawing/2014/main" id="{AB600CD7-5E5A-4123-BD6D-17AD6C4CCF33}"/>
              </a:ext>
            </a:extLst>
          </p:cNvPr>
          <p:cNvSpPr txBox="1"/>
          <p:nvPr/>
        </p:nvSpPr>
        <p:spPr>
          <a:xfrm>
            <a:off x="9986576" y="577723"/>
            <a:ext cx="672411" cy="338554"/>
          </a:xfrm>
          <a:prstGeom prst="rect">
            <a:avLst/>
          </a:prstGeom>
          <a:noFill/>
        </p:spPr>
        <p:txBody>
          <a:bodyPr wrap="square" rtlCol="0">
            <a:spAutoFit/>
          </a:bodyPr>
          <a:lstStyle/>
          <a:p>
            <a:r>
              <a:rPr lang="en-US" sz="1600" dirty="0"/>
              <a:t>2028</a:t>
            </a:r>
          </a:p>
        </p:txBody>
      </p:sp>
      <p:sp>
        <p:nvSpPr>
          <p:cNvPr id="86" name="TextBox 85">
            <a:extLst>
              <a:ext uri="{FF2B5EF4-FFF2-40B4-BE49-F238E27FC236}">
                <a16:creationId xmlns:a16="http://schemas.microsoft.com/office/drawing/2014/main" id="{B8AF6D22-4F41-4F01-B2A4-01AB37071656}"/>
              </a:ext>
            </a:extLst>
          </p:cNvPr>
          <p:cNvSpPr txBox="1"/>
          <p:nvPr/>
        </p:nvSpPr>
        <p:spPr>
          <a:xfrm>
            <a:off x="10666168" y="569785"/>
            <a:ext cx="672411" cy="338554"/>
          </a:xfrm>
          <a:prstGeom prst="rect">
            <a:avLst/>
          </a:prstGeom>
          <a:noFill/>
        </p:spPr>
        <p:txBody>
          <a:bodyPr wrap="square" rtlCol="0">
            <a:spAutoFit/>
          </a:bodyPr>
          <a:lstStyle/>
          <a:p>
            <a:r>
              <a:rPr lang="en-US" sz="1600" dirty="0"/>
              <a:t>2030</a:t>
            </a:r>
          </a:p>
        </p:txBody>
      </p:sp>
      <p:sp>
        <p:nvSpPr>
          <p:cNvPr id="87" name="TextBox 86">
            <a:extLst>
              <a:ext uri="{FF2B5EF4-FFF2-40B4-BE49-F238E27FC236}">
                <a16:creationId xmlns:a16="http://schemas.microsoft.com/office/drawing/2014/main" id="{BE5A59D5-ABC8-422F-9F42-BD8EA59F7133}"/>
              </a:ext>
            </a:extLst>
          </p:cNvPr>
          <p:cNvSpPr txBox="1"/>
          <p:nvPr/>
        </p:nvSpPr>
        <p:spPr>
          <a:xfrm>
            <a:off x="11345760" y="561847"/>
            <a:ext cx="672411" cy="338554"/>
          </a:xfrm>
          <a:prstGeom prst="rect">
            <a:avLst/>
          </a:prstGeom>
          <a:noFill/>
        </p:spPr>
        <p:txBody>
          <a:bodyPr wrap="square" rtlCol="0">
            <a:spAutoFit/>
          </a:bodyPr>
          <a:lstStyle/>
          <a:p>
            <a:r>
              <a:rPr lang="en-US" sz="1600" dirty="0"/>
              <a:t>2032</a:t>
            </a:r>
          </a:p>
        </p:txBody>
      </p:sp>
      <p:cxnSp>
        <p:nvCxnSpPr>
          <p:cNvPr id="20" name="Straight Connector 19">
            <a:extLst>
              <a:ext uri="{FF2B5EF4-FFF2-40B4-BE49-F238E27FC236}">
                <a16:creationId xmlns:a16="http://schemas.microsoft.com/office/drawing/2014/main" id="{AD3244D9-2D0E-47E2-9ECD-5B4D99D60BD6}"/>
              </a:ext>
            </a:extLst>
          </p:cNvPr>
          <p:cNvCxnSpPr>
            <a:cxnSpLocks/>
          </p:cNvCxnSpPr>
          <p:nvPr/>
        </p:nvCxnSpPr>
        <p:spPr>
          <a:xfrm flipV="1">
            <a:off x="6434741" y="693989"/>
            <a:ext cx="0" cy="1986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6FDBAAD6-7A7C-4E36-B6F9-C683FDD18080}"/>
              </a:ext>
            </a:extLst>
          </p:cNvPr>
          <p:cNvSpPr txBox="1"/>
          <p:nvPr/>
        </p:nvSpPr>
        <p:spPr>
          <a:xfrm>
            <a:off x="620873" y="962035"/>
            <a:ext cx="8726940" cy="307777"/>
          </a:xfrm>
          <a:prstGeom prst="rect">
            <a:avLst/>
          </a:prstGeom>
          <a:noFill/>
        </p:spPr>
        <p:txBody>
          <a:bodyPr wrap="square" rtlCol="0">
            <a:spAutoFit/>
          </a:bodyPr>
          <a:lstStyle/>
          <a:p>
            <a:r>
              <a:rPr lang="en-US" sz="1400" dirty="0"/>
              <a:t>1967 Generation of “Time of Gentiles Fulfilled” (70 years per generation-Psalms 90:10) </a:t>
            </a:r>
          </a:p>
        </p:txBody>
      </p:sp>
      <p:sp>
        <p:nvSpPr>
          <p:cNvPr id="89" name="TextBox 88">
            <a:extLst>
              <a:ext uri="{FF2B5EF4-FFF2-40B4-BE49-F238E27FC236}">
                <a16:creationId xmlns:a16="http://schemas.microsoft.com/office/drawing/2014/main" id="{BFCC60EF-95BF-4CD6-98D3-0F1722AFD628}"/>
              </a:ext>
            </a:extLst>
          </p:cNvPr>
          <p:cNvSpPr txBox="1"/>
          <p:nvPr/>
        </p:nvSpPr>
        <p:spPr>
          <a:xfrm>
            <a:off x="639678" y="1250545"/>
            <a:ext cx="11364512" cy="523220"/>
          </a:xfrm>
          <a:prstGeom prst="rect">
            <a:avLst/>
          </a:prstGeom>
          <a:noFill/>
        </p:spPr>
        <p:txBody>
          <a:bodyPr wrap="square" rtlCol="0">
            <a:spAutoFit/>
          </a:bodyPr>
          <a:lstStyle/>
          <a:p>
            <a:pPr>
              <a:tabLst>
                <a:tab pos="465138" algn="l"/>
                <a:tab pos="1765300" algn="l"/>
                <a:tab pos="5037138" algn="l"/>
              </a:tabLst>
            </a:pPr>
            <a:r>
              <a:rPr lang="en-US" sz="1400" dirty="0">
                <a:solidFill>
                  <a:schemeClr val="accent5">
                    <a:lumMod val="75000"/>
                  </a:schemeClr>
                </a:solidFill>
              </a:rPr>
              <a:t>	</a:t>
            </a:r>
            <a:r>
              <a:rPr lang="en-US" sz="1400" dirty="0"/>
              <a:t>Wickedness and Broken Covenants		2017 (5777) Significance: </a:t>
            </a:r>
            <a:br>
              <a:rPr lang="en-US" sz="1400" dirty="0"/>
            </a:br>
            <a:r>
              <a:rPr lang="en-US" sz="1400" dirty="0"/>
              <a:t>		100 years from Balfour (1917 - Jubilee), 70 years from UN (1947), 50 years from Jerusalem return (1967 – Jubilee)</a:t>
            </a:r>
          </a:p>
        </p:txBody>
      </p:sp>
      <p:cxnSp>
        <p:nvCxnSpPr>
          <p:cNvPr id="90" name="Straight Arrow Connector 89">
            <a:extLst>
              <a:ext uri="{FF2B5EF4-FFF2-40B4-BE49-F238E27FC236}">
                <a16:creationId xmlns:a16="http://schemas.microsoft.com/office/drawing/2014/main" id="{DED2D292-AA17-4494-AB59-B8A99C1DEFF7}"/>
              </a:ext>
            </a:extLst>
          </p:cNvPr>
          <p:cNvCxnSpPr>
            <a:cxnSpLocks/>
          </p:cNvCxnSpPr>
          <p:nvPr/>
        </p:nvCxnSpPr>
        <p:spPr>
          <a:xfrm flipV="1">
            <a:off x="562032" y="1189907"/>
            <a:ext cx="11152914" cy="55326"/>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1" name="TextBox 90">
            <a:extLst>
              <a:ext uri="{FF2B5EF4-FFF2-40B4-BE49-F238E27FC236}">
                <a16:creationId xmlns:a16="http://schemas.microsoft.com/office/drawing/2014/main" id="{38396713-227B-45AA-BA22-4BD3C4847A65}"/>
              </a:ext>
            </a:extLst>
          </p:cNvPr>
          <p:cNvSpPr txBox="1"/>
          <p:nvPr/>
        </p:nvSpPr>
        <p:spPr>
          <a:xfrm>
            <a:off x="637591" y="1535213"/>
            <a:ext cx="1007157" cy="1015663"/>
          </a:xfrm>
          <a:prstGeom prst="rect">
            <a:avLst/>
          </a:prstGeom>
          <a:noFill/>
        </p:spPr>
        <p:txBody>
          <a:bodyPr wrap="square" rtlCol="0">
            <a:spAutoFit/>
          </a:bodyPr>
          <a:lstStyle/>
          <a:p>
            <a:r>
              <a:rPr lang="en-US" sz="1200" dirty="0"/>
              <a:t>9/11/01</a:t>
            </a:r>
          </a:p>
          <a:p>
            <a:r>
              <a:rPr lang="en-US" sz="1200" dirty="0"/>
              <a:t>Attack – Isaiah 9:10 See: The Harbinger</a:t>
            </a:r>
          </a:p>
        </p:txBody>
      </p:sp>
    </p:spTree>
    <p:extLst>
      <p:ext uri="{BB962C8B-B14F-4D97-AF65-F5344CB8AC3E}">
        <p14:creationId xmlns:p14="http://schemas.microsoft.com/office/powerpoint/2010/main" val="12429173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787" y="538965"/>
            <a:ext cx="10254343" cy="1970319"/>
          </a:xfrm>
        </p:spPr>
        <p:txBody>
          <a:bodyPr>
            <a:normAutofit/>
          </a:bodyPr>
          <a:lstStyle/>
          <a:p>
            <a:r>
              <a:rPr lang="en-US" sz="4800" dirty="0"/>
              <a:t>Distress of Nations</a:t>
            </a:r>
            <a:br>
              <a:rPr lang="en-US" sz="2200" dirty="0"/>
            </a:br>
            <a:br>
              <a:rPr lang="en-US" sz="2200" dirty="0"/>
            </a:br>
            <a:br>
              <a:rPr lang="en-US" sz="2200" dirty="0"/>
            </a:br>
            <a:endParaRPr lang="en-US" sz="2200" dirty="0"/>
          </a:p>
        </p:txBody>
      </p:sp>
      <p:sp>
        <p:nvSpPr>
          <p:cNvPr id="3" name="Subtitle 2"/>
          <p:cNvSpPr>
            <a:spLocks noGrp="1"/>
          </p:cNvSpPr>
          <p:nvPr>
            <p:ph type="subTitle" idx="1"/>
          </p:nvPr>
        </p:nvSpPr>
        <p:spPr>
          <a:xfrm>
            <a:off x="1587220" y="2300136"/>
            <a:ext cx="9144000" cy="3974540"/>
          </a:xfrm>
        </p:spPr>
        <p:txBody>
          <a:bodyPr>
            <a:normAutofit/>
          </a:bodyPr>
          <a:lstStyle/>
          <a:p>
            <a:r>
              <a:rPr lang="en-US" sz="3200" b="1" dirty="0"/>
              <a:t>War</a:t>
            </a:r>
          </a:p>
          <a:p>
            <a:r>
              <a:rPr lang="en-US" dirty="0"/>
              <a:t>Isaiah 13:15-18, </a:t>
            </a:r>
            <a:r>
              <a:rPr lang="en-US" dirty="0" err="1"/>
              <a:t>Ezekial</a:t>
            </a:r>
            <a:r>
              <a:rPr lang="en-US" dirty="0"/>
              <a:t> 32:11-13, Joel 2:11, Matt 24:6-7, Mark 13:8, Luke 21:10, 2 Nephi 23:15, D&amp;C 45:63</a:t>
            </a:r>
          </a:p>
          <a:p>
            <a:endParaRPr lang="en-US" dirty="0"/>
          </a:p>
          <a:p>
            <a:r>
              <a:rPr lang="en-US" sz="3200" b="1" dirty="0"/>
              <a:t>End of Nations</a:t>
            </a:r>
          </a:p>
          <a:p>
            <a:r>
              <a:rPr lang="en-US" dirty="0"/>
              <a:t>D&amp;C 87:6</a:t>
            </a:r>
          </a:p>
          <a:p>
            <a:endParaRPr lang="en-US" dirty="0"/>
          </a:p>
          <a:p>
            <a:r>
              <a:rPr lang="en-US" sz="3200" dirty="0"/>
              <a:t>Economic, Cultural, Political Turmoil</a:t>
            </a:r>
          </a:p>
        </p:txBody>
      </p:sp>
    </p:spTree>
    <p:extLst>
      <p:ext uri="{BB962C8B-B14F-4D97-AF65-F5344CB8AC3E}">
        <p14:creationId xmlns:p14="http://schemas.microsoft.com/office/powerpoint/2010/main" val="12965804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692613"/>
            <a:ext cx="12191999" cy="5165387"/>
          </a:xfrm>
        </p:spPr>
        <p:txBody>
          <a:bodyPr>
            <a:normAutofit/>
          </a:bodyPr>
          <a:lstStyle/>
          <a:p>
            <a:r>
              <a:rPr lang="en-US" sz="2800" b="1" dirty="0">
                <a:solidFill>
                  <a:schemeClr val="tx2"/>
                </a:solidFill>
              </a:rPr>
              <a:t>Orson Pratt and Politics of the Last Days</a:t>
            </a:r>
          </a:p>
          <a:p>
            <a:pPr lvl="1"/>
            <a:r>
              <a:rPr lang="en-US" sz="2400" dirty="0">
                <a:solidFill>
                  <a:schemeClr val="tx1"/>
                </a:solidFill>
              </a:rPr>
              <a:t>“It has been revealed that the time will come in the history of our nations, that </a:t>
            </a:r>
            <a:r>
              <a:rPr lang="en-US" sz="2400" b="1" dirty="0">
                <a:solidFill>
                  <a:schemeClr val="tx1"/>
                </a:solidFill>
              </a:rPr>
              <a:t>one State will rise against another</a:t>
            </a:r>
            <a:r>
              <a:rPr lang="en-US" sz="2400" dirty="0">
                <a:solidFill>
                  <a:schemeClr val="tx1"/>
                </a:solidFill>
              </a:rPr>
              <a:t>, one city against another, even every man’s hand shall be against his neighbor, until the whole Republic will be in </a:t>
            </a:r>
            <a:r>
              <a:rPr lang="en-US" sz="2400" b="1" dirty="0">
                <a:solidFill>
                  <a:schemeClr val="tx1"/>
                </a:solidFill>
              </a:rPr>
              <a:t>general commotion and warfare</a:t>
            </a:r>
            <a:r>
              <a:rPr lang="en-US" sz="2400" dirty="0">
                <a:solidFill>
                  <a:schemeClr val="tx1"/>
                </a:solidFill>
              </a:rPr>
              <a:t>…For aught we know, the fulfillment of this prophecy may </a:t>
            </a:r>
            <a:r>
              <a:rPr lang="en-US" sz="2400" b="1" dirty="0">
                <a:solidFill>
                  <a:schemeClr val="tx1"/>
                </a:solidFill>
              </a:rPr>
              <a:t>grow out of politics</a:t>
            </a:r>
            <a:r>
              <a:rPr lang="en-US" sz="2400" dirty="0">
                <a:solidFill>
                  <a:schemeClr val="tx1"/>
                </a:solidFill>
              </a:rPr>
              <a:t>. If the people are very </a:t>
            </a:r>
            <a:br>
              <a:rPr lang="en-US" sz="2400" dirty="0">
                <a:solidFill>
                  <a:schemeClr val="tx1"/>
                </a:solidFill>
              </a:rPr>
            </a:br>
            <a:r>
              <a:rPr lang="en-US" sz="2400" dirty="0">
                <a:solidFill>
                  <a:schemeClr val="tx1"/>
                </a:solidFill>
              </a:rPr>
              <a:t>nearly equally divided in politics, this feeling </a:t>
            </a:r>
            <a:br>
              <a:rPr lang="en-US" sz="2400" dirty="0">
                <a:solidFill>
                  <a:schemeClr val="tx1"/>
                </a:solidFill>
              </a:rPr>
            </a:br>
            <a:r>
              <a:rPr lang="en-US" sz="2400" dirty="0">
                <a:solidFill>
                  <a:schemeClr val="tx1"/>
                </a:solidFill>
              </a:rPr>
              <a:t>may run so high, in years to come, as to be the </a:t>
            </a:r>
            <a:br>
              <a:rPr lang="en-US" sz="2400" dirty="0">
                <a:solidFill>
                  <a:schemeClr val="tx1"/>
                </a:solidFill>
              </a:rPr>
            </a:br>
            <a:r>
              <a:rPr lang="en-US" sz="2400" b="1" dirty="0">
                <a:solidFill>
                  <a:schemeClr val="tx1"/>
                </a:solidFill>
              </a:rPr>
              <a:t>direct cause of war</a:t>
            </a:r>
            <a:r>
              <a:rPr lang="en-US" sz="2400" dirty="0">
                <a:solidFill>
                  <a:schemeClr val="tx1"/>
                </a:solidFill>
              </a:rPr>
              <a:t>. And if this should be the case,</a:t>
            </a:r>
            <a:br>
              <a:rPr lang="en-US" sz="2400" dirty="0">
                <a:solidFill>
                  <a:schemeClr val="tx1"/>
                </a:solidFill>
              </a:rPr>
            </a:br>
            <a:r>
              <a:rPr lang="en-US" sz="2400" dirty="0">
                <a:solidFill>
                  <a:schemeClr val="tx1"/>
                </a:solidFill>
              </a:rPr>
              <a:t>it would very naturally spread to every </a:t>
            </a:r>
            <a:br>
              <a:rPr lang="en-US" sz="2400" dirty="0">
                <a:solidFill>
                  <a:schemeClr val="tx1"/>
                </a:solidFill>
              </a:rPr>
            </a:br>
            <a:r>
              <a:rPr lang="en-US" sz="2400" dirty="0">
                <a:solidFill>
                  <a:schemeClr val="tx1"/>
                </a:solidFill>
              </a:rPr>
              <a:t>neighborhood in the Union.”</a:t>
            </a:r>
            <a:br>
              <a:rPr lang="en-US" sz="2400" dirty="0">
                <a:solidFill>
                  <a:schemeClr val="tx1"/>
                </a:solidFill>
              </a:rPr>
            </a:br>
            <a:endParaRPr lang="en-US" dirty="0">
              <a:solidFill>
                <a:schemeClr val="tx1"/>
              </a:solidFill>
            </a:endParaRPr>
          </a:p>
        </p:txBody>
      </p:sp>
      <p:sp>
        <p:nvSpPr>
          <p:cNvPr id="2" name="Title 1"/>
          <p:cNvSpPr>
            <a:spLocks noGrp="1"/>
          </p:cNvSpPr>
          <p:nvPr>
            <p:ph type="title"/>
          </p:nvPr>
        </p:nvSpPr>
        <p:spPr>
          <a:xfrm>
            <a:off x="905108" y="196669"/>
            <a:ext cx="9673797" cy="1054250"/>
          </a:xfrm>
        </p:spPr>
        <p:txBody>
          <a:bodyPr/>
          <a:lstStyle/>
          <a:p>
            <a:r>
              <a:rPr lang="en-US" sz="4000" dirty="0"/>
              <a:t>Distress: Political</a:t>
            </a:r>
          </a:p>
        </p:txBody>
      </p:sp>
      <p:pic>
        <p:nvPicPr>
          <p:cNvPr id="2050" name="Picture 2" descr="Mobocracy is the bane of our society - The Sunday Guardian Live">
            <a:extLst>
              <a:ext uri="{FF2B5EF4-FFF2-40B4-BE49-F238E27FC236}">
                <a16:creationId xmlns:a16="http://schemas.microsoft.com/office/drawing/2014/main" id="{8307CF54-6EDA-417C-8094-7403560FD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0625" y="3838871"/>
            <a:ext cx="4531375" cy="3019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7814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80315"/>
            <a:ext cx="12191999" cy="5277685"/>
          </a:xfrm>
        </p:spPr>
        <p:txBody>
          <a:bodyPr>
            <a:normAutofit/>
          </a:bodyPr>
          <a:lstStyle/>
          <a:p>
            <a:r>
              <a:rPr lang="en-US" sz="2800" b="1" dirty="0">
                <a:solidFill>
                  <a:schemeClr val="tx2"/>
                </a:solidFill>
              </a:rPr>
              <a:t>Orson Pratt and Politics of the Last Days (Continued)</a:t>
            </a:r>
          </a:p>
          <a:p>
            <a:pPr lvl="1"/>
            <a:r>
              <a:rPr lang="en-US" sz="2400" dirty="0">
                <a:solidFill>
                  <a:schemeClr val="tx1"/>
                </a:solidFill>
              </a:rPr>
              <a:t>“</a:t>
            </a:r>
            <a:r>
              <a:rPr lang="en-US" sz="2400" b="1" dirty="0">
                <a:solidFill>
                  <a:schemeClr val="tx1"/>
                </a:solidFill>
              </a:rPr>
              <a:t>One class of political opponents would rise up against the other class </a:t>
            </a:r>
            <a:r>
              <a:rPr lang="en-US" sz="2400" dirty="0">
                <a:solidFill>
                  <a:schemeClr val="tx1"/>
                </a:solidFill>
              </a:rPr>
              <a:t>in the same city and country, and thus would arise a war of mobocracy. If a war of this description should take place, who would carry on his business in safety? Who would feel safe to put his crops in the ground or to carry on any enterprise? There would be fleeing from one State to another, and </a:t>
            </a:r>
            <a:r>
              <a:rPr lang="en-US" sz="2400" b="1" dirty="0">
                <a:solidFill>
                  <a:schemeClr val="tx1"/>
                </a:solidFill>
              </a:rPr>
              <a:t>general confusion </a:t>
            </a:r>
            <a:r>
              <a:rPr lang="en-US" sz="2400" dirty="0">
                <a:solidFill>
                  <a:schemeClr val="tx1"/>
                </a:solidFill>
              </a:rPr>
              <a:t>would exist throughout the whole Republic. Such eventually is to be the condition of this whole nation, if the people do not repent of their </a:t>
            </a:r>
            <a:br>
              <a:rPr lang="en-US" sz="2400" dirty="0">
                <a:solidFill>
                  <a:schemeClr val="tx1"/>
                </a:solidFill>
              </a:rPr>
            </a:br>
            <a:r>
              <a:rPr lang="en-US" sz="2400" dirty="0">
                <a:solidFill>
                  <a:schemeClr val="tx1"/>
                </a:solidFill>
              </a:rPr>
              <a:t>wickedness; and such a state of affairs means no </a:t>
            </a:r>
            <a:br>
              <a:rPr lang="en-US" sz="2400" dirty="0">
                <a:solidFill>
                  <a:schemeClr val="tx1"/>
                </a:solidFill>
              </a:rPr>
            </a:br>
            <a:r>
              <a:rPr lang="en-US" sz="2400" dirty="0">
                <a:solidFill>
                  <a:schemeClr val="tx1"/>
                </a:solidFill>
              </a:rPr>
              <a:t>more or less than the </a:t>
            </a:r>
            <a:r>
              <a:rPr lang="en-US" sz="2400" b="1" dirty="0">
                <a:solidFill>
                  <a:schemeClr val="tx1"/>
                </a:solidFill>
              </a:rPr>
              <a:t>complete overthrow of the </a:t>
            </a:r>
            <a:br>
              <a:rPr lang="en-US" sz="2400" b="1" dirty="0">
                <a:solidFill>
                  <a:schemeClr val="tx1"/>
                </a:solidFill>
              </a:rPr>
            </a:br>
            <a:r>
              <a:rPr lang="en-US" sz="2400" b="1" dirty="0">
                <a:solidFill>
                  <a:schemeClr val="tx1"/>
                </a:solidFill>
              </a:rPr>
              <a:t>nation</a:t>
            </a:r>
            <a:r>
              <a:rPr lang="en-US" sz="2400" dirty="0">
                <a:solidFill>
                  <a:schemeClr val="tx1"/>
                </a:solidFill>
              </a:rPr>
              <a:t>, and not only of this nation, but the nations </a:t>
            </a:r>
            <a:br>
              <a:rPr lang="en-US" sz="2400" dirty="0">
                <a:solidFill>
                  <a:schemeClr val="tx1"/>
                </a:solidFill>
              </a:rPr>
            </a:br>
            <a:r>
              <a:rPr lang="en-US" sz="2400" dirty="0">
                <a:solidFill>
                  <a:schemeClr val="tx1"/>
                </a:solidFill>
              </a:rPr>
              <a:t>of Europe” </a:t>
            </a:r>
            <a:br>
              <a:rPr lang="en-US" sz="2400" dirty="0">
                <a:solidFill>
                  <a:schemeClr val="tx1"/>
                </a:solidFill>
              </a:rPr>
            </a:br>
            <a:r>
              <a:rPr lang="en-US" sz="2000" dirty="0">
                <a:solidFill>
                  <a:schemeClr val="tx1"/>
                </a:solidFill>
              </a:rPr>
              <a:t>Orson Pratt, Journal of Discourses, Vol.20 p.150-151, </a:t>
            </a:r>
            <a:br>
              <a:rPr lang="en-US" sz="2000" dirty="0">
                <a:solidFill>
                  <a:schemeClr val="tx1"/>
                </a:solidFill>
              </a:rPr>
            </a:br>
            <a:r>
              <a:rPr lang="en-US" sz="2000" dirty="0">
                <a:solidFill>
                  <a:schemeClr val="tx1"/>
                </a:solidFill>
              </a:rPr>
              <a:t>March 9, 1879</a:t>
            </a:r>
            <a:endParaRPr lang="en-US" dirty="0">
              <a:solidFill>
                <a:schemeClr val="tx1"/>
              </a:solidFill>
            </a:endParaRPr>
          </a:p>
        </p:txBody>
      </p:sp>
      <p:sp>
        <p:nvSpPr>
          <p:cNvPr id="2" name="Title 1"/>
          <p:cNvSpPr>
            <a:spLocks noGrp="1"/>
          </p:cNvSpPr>
          <p:nvPr>
            <p:ph type="title"/>
          </p:nvPr>
        </p:nvSpPr>
        <p:spPr>
          <a:xfrm>
            <a:off x="905108" y="196669"/>
            <a:ext cx="9673797" cy="1054250"/>
          </a:xfrm>
        </p:spPr>
        <p:txBody>
          <a:bodyPr/>
          <a:lstStyle/>
          <a:p>
            <a:r>
              <a:rPr lang="en-US" sz="4000" dirty="0"/>
              <a:t>Distress: Political</a:t>
            </a:r>
          </a:p>
        </p:txBody>
      </p:sp>
      <p:pic>
        <p:nvPicPr>
          <p:cNvPr id="2052" name="Picture 4" descr="Mobocracy, Individual Rights, and Government | nebraskaenergyobserver">
            <a:extLst>
              <a:ext uri="{FF2B5EF4-FFF2-40B4-BE49-F238E27FC236}">
                <a16:creationId xmlns:a16="http://schemas.microsoft.com/office/drawing/2014/main" id="{0F32D1B1-CB33-412B-B159-FD200B977A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3957" y="4442726"/>
            <a:ext cx="4118042" cy="2415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1501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80315"/>
            <a:ext cx="12191999" cy="5277685"/>
          </a:xfrm>
        </p:spPr>
        <p:txBody>
          <a:bodyPr>
            <a:normAutofit/>
          </a:bodyPr>
          <a:lstStyle/>
          <a:p>
            <a:r>
              <a:rPr lang="en-US" sz="2800" b="1" dirty="0">
                <a:solidFill>
                  <a:schemeClr val="tx2"/>
                </a:solidFill>
              </a:rPr>
              <a:t>President Benson, Sept. GC 1967</a:t>
            </a:r>
          </a:p>
          <a:p>
            <a:pPr lvl="1"/>
            <a:r>
              <a:rPr lang="en-US" sz="2800" dirty="0">
                <a:solidFill>
                  <a:schemeClr val="tx1"/>
                </a:solidFill>
              </a:rPr>
              <a:t>“As far back as 1928, the communists declared that the cultural, economic, and social differences between the races in America could be </a:t>
            </a:r>
            <a:r>
              <a:rPr lang="en-US" sz="2800" b="1" dirty="0">
                <a:solidFill>
                  <a:schemeClr val="tx1"/>
                </a:solidFill>
              </a:rPr>
              <a:t>exploited by them to create the animosity, fear, and hatred </a:t>
            </a:r>
            <a:r>
              <a:rPr lang="en-US" sz="2800" dirty="0">
                <a:solidFill>
                  <a:schemeClr val="tx1"/>
                </a:solidFill>
              </a:rPr>
              <a:t>between large segments of our people that would be necessary beginning ingredients for their revolution. Briefly, the three broad objectives were—and are—as follows:</a:t>
            </a:r>
          </a:p>
          <a:p>
            <a:pPr lvl="2"/>
            <a:r>
              <a:rPr lang="en-US" sz="2800" dirty="0">
                <a:solidFill>
                  <a:schemeClr val="tx1"/>
                </a:solidFill>
              </a:rPr>
              <a:t>Create Hatred</a:t>
            </a:r>
          </a:p>
          <a:p>
            <a:pPr lvl="2"/>
            <a:r>
              <a:rPr lang="en-US" sz="2800" dirty="0">
                <a:solidFill>
                  <a:schemeClr val="tx1"/>
                </a:solidFill>
              </a:rPr>
              <a:t>Trigger Violence</a:t>
            </a:r>
          </a:p>
          <a:p>
            <a:pPr lvl="2"/>
            <a:r>
              <a:rPr lang="en-US" sz="2800" dirty="0">
                <a:solidFill>
                  <a:schemeClr val="tx1"/>
                </a:solidFill>
              </a:rPr>
              <a:t>Overthrow Established Government”</a:t>
            </a:r>
          </a:p>
        </p:txBody>
      </p:sp>
      <p:sp>
        <p:nvSpPr>
          <p:cNvPr id="2" name="Title 1"/>
          <p:cNvSpPr>
            <a:spLocks noGrp="1"/>
          </p:cNvSpPr>
          <p:nvPr>
            <p:ph type="title"/>
          </p:nvPr>
        </p:nvSpPr>
        <p:spPr>
          <a:xfrm>
            <a:off x="2098514" y="704687"/>
            <a:ext cx="6705243" cy="167183"/>
          </a:xfrm>
        </p:spPr>
        <p:txBody>
          <a:bodyPr/>
          <a:lstStyle/>
          <a:p>
            <a:r>
              <a:rPr lang="en-US" sz="4000" dirty="0"/>
              <a:t>Distress: Race Riots </a:t>
            </a:r>
          </a:p>
        </p:txBody>
      </p:sp>
      <p:pic>
        <p:nvPicPr>
          <p:cNvPr id="2050" name="Picture 2" descr="How Are Socialism and Communism Different? - HISTORY">
            <a:extLst>
              <a:ext uri="{FF2B5EF4-FFF2-40B4-BE49-F238E27FC236}">
                <a16:creationId xmlns:a16="http://schemas.microsoft.com/office/drawing/2014/main" id="{459B655A-1A75-4B53-9978-34512E9D7E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93486" y="0"/>
            <a:ext cx="2098513" cy="2098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7236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80315"/>
            <a:ext cx="12191999" cy="5277685"/>
          </a:xfrm>
        </p:spPr>
        <p:txBody>
          <a:bodyPr>
            <a:normAutofit fontScale="92500" lnSpcReduction="10000"/>
          </a:bodyPr>
          <a:lstStyle/>
          <a:p>
            <a:r>
              <a:rPr lang="en-US" sz="2800" b="1" dirty="0">
                <a:solidFill>
                  <a:schemeClr val="tx2"/>
                </a:solidFill>
              </a:rPr>
              <a:t>President Benson</a:t>
            </a:r>
          </a:p>
          <a:p>
            <a:pPr lvl="1"/>
            <a:r>
              <a:rPr lang="en-US" sz="2800" dirty="0">
                <a:solidFill>
                  <a:schemeClr val="tx1"/>
                </a:solidFill>
              </a:rPr>
              <a:t>“1. </a:t>
            </a:r>
            <a:r>
              <a:rPr lang="en-US" sz="2800" b="1" dirty="0">
                <a:solidFill>
                  <a:schemeClr val="tx1"/>
                </a:solidFill>
              </a:rPr>
              <a:t>Create Hatred</a:t>
            </a:r>
            <a:r>
              <a:rPr lang="en-US" sz="2800" dirty="0">
                <a:solidFill>
                  <a:schemeClr val="tx1"/>
                </a:solidFill>
              </a:rPr>
              <a:t>. Use any means to </a:t>
            </a:r>
            <a:r>
              <a:rPr lang="en-US" sz="2800" b="1" dirty="0">
                <a:solidFill>
                  <a:schemeClr val="tx1"/>
                </a:solidFill>
              </a:rPr>
              <a:t>agitate blacks into hating whites and whites into hating blacks</a:t>
            </a:r>
            <a:r>
              <a:rPr lang="en-US" sz="2800" dirty="0">
                <a:solidFill>
                  <a:schemeClr val="tx1"/>
                </a:solidFill>
              </a:rPr>
              <a:t>. Work both sides of the split. Play up and </a:t>
            </a:r>
            <a:r>
              <a:rPr lang="en-US" sz="2800" b="1" dirty="0">
                <a:solidFill>
                  <a:schemeClr val="tx1"/>
                </a:solidFill>
              </a:rPr>
              <a:t>exaggerate real grievances</a:t>
            </a:r>
            <a:r>
              <a:rPr lang="en-US" sz="2800" dirty="0">
                <a:solidFill>
                  <a:schemeClr val="tx1"/>
                </a:solidFill>
              </a:rPr>
              <a:t>. If necessary, don’t hesitate to </a:t>
            </a:r>
            <a:r>
              <a:rPr lang="en-US" sz="2800" b="1" dirty="0">
                <a:solidFill>
                  <a:schemeClr val="tx1"/>
                </a:solidFill>
              </a:rPr>
              <a:t>manufacture false stories </a:t>
            </a:r>
            <a:r>
              <a:rPr lang="en-US" sz="2800" dirty="0">
                <a:solidFill>
                  <a:schemeClr val="tx1"/>
                </a:solidFill>
              </a:rPr>
              <a:t>and rumors about injustices and brutality. Create </a:t>
            </a:r>
            <a:r>
              <a:rPr lang="en-US" sz="2800" b="1" dirty="0">
                <a:solidFill>
                  <a:schemeClr val="tx1"/>
                </a:solidFill>
              </a:rPr>
              <a:t>martyrs</a:t>
            </a:r>
            <a:r>
              <a:rPr lang="en-US" sz="2800" dirty="0">
                <a:solidFill>
                  <a:schemeClr val="tx1"/>
                </a:solidFill>
              </a:rPr>
              <a:t> for both sides. Play upon mass emotions until they smolder with resentment and hatred.</a:t>
            </a:r>
          </a:p>
          <a:p>
            <a:pPr lvl="1"/>
            <a:r>
              <a:rPr lang="en-US" sz="2800" dirty="0">
                <a:solidFill>
                  <a:schemeClr val="tx1"/>
                </a:solidFill>
              </a:rPr>
              <a:t>2. </a:t>
            </a:r>
            <a:r>
              <a:rPr lang="en-US" sz="2800" b="1" dirty="0">
                <a:solidFill>
                  <a:schemeClr val="tx1"/>
                </a:solidFill>
              </a:rPr>
              <a:t>Trigger Violence</a:t>
            </a:r>
            <a:r>
              <a:rPr lang="en-US" sz="2800" dirty="0">
                <a:solidFill>
                  <a:schemeClr val="tx1"/>
                </a:solidFill>
              </a:rPr>
              <a:t>. Put the emotional mases into the streets in the form of </a:t>
            </a:r>
            <a:r>
              <a:rPr lang="en-US" sz="2800" b="1" dirty="0">
                <a:solidFill>
                  <a:schemeClr val="tx1"/>
                </a:solidFill>
              </a:rPr>
              <a:t>large mobs</a:t>
            </a:r>
            <a:r>
              <a:rPr lang="en-US" sz="2800" dirty="0">
                <a:solidFill>
                  <a:schemeClr val="tx1"/>
                </a:solidFill>
              </a:rPr>
              <a:t>, the larger the better. It makes no difference if the mob is told to </a:t>
            </a:r>
            <a:r>
              <a:rPr lang="en-US" sz="2800" b="1" dirty="0">
                <a:solidFill>
                  <a:schemeClr val="tx1"/>
                </a:solidFill>
              </a:rPr>
              <a:t>demonstrate “peacefully” </a:t>
            </a:r>
            <a:r>
              <a:rPr lang="en-US" sz="2800" dirty="0">
                <a:solidFill>
                  <a:schemeClr val="tx1"/>
                </a:solidFill>
              </a:rPr>
              <a:t>so long as it is brought into direct confrontation with the antagonist. Merely bringing the two emotionally charged groups together is like mixing oxygen and hydrogen. All that is needed is one tiny spark. If the spark is not forthcoming from purely spontaneous causes, </a:t>
            </a:r>
            <a:r>
              <a:rPr lang="en-US" sz="2800" b="1" dirty="0">
                <a:solidFill>
                  <a:schemeClr val="tx1"/>
                </a:solidFill>
              </a:rPr>
              <a:t>create it</a:t>
            </a:r>
            <a:r>
              <a:rPr lang="en-US" sz="2800" dirty="0">
                <a:solidFill>
                  <a:schemeClr val="tx1"/>
                </a:solidFill>
              </a:rPr>
              <a:t>.”</a:t>
            </a:r>
          </a:p>
        </p:txBody>
      </p:sp>
      <p:sp>
        <p:nvSpPr>
          <p:cNvPr id="2" name="Title 1"/>
          <p:cNvSpPr>
            <a:spLocks noGrp="1"/>
          </p:cNvSpPr>
          <p:nvPr>
            <p:ph type="title"/>
          </p:nvPr>
        </p:nvSpPr>
        <p:spPr>
          <a:xfrm>
            <a:off x="905108" y="196669"/>
            <a:ext cx="9673797" cy="1054250"/>
          </a:xfrm>
        </p:spPr>
        <p:txBody>
          <a:bodyPr/>
          <a:lstStyle/>
          <a:p>
            <a:r>
              <a:rPr lang="en-US" sz="4000" dirty="0"/>
              <a:t>Distress: Political</a:t>
            </a:r>
          </a:p>
        </p:txBody>
      </p:sp>
      <p:pic>
        <p:nvPicPr>
          <p:cNvPr id="3074" name="Picture 2" descr="Managing communist-phobia in Indonesia - Opinion - The Jakarta Post">
            <a:extLst>
              <a:ext uri="{FF2B5EF4-FFF2-40B4-BE49-F238E27FC236}">
                <a16:creationId xmlns:a16="http://schemas.microsoft.com/office/drawing/2014/main" id="{6A2BAFD4-D98A-417B-A4FC-A76EC6B0F8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11833" y="0"/>
            <a:ext cx="2735668" cy="1830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9049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80315"/>
            <a:ext cx="12191999" cy="5277685"/>
          </a:xfrm>
        </p:spPr>
        <p:txBody>
          <a:bodyPr>
            <a:normAutofit/>
          </a:bodyPr>
          <a:lstStyle/>
          <a:p>
            <a:r>
              <a:rPr lang="en-US" sz="2800" b="1" dirty="0">
                <a:solidFill>
                  <a:schemeClr val="tx2"/>
                </a:solidFill>
              </a:rPr>
              <a:t>President Benson</a:t>
            </a:r>
          </a:p>
          <a:p>
            <a:pPr lvl="1"/>
            <a:r>
              <a:rPr lang="en-US" sz="2800" dirty="0">
                <a:solidFill>
                  <a:schemeClr val="tx1"/>
                </a:solidFill>
              </a:rPr>
              <a:t>“</a:t>
            </a:r>
            <a:r>
              <a:rPr lang="en-US" sz="2800" b="1" dirty="0">
                <a:solidFill>
                  <a:schemeClr val="tx1"/>
                </a:solidFill>
              </a:rPr>
              <a:t>3. Overthrow Established Government. </a:t>
            </a:r>
            <a:r>
              <a:rPr lang="en-US" sz="2800" dirty="0">
                <a:solidFill>
                  <a:schemeClr val="tx1"/>
                </a:solidFill>
              </a:rPr>
              <a:t>Once mob violence becomes widespread and commonplace, </a:t>
            </a:r>
            <a:r>
              <a:rPr lang="en-US" sz="2800" b="1" dirty="0">
                <a:solidFill>
                  <a:schemeClr val="tx1"/>
                </a:solidFill>
              </a:rPr>
              <a:t>condition</a:t>
            </a:r>
            <a:r>
              <a:rPr lang="en-US" sz="2800" dirty="0">
                <a:solidFill>
                  <a:schemeClr val="tx1"/>
                </a:solidFill>
              </a:rPr>
              <a:t> those who are emotionally involved to accept violence as the only way to “settle the score” once and for all. Provide leadership and training for guerrilla warfare. Institute discipline and terrorism to insure at least </a:t>
            </a:r>
            <a:r>
              <a:rPr lang="en-US" sz="2800" b="1" dirty="0">
                <a:solidFill>
                  <a:schemeClr val="tx1"/>
                </a:solidFill>
              </a:rPr>
              <a:t>passive support</a:t>
            </a:r>
            <a:r>
              <a:rPr lang="en-US" sz="2800" dirty="0">
                <a:solidFill>
                  <a:schemeClr val="tx1"/>
                </a:solidFill>
              </a:rPr>
              <a:t> from the larger inactive segment of the population. Train and battle-harden leadership through sporadic riots and battles with police. Finally, at the appointed time, </a:t>
            </a:r>
            <a:r>
              <a:rPr lang="en-US" sz="2800" b="1" dirty="0">
                <a:solidFill>
                  <a:schemeClr val="tx1"/>
                </a:solidFill>
              </a:rPr>
              <a:t>launch as all-out simultaneous offensive </a:t>
            </a:r>
            <a:r>
              <a:rPr lang="en-US" sz="2800" dirty="0">
                <a:solidFill>
                  <a:schemeClr val="tx1"/>
                </a:solidFill>
              </a:rPr>
              <a:t>in every city.”</a:t>
            </a:r>
          </a:p>
        </p:txBody>
      </p:sp>
      <p:sp>
        <p:nvSpPr>
          <p:cNvPr id="2" name="Title 1"/>
          <p:cNvSpPr>
            <a:spLocks noGrp="1"/>
          </p:cNvSpPr>
          <p:nvPr>
            <p:ph type="title"/>
          </p:nvPr>
        </p:nvSpPr>
        <p:spPr>
          <a:xfrm>
            <a:off x="905108" y="196669"/>
            <a:ext cx="9673797" cy="1054250"/>
          </a:xfrm>
        </p:spPr>
        <p:txBody>
          <a:bodyPr/>
          <a:lstStyle/>
          <a:p>
            <a:r>
              <a:rPr lang="en-US" sz="4000" dirty="0"/>
              <a:t>Distress: Political</a:t>
            </a:r>
          </a:p>
        </p:txBody>
      </p:sp>
      <p:pic>
        <p:nvPicPr>
          <p:cNvPr id="4098" name="Picture 2" descr="Interview with “socialist defector” Victor Grossman – Communist Party USA">
            <a:extLst>
              <a:ext uri="{FF2B5EF4-FFF2-40B4-BE49-F238E27FC236}">
                <a16:creationId xmlns:a16="http://schemas.microsoft.com/office/drawing/2014/main" id="{D78F8BBB-2CBB-4CA6-9E27-4C043DC50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2556" y="0"/>
            <a:ext cx="3449443" cy="196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643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80315"/>
            <a:ext cx="12191999" cy="5277685"/>
          </a:xfrm>
        </p:spPr>
        <p:txBody>
          <a:bodyPr>
            <a:normAutofit fontScale="92500"/>
          </a:bodyPr>
          <a:lstStyle/>
          <a:p>
            <a:pPr lvl="1"/>
            <a:r>
              <a:rPr lang="en-US" sz="2600" dirty="0"/>
              <a:t>“…And what if riots come? Then </a:t>
            </a:r>
            <a:r>
              <a:rPr lang="en-US" sz="2600" b="1" dirty="0"/>
              <a:t>more government housing, government welfare, government job training, and, finally, federal control over police</a:t>
            </a:r>
            <a:r>
              <a:rPr lang="en-US" sz="2600" dirty="0"/>
              <a:t>. Thus the essential economic and political structure of Communism can be built entirely “legally” and in </a:t>
            </a:r>
            <a:r>
              <a:rPr lang="en-US" sz="2600" b="1" dirty="0"/>
              <a:t>apparent response to the wishes of the people </a:t>
            </a:r>
            <a:r>
              <a:rPr lang="en-US" sz="2600" dirty="0"/>
              <a:t>who have clamored for some kind of solution to the problems played-up, aggravated, or created outright by Communists for just that purpose… As President David O. McKay has stated, "The position of this Church on the subject of communism has never changed. We consider it the </a:t>
            </a:r>
            <a:r>
              <a:rPr lang="en-US" sz="2600" b="1" dirty="0"/>
              <a:t>greatest Satanical threat to peace, prosperity and the spread of God's work among men that exists on the face of the earth</a:t>
            </a:r>
            <a:r>
              <a:rPr lang="en-US" sz="2600" dirty="0"/>
              <a:t>." (</a:t>
            </a:r>
            <a:r>
              <a:rPr lang="en-US" sz="2600" i="1" dirty="0"/>
              <a:t>Conference Report</a:t>
            </a:r>
            <a:r>
              <a:rPr lang="en-US" sz="2600" dirty="0"/>
              <a:t>, April 1966, p. 109)</a:t>
            </a:r>
            <a:r>
              <a:rPr lang="en-US" sz="2600" baseline="30000" dirty="0"/>
              <a:t>13</a:t>
            </a:r>
            <a:r>
              <a:rPr lang="en-US" sz="2600" dirty="0"/>
              <a:t> He has also counseled that, "next to being one in worshipping God, there is nothing in this world upon which this Church should be more united than in </a:t>
            </a:r>
            <a:r>
              <a:rPr lang="en-US" sz="2600" b="1" dirty="0"/>
              <a:t>upholding and defending the Constitution of the United States!</a:t>
            </a:r>
            <a:r>
              <a:rPr lang="en-US" sz="2600" dirty="0"/>
              <a:t>" (President David O. McKay, </a:t>
            </a:r>
            <a:r>
              <a:rPr lang="en-US" sz="2600" i="1" dirty="0"/>
              <a:t>The Instructor</a:t>
            </a:r>
            <a:r>
              <a:rPr lang="en-US" sz="2600" dirty="0"/>
              <a:t>, 1956, p. 94)</a:t>
            </a:r>
          </a:p>
          <a:p>
            <a:pPr marL="411480" lvl="1" indent="0">
              <a:buNone/>
            </a:pPr>
            <a:r>
              <a:rPr lang="en-US" sz="2000" dirty="0">
                <a:solidFill>
                  <a:schemeClr val="tx1"/>
                </a:solidFill>
              </a:rPr>
              <a:t>	   Ezra Taft Benson: General Conference September 29,1967 Trust Not in the Arm of Flesh</a:t>
            </a:r>
          </a:p>
        </p:txBody>
      </p:sp>
      <p:sp>
        <p:nvSpPr>
          <p:cNvPr id="2" name="Title 1"/>
          <p:cNvSpPr>
            <a:spLocks noGrp="1"/>
          </p:cNvSpPr>
          <p:nvPr>
            <p:ph type="title"/>
          </p:nvPr>
        </p:nvSpPr>
        <p:spPr>
          <a:xfrm>
            <a:off x="905108" y="196669"/>
            <a:ext cx="9673797" cy="1054250"/>
          </a:xfrm>
        </p:spPr>
        <p:txBody>
          <a:bodyPr/>
          <a:lstStyle/>
          <a:p>
            <a:r>
              <a:rPr lang="en-US" sz="4000" dirty="0"/>
              <a:t>Distress: Political</a:t>
            </a:r>
          </a:p>
        </p:txBody>
      </p:sp>
      <p:pic>
        <p:nvPicPr>
          <p:cNvPr id="5122" name="Picture 2" descr="Antiques, Art, Vintage">
            <a:extLst>
              <a:ext uri="{FF2B5EF4-FFF2-40B4-BE49-F238E27FC236}">
                <a16:creationId xmlns:a16="http://schemas.microsoft.com/office/drawing/2014/main" id="{8713A1D2-2E47-48EA-A199-7E02182164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0750" y="-81069"/>
            <a:ext cx="2381250" cy="160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8447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9824" y="1552257"/>
            <a:ext cx="11617376" cy="5305743"/>
          </a:xfrm>
        </p:spPr>
        <p:txBody>
          <a:bodyPr>
            <a:normAutofit/>
          </a:bodyPr>
          <a:lstStyle/>
          <a:p>
            <a:r>
              <a:rPr lang="en-US" sz="2800" b="1" dirty="0">
                <a:solidFill>
                  <a:schemeClr val="tx2"/>
                </a:solidFill>
              </a:rPr>
              <a:t>Sound familiar?</a:t>
            </a:r>
          </a:p>
          <a:p>
            <a:pPr lvl="1"/>
            <a:r>
              <a:rPr lang="en-US" dirty="0">
                <a:solidFill>
                  <a:schemeClr val="tx1"/>
                </a:solidFill>
              </a:rPr>
              <a:t>“…in the last days perilous times shall come. For men shall be </a:t>
            </a:r>
            <a:r>
              <a:rPr lang="en-US" b="1" dirty="0">
                <a:solidFill>
                  <a:schemeClr val="tx1"/>
                </a:solidFill>
              </a:rPr>
              <a:t>lovers of their own selves</a:t>
            </a:r>
            <a:r>
              <a:rPr lang="en-US" dirty="0">
                <a:solidFill>
                  <a:schemeClr val="tx1"/>
                </a:solidFill>
              </a:rPr>
              <a:t>, covetous, </a:t>
            </a:r>
            <a:r>
              <a:rPr lang="en-US" b="1" dirty="0">
                <a:solidFill>
                  <a:schemeClr val="tx1"/>
                </a:solidFill>
              </a:rPr>
              <a:t>boasters</a:t>
            </a:r>
            <a:r>
              <a:rPr lang="en-US" dirty="0">
                <a:solidFill>
                  <a:schemeClr val="tx1"/>
                </a:solidFill>
              </a:rPr>
              <a:t>, proud, blasphemers, disobedient to parents, </a:t>
            </a:r>
            <a:r>
              <a:rPr lang="en-US" b="1" dirty="0">
                <a:solidFill>
                  <a:schemeClr val="tx1"/>
                </a:solidFill>
              </a:rPr>
              <a:t>unthankful</a:t>
            </a:r>
            <a:r>
              <a:rPr lang="en-US" dirty="0">
                <a:solidFill>
                  <a:schemeClr val="tx1"/>
                </a:solidFill>
              </a:rPr>
              <a:t>, unholy, </a:t>
            </a:r>
            <a:r>
              <a:rPr lang="en-US" b="1" dirty="0">
                <a:solidFill>
                  <a:schemeClr val="tx1"/>
                </a:solidFill>
              </a:rPr>
              <a:t>without natural affection</a:t>
            </a:r>
            <a:r>
              <a:rPr lang="en-US" dirty="0">
                <a:solidFill>
                  <a:schemeClr val="tx1"/>
                </a:solidFill>
              </a:rPr>
              <a:t>, trucebreakers, false accusers, incontinent, fierce, </a:t>
            </a:r>
            <a:r>
              <a:rPr lang="en-US" b="1" dirty="0">
                <a:solidFill>
                  <a:schemeClr val="tx1"/>
                </a:solidFill>
              </a:rPr>
              <a:t>despisers of those that are good</a:t>
            </a:r>
            <a:r>
              <a:rPr lang="en-US" dirty="0">
                <a:solidFill>
                  <a:schemeClr val="tx1"/>
                </a:solidFill>
              </a:rPr>
              <a:t>, traitors, heady, </a:t>
            </a:r>
            <a:r>
              <a:rPr lang="en-US" dirty="0" err="1">
                <a:solidFill>
                  <a:schemeClr val="tx1"/>
                </a:solidFill>
              </a:rPr>
              <a:t>highminded</a:t>
            </a:r>
            <a:r>
              <a:rPr lang="en-US" dirty="0">
                <a:solidFill>
                  <a:schemeClr val="tx1"/>
                </a:solidFill>
              </a:rPr>
              <a:t>, </a:t>
            </a:r>
            <a:r>
              <a:rPr lang="en-US" b="1" dirty="0">
                <a:solidFill>
                  <a:schemeClr val="tx1"/>
                </a:solidFill>
              </a:rPr>
              <a:t>lovers of pleasures </a:t>
            </a:r>
            <a:r>
              <a:rPr lang="en-US" dirty="0">
                <a:solidFill>
                  <a:schemeClr val="tx1"/>
                </a:solidFill>
              </a:rPr>
              <a:t>more than lovers of God; having a form of godliness, but denying the power thereof…ever learning, and </a:t>
            </a:r>
            <a:r>
              <a:rPr lang="en-US" b="1" dirty="0">
                <a:solidFill>
                  <a:schemeClr val="tx1"/>
                </a:solidFill>
              </a:rPr>
              <a:t>never able to come to the knowledge of the truth</a:t>
            </a:r>
            <a:r>
              <a:rPr lang="en-US" dirty="0">
                <a:solidFill>
                  <a:schemeClr val="tx1"/>
                </a:solidFill>
              </a:rPr>
              <a:t>.” </a:t>
            </a:r>
            <a:br>
              <a:rPr lang="en-US" dirty="0">
                <a:solidFill>
                  <a:schemeClr val="tx1"/>
                </a:solidFill>
              </a:rPr>
            </a:br>
            <a:r>
              <a:rPr lang="en-US" dirty="0">
                <a:solidFill>
                  <a:schemeClr val="tx1"/>
                </a:solidFill>
              </a:rPr>
              <a:t>2 Timothy 3: 2-5</a:t>
            </a:r>
          </a:p>
          <a:p>
            <a:pPr lvl="1"/>
            <a:r>
              <a:rPr lang="en-US" dirty="0"/>
              <a:t>And in that day…</a:t>
            </a:r>
            <a:r>
              <a:rPr lang="en-US" b="1" baseline="30000" dirty="0"/>
              <a:t> </a:t>
            </a:r>
            <a:r>
              <a:rPr lang="en-US" dirty="0"/>
              <a:t>make a man </a:t>
            </a:r>
            <a:r>
              <a:rPr lang="en-US" b="1" dirty="0"/>
              <a:t>an offender for a word</a:t>
            </a:r>
            <a:r>
              <a:rPr lang="en-US" dirty="0"/>
              <a:t>, </a:t>
            </a:r>
            <a:br>
              <a:rPr lang="en-US" dirty="0"/>
            </a:br>
            <a:r>
              <a:rPr lang="en-US" dirty="0"/>
              <a:t>and lay a snare for him that </a:t>
            </a:r>
            <a:r>
              <a:rPr lang="en-US" dirty="0" err="1"/>
              <a:t>reproveth</a:t>
            </a:r>
            <a:r>
              <a:rPr lang="en-US" dirty="0"/>
              <a:t> in the gate, and </a:t>
            </a:r>
            <a:br>
              <a:rPr lang="en-US" dirty="0"/>
            </a:br>
            <a:r>
              <a:rPr lang="en-US" dirty="0"/>
              <a:t>turn aside the just for a thing of </a:t>
            </a:r>
            <a:r>
              <a:rPr lang="en-US" dirty="0" err="1"/>
              <a:t>nought</a:t>
            </a:r>
            <a:r>
              <a:rPr lang="en-US" dirty="0"/>
              <a:t>.</a:t>
            </a:r>
            <a:br>
              <a:rPr lang="en-US" dirty="0"/>
            </a:br>
            <a:r>
              <a:rPr lang="en-US" dirty="0">
                <a:solidFill>
                  <a:schemeClr val="tx1"/>
                </a:solidFill>
              </a:rPr>
              <a:t>Isaiah 29:18-21</a:t>
            </a:r>
          </a:p>
          <a:p>
            <a:pPr marL="411480" lvl="1" indent="0">
              <a:buNone/>
            </a:pPr>
            <a:endParaRPr lang="en-US" sz="2700" dirty="0">
              <a:solidFill>
                <a:srgbClr val="00B050"/>
              </a:solidFill>
            </a:endParaRPr>
          </a:p>
        </p:txBody>
      </p:sp>
      <p:sp>
        <p:nvSpPr>
          <p:cNvPr id="2" name="Title 1"/>
          <p:cNvSpPr>
            <a:spLocks noGrp="1"/>
          </p:cNvSpPr>
          <p:nvPr>
            <p:ph type="title"/>
          </p:nvPr>
        </p:nvSpPr>
        <p:spPr>
          <a:xfrm>
            <a:off x="905108" y="196669"/>
            <a:ext cx="10341684" cy="1054250"/>
          </a:xfrm>
        </p:spPr>
        <p:txBody>
          <a:bodyPr/>
          <a:lstStyle/>
          <a:p>
            <a:r>
              <a:rPr lang="en-US" sz="4000" dirty="0"/>
              <a:t>Distress: Wickedness</a:t>
            </a:r>
          </a:p>
        </p:txBody>
      </p:sp>
      <p:pic>
        <p:nvPicPr>
          <p:cNvPr id="4" name="Picture 2" descr="Wickedness and God's Judgment | God Speaks I Listen">
            <a:extLst>
              <a:ext uri="{FF2B5EF4-FFF2-40B4-BE49-F238E27FC236}">
                <a16:creationId xmlns:a16="http://schemas.microsoft.com/office/drawing/2014/main" id="{C60E6C75-715B-49DB-B476-6D8D7DFFF7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7966" y="4638906"/>
            <a:ext cx="4154034" cy="2219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4086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2330" y="1776549"/>
            <a:ext cx="10327340" cy="4911633"/>
          </a:xfrm>
        </p:spPr>
        <p:txBody>
          <a:bodyPr>
            <a:normAutofit lnSpcReduction="10000"/>
          </a:bodyPr>
          <a:lstStyle/>
          <a:p>
            <a:pPr lvl="1"/>
            <a:r>
              <a:rPr lang="en-US" sz="2800" dirty="0">
                <a:solidFill>
                  <a:schemeClr val="tx2"/>
                </a:solidFill>
              </a:rPr>
              <a:t>Review of global distress</a:t>
            </a:r>
          </a:p>
          <a:p>
            <a:pPr lvl="2"/>
            <a:r>
              <a:rPr lang="en-US" sz="2600" dirty="0">
                <a:solidFill>
                  <a:schemeClr val="tx2"/>
                </a:solidFill>
              </a:rPr>
              <a:t>China </a:t>
            </a:r>
          </a:p>
          <a:p>
            <a:pPr lvl="3"/>
            <a:r>
              <a:rPr lang="en-US" sz="2400" dirty="0">
                <a:solidFill>
                  <a:schemeClr val="tx2"/>
                </a:solidFill>
              </a:rPr>
              <a:t>1.8 Billion US military aid to Taiwan</a:t>
            </a:r>
          </a:p>
          <a:p>
            <a:pPr lvl="3"/>
            <a:r>
              <a:rPr lang="en-US" sz="2400" dirty="0">
                <a:solidFill>
                  <a:schemeClr val="tx2"/>
                </a:solidFill>
              </a:rPr>
              <a:t>China threatens retaliation over US-Taiwan</a:t>
            </a:r>
            <a:br>
              <a:rPr lang="en-US" sz="2400" dirty="0">
                <a:solidFill>
                  <a:schemeClr val="tx2"/>
                </a:solidFill>
              </a:rPr>
            </a:br>
            <a:r>
              <a:rPr lang="en-US" sz="2400" dirty="0">
                <a:solidFill>
                  <a:schemeClr val="tx2"/>
                </a:solidFill>
              </a:rPr>
              <a:t>arms sale</a:t>
            </a:r>
          </a:p>
          <a:p>
            <a:pPr lvl="3"/>
            <a:r>
              <a:rPr lang="en-US" sz="2400" dirty="0">
                <a:solidFill>
                  <a:schemeClr val="tx2"/>
                </a:solidFill>
              </a:rPr>
              <a:t>China President tells soldiers to prepare for </a:t>
            </a:r>
            <a:br>
              <a:rPr lang="en-US" sz="2400" dirty="0">
                <a:solidFill>
                  <a:schemeClr val="tx2"/>
                </a:solidFill>
              </a:rPr>
            </a:br>
            <a:r>
              <a:rPr lang="en-US" sz="2400" dirty="0">
                <a:solidFill>
                  <a:schemeClr val="tx2"/>
                </a:solidFill>
              </a:rPr>
              <a:t>war</a:t>
            </a:r>
          </a:p>
          <a:p>
            <a:pPr lvl="2"/>
            <a:r>
              <a:rPr lang="en-US" sz="2600" dirty="0">
                <a:solidFill>
                  <a:schemeClr val="tx2"/>
                </a:solidFill>
              </a:rPr>
              <a:t>Middle East (especially Israel)</a:t>
            </a:r>
          </a:p>
          <a:p>
            <a:pPr lvl="3"/>
            <a:r>
              <a:rPr lang="en-US" sz="2400" dirty="0">
                <a:solidFill>
                  <a:schemeClr val="tx2"/>
                </a:solidFill>
              </a:rPr>
              <a:t>Peace deals expanding, continue after</a:t>
            </a:r>
            <a:br>
              <a:rPr lang="en-US" sz="2400" dirty="0">
                <a:solidFill>
                  <a:schemeClr val="tx2"/>
                </a:solidFill>
              </a:rPr>
            </a:br>
            <a:r>
              <a:rPr lang="en-US" sz="2400" dirty="0">
                <a:solidFill>
                  <a:schemeClr val="tx2"/>
                </a:solidFill>
              </a:rPr>
              <a:t>election?</a:t>
            </a:r>
          </a:p>
          <a:p>
            <a:pPr lvl="2"/>
            <a:r>
              <a:rPr lang="en-US" sz="2600" dirty="0">
                <a:solidFill>
                  <a:schemeClr val="tx2"/>
                </a:solidFill>
              </a:rPr>
              <a:t>Russia</a:t>
            </a:r>
          </a:p>
          <a:p>
            <a:pPr lvl="3"/>
            <a:r>
              <a:rPr lang="en-US" sz="2400" dirty="0">
                <a:solidFill>
                  <a:schemeClr val="tx2"/>
                </a:solidFill>
              </a:rPr>
              <a:t>Disinformation campaigns, election meddling, etc.</a:t>
            </a:r>
            <a:endParaRPr lang="en-US" sz="2600" dirty="0">
              <a:solidFill>
                <a:schemeClr val="tx2"/>
              </a:solidFill>
            </a:endParaRPr>
          </a:p>
          <a:p>
            <a:pPr lvl="2"/>
            <a:endParaRPr lang="en-US" sz="2600" dirty="0">
              <a:solidFill>
                <a:srgbClr val="00B050"/>
              </a:solidFill>
            </a:endParaRPr>
          </a:p>
          <a:p>
            <a:pPr lvl="2"/>
            <a:endParaRPr lang="en-US" sz="2800" dirty="0">
              <a:solidFill>
                <a:srgbClr val="00B050"/>
              </a:solidFill>
            </a:endParaRPr>
          </a:p>
        </p:txBody>
      </p:sp>
      <p:sp>
        <p:nvSpPr>
          <p:cNvPr id="2" name="Title 1"/>
          <p:cNvSpPr>
            <a:spLocks noGrp="1"/>
          </p:cNvSpPr>
          <p:nvPr>
            <p:ph type="title"/>
          </p:nvPr>
        </p:nvSpPr>
        <p:spPr/>
        <p:txBody>
          <a:bodyPr/>
          <a:lstStyle/>
          <a:p>
            <a:r>
              <a:rPr lang="en-US" sz="4000" dirty="0"/>
              <a:t>Distress of Nations</a:t>
            </a:r>
          </a:p>
        </p:txBody>
      </p:sp>
      <p:pic>
        <p:nvPicPr>
          <p:cNvPr id="3074" name="Picture 2" descr="Creative Abstract World War Global Threat Military Technology ...">
            <a:extLst>
              <a:ext uri="{FF2B5EF4-FFF2-40B4-BE49-F238E27FC236}">
                <a16:creationId xmlns:a16="http://schemas.microsoft.com/office/drawing/2014/main" id="{106CDC17-CB5F-4445-97DA-EA116EB522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0279" y="1776549"/>
            <a:ext cx="3551721" cy="295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98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262" y="1685109"/>
            <a:ext cx="11799275" cy="4911633"/>
          </a:xfrm>
        </p:spPr>
        <p:txBody>
          <a:bodyPr>
            <a:normAutofit fontScale="92500" lnSpcReduction="10000"/>
          </a:bodyPr>
          <a:lstStyle/>
          <a:p>
            <a:pPr marL="411480" lvl="1" indent="0">
              <a:buNone/>
            </a:pPr>
            <a:r>
              <a:rPr lang="en-US" sz="2800" dirty="0">
                <a:solidFill>
                  <a:schemeClr val="tx2"/>
                </a:solidFill>
              </a:rPr>
              <a:t>The disciples asked the Lord when he would come again (5 versions)</a:t>
            </a:r>
          </a:p>
          <a:p>
            <a:pPr lvl="1"/>
            <a:r>
              <a:rPr lang="en-US" sz="2400" b="1" dirty="0"/>
              <a:t>Matthew 24 </a:t>
            </a:r>
            <a:r>
              <a:rPr lang="en-US" sz="2400" dirty="0"/>
              <a:t>… </a:t>
            </a:r>
            <a:r>
              <a:rPr lang="en-US" sz="2400" b="1" dirty="0"/>
              <a:t>the sign of thy coming </a:t>
            </a:r>
            <a:r>
              <a:rPr lang="en-US" sz="2400" dirty="0"/>
              <a:t>and of the end of the world?</a:t>
            </a:r>
          </a:p>
          <a:p>
            <a:pPr lvl="1"/>
            <a:r>
              <a:rPr lang="en-US" sz="2400" b="1" dirty="0"/>
              <a:t>PGP: JS Matthew</a:t>
            </a:r>
            <a:r>
              <a:rPr lang="en-US" sz="2400" dirty="0"/>
              <a:t>…the sign of thy coming, and of the end of the world…?</a:t>
            </a:r>
          </a:p>
          <a:p>
            <a:pPr lvl="1"/>
            <a:r>
              <a:rPr lang="en-US" sz="2400" b="1" dirty="0"/>
              <a:t>Mark 13 </a:t>
            </a:r>
            <a:r>
              <a:rPr lang="en-US" sz="2400" dirty="0"/>
              <a:t>…Peter and James and John and Andrew …Tell us, when shall these things be? And what shall be </a:t>
            </a:r>
            <a:r>
              <a:rPr lang="en-US" sz="2400" b="1" dirty="0"/>
              <a:t>the sign </a:t>
            </a:r>
            <a:r>
              <a:rPr lang="en-US" sz="2400" dirty="0"/>
              <a:t>when all these things shall be fulfilled?</a:t>
            </a:r>
          </a:p>
          <a:p>
            <a:pPr lvl="1"/>
            <a:r>
              <a:rPr lang="en-US" sz="2400" b="1" dirty="0"/>
              <a:t>Luke 21 </a:t>
            </a:r>
            <a:r>
              <a:rPr lang="en-US" sz="2400" dirty="0"/>
              <a:t>…Master, but when shall these things be? And </a:t>
            </a:r>
            <a:r>
              <a:rPr lang="en-US" sz="2400" b="1" dirty="0"/>
              <a:t>what sign…</a:t>
            </a:r>
            <a:endParaRPr lang="en-US" sz="2400" dirty="0"/>
          </a:p>
          <a:p>
            <a:pPr lvl="1"/>
            <a:r>
              <a:rPr lang="en-US" sz="2400" b="1" dirty="0"/>
              <a:t>D&amp;C 45 </a:t>
            </a:r>
            <a:r>
              <a:rPr lang="en-US" sz="2400" dirty="0"/>
              <a:t>…As ye have asked of me concerning </a:t>
            </a:r>
            <a:r>
              <a:rPr lang="en-US" sz="2400" b="1" dirty="0"/>
              <a:t>the signs of my coming</a:t>
            </a:r>
            <a:r>
              <a:rPr lang="en-US" sz="2400" dirty="0"/>
              <a:t>, in the day when I shall come in my glory…</a:t>
            </a:r>
            <a:br>
              <a:rPr lang="en-US" sz="2400" dirty="0"/>
            </a:br>
            <a:endParaRPr lang="en-US" sz="2400" dirty="0"/>
          </a:p>
          <a:p>
            <a:pPr lvl="1"/>
            <a:r>
              <a:rPr lang="en-US" sz="2400" dirty="0">
                <a:solidFill>
                  <a:srgbClr val="00B050"/>
                </a:solidFill>
              </a:rPr>
              <a:t>All sources: </a:t>
            </a:r>
            <a:br>
              <a:rPr lang="en-US" sz="2400" dirty="0">
                <a:solidFill>
                  <a:srgbClr val="00B050"/>
                </a:solidFill>
              </a:rPr>
            </a:br>
            <a:r>
              <a:rPr lang="en-US" sz="2400" dirty="0">
                <a:solidFill>
                  <a:srgbClr val="00B050"/>
                </a:solidFill>
              </a:rPr>
              <a:t>Signs and trials, parable of the fig tree, </a:t>
            </a:r>
            <a:br>
              <a:rPr lang="en-US" sz="2400" dirty="0">
                <a:solidFill>
                  <a:srgbClr val="00B050"/>
                </a:solidFill>
              </a:rPr>
            </a:br>
            <a:r>
              <a:rPr lang="en-US" sz="2400" dirty="0">
                <a:solidFill>
                  <a:srgbClr val="00B050"/>
                </a:solidFill>
              </a:rPr>
              <a:t>commandment to WATCH.</a:t>
            </a:r>
          </a:p>
          <a:p>
            <a:pPr lvl="1"/>
            <a:r>
              <a:rPr lang="en-US" sz="2400" dirty="0">
                <a:solidFill>
                  <a:srgbClr val="00B050"/>
                </a:solidFill>
              </a:rPr>
              <a:t>Watch for what?</a:t>
            </a:r>
          </a:p>
        </p:txBody>
      </p:sp>
      <p:sp>
        <p:nvSpPr>
          <p:cNvPr id="2" name="Title 1"/>
          <p:cNvSpPr>
            <a:spLocks noGrp="1"/>
          </p:cNvSpPr>
          <p:nvPr>
            <p:ph type="title"/>
          </p:nvPr>
        </p:nvSpPr>
        <p:spPr/>
        <p:txBody>
          <a:bodyPr/>
          <a:lstStyle/>
          <a:p>
            <a:r>
              <a:rPr lang="en-US" sz="4000" dirty="0"/>
              <a:t>Christ’s Prophesy of Second Coming</a:t>
            </a:r>
          </a:p>
        </p:txBody>
      </p:sp>
      <p:pic>
        <p:nvPicPr>
          <p:cNvPr id="1026" name="Picture 2" descr="Watch and Pray | beholding Jesus">
            <a:extLst>
              <a:ext uri="{FF2B5EF4-FFF2-40B4-BE49-F238E27FC236}">
                <a16:creationId xmlns:a16="http://schemas.microsoft.com/office/drawing/2014/main" id="{420D6361-47FF-40E2-80C7-52856F262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520428"/>
            <a:ext cx="5577252" cy="2076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32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0074" y="1440615"/>
            <a:ext cx="10515600" cy="5220716"/>
          </a:xfrm>
        </p:spPr>
        <p:txBody>
          <a:bodyPr>
            <a:normAutofit/>
          </a:bodyPr>
          <a:lstStyle/>
          <a:p>
            <a:pPr marL="411480" lvl="1" indent="0">
              <a:buNone/>
            </a:pPr>
            <a:endParaRPr lang="en-US" dirty="0">
              <a:solidFill>
                <a:srgbClr val="00B050"/>
              </a:solidFill>
            </a:endParaRPr>
          </a:p>
          <a:p>
            <a:pPr lvl="1"/>
            <a:r>
              <a:rPr lang="en-US" sz="3200" dirty="0">
                <a:solidFill>
                  <a:srgbClr val="00B050"/>
                </a:solidFill>
              </a:rPr>
              <a:t>Is there sufficient Distress of Nations to fulfill Christ’s prophesy? </a:t>
            </a:r>
          </a:p>
          <a:p>
            <a:pPr lvl="1"/>
            <a:r>
              <a:rPr lang="en-US" dirty="0"/>
              <a:t>Political Unrest</a:t>
            </a:r>
          </a:p>
          <a:p>
            <a:pPr lvl="2"/>
            <a:r>
              <a:rPr lang="en-US" dirty="0"/>
              <a:t>Riots</a:t>
            </a:r>
          </a:p>
          <a:p>
            <a:pPr lvl="2"/>
            <a:r>
              <a:rPr lang="en-US" dirty="0"/>
              <a:t>Mobs</a:t>
            </a:r>
          </a:p>
          <a:p>
            <a:pPr lvl="2"/>
            <a:r>
              <a:rPr lang="en-US" dirty="0"/>
              <a:t>Offended for a word</a:t>
            </a:r>
          </a:p>
          <a:p>
            <a:pPr lvl="1"/>
            <a:r>
              <a:rPr lang="en-US" dirty="0"/>
              <a:t>Religious Liberty Under Attack</a:t>
            </a:r>
          </a:p>
          <a:p>
            <a:pPr lvl="1"/>
            <a:r>
              <a:rPr lang="en-US" dirty="0"/>
              <a:t>Economic Insecurity</a:t>
            </a:r>
          </a:p>
          <a:p>
            <a:pPr lvl="1"/>
            <a:r>
              <a:rPr lang="en-US" dirty="0" err="1"/>
              <a:t>Covid</a:t>
            </a:r>
            <a:r>
              <a:rPr lang="en-US" dirty="0"/>
              <a:t> Disruptions</a:t>
            </a:r>
          </a:p>
          <a:p>
            <a:pPr lvl="1"/>
            <a:r>
              <a:rPr lang="en-US" dirty="0"/>
              <a:t>International Unrest</a:t>
            </a:r>
          </a:p>
          <a:p>
            <a:pPr lvl="1"/>
            <a:r>
              <a:rPr lang="en-US" dirty="0"/>
              <a:t>War</a:t>
            </a:r>
          </a:p>
          <a:p>
            <a:pPr lvl="1"/>
            <a:endParaRPr lang="en-US" dirty="0"/>
          </a:p>
          <a:p>
            <a:pPr lvl="1"/>
            <a:endParaRPr lang="en-US" dirty="0"/>
          </a:p>
        </p:txBody>
      </p:sp>
      <p:sp>
        <p:nvSpPr>
          <p:cNvPr id="2" name="Title 1"/>
          <p:cNvSpPr>
            <a:spLocks noGrp="1"/>
          </p:cNvSpPr>
          <p:nvPr>
            <p:ph type="title"/>
          </p:nvPr>
        </p:nvSpPr>
        <p:spPr/>
        <p:txBody>
          <a:bodyPr/>
          <a:lstStyle/>
          <a:p>
            <a:r>
              <a:rPr lang="en-US" sz="4000" dirty="0"/>
              <a:t>World Situation</a:t>
            </a:r>
          </a:p>
        </p:txBody>
      </p:sp>
      <p:pic>
        <p:nvPicPr>
          <p:cNvPr id="4100" name="Picture 4" descr="network iot world map us globe nodes global">
            <a:extLst>
              <a:ext uri="{FF2B5EF4-FFF2-40B4-BE49-F238E27FC236}">
                <a16:creationId xmlns:a16="http://schemas.microsoft.com/office/drawing/2014/main" id="{C56D04B1-FF7E-4A72-9730-E4ACF23A17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17838" y="4668253"/>
            <a:ext cx="3274161" cy="2182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inancial Crisis Images, Stock Photos &amp; Vectors | Shutterstock">
            <a:extLst>
              <a:ext uri="{FF2B5EF4-FFF2-40B4-BE49-F238E27FC236}">
                <a16:creationId xmlns:a16="http://schemas.microsoft.com/office/drawing/2014/main" id="{153AB33A-E5DD-44F1-8F30-1FB79651AB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259"/>
          <a:stretch/>
        </p:blipFill>
        <p:spPr bwMode="auto">
          <a:xfrm>
            <a:off x="5422163" y="5348435"/>
            <a:ext cx="2229853" cy="15787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obocracy is the bane of our society - The Sunday Guardian Live">
            <a:extLst>
              <a:ext uri="{FF2B5EF4-FFF2-40B4-BE49-F238E27FC236}">
                <a16:creationId xmlns:a16="http://schemas.microsoft.com/office/drawing/2014/main" id="{414614B8-9C34-433D-85D2-F9CFA23687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8107" y="5198547"/>
            <a:ext cx="2490653" cy="16594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obocracy, Individual Rights, and Government | nebraskaenergyobserver">
            <a:extLst>
              <a:ext uri="{FF2B5EF4-FFF2-40B4-BE49-F238E27FC236}">
                <a16:creationId xmlns:a16="http://schemas.microsoft.com/office/drawing/2014/main" id="{A731CD5A-00E3-4CC2-B91A-9BA355F58E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5742" y="3722521"/>
            <a:ext cx="3207097" cy="18809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roperty Rights and Religious Liberty">
            <a:extLst>
              <a:ext uri="{FF2B5EF4-FFF2-40B4-BE49-F238E27FC236}">
                <a16:creationId xmlns:a16="http://schemas.microsoft.com/office/drawing/2014/main" id="{BB206CB4-27FB-49AA-AE55-6D350937E1F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09399" y="2471705"/>
            <a:ext cx="3904974" cy="21965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Wickedness and God's Judgment | God Speaks I Listen">
            <a:extLst>
              <a:ext uri="{FF2B5EF4-FFF2-40B4-BE49-F238E27FC236}">
                <a16:creationId xmlns:a16="http://schemas.microsoft.com/office/drawing/2014/main" id="{4E12A8EE-10E5-4907-8DB0-97DCE31432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2278" y="2536710"/>
            <a:ext cx="2762122" cy="1475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8657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75143B-A821-4946-84B9-5258E2F3C17A}"/>
              </a:ext>
            </a:extLst>
          </p:cNvPr>
          <p:cNvSpPr/>
          <p:nvPr/>
        </p:nvSpPr>
        <p:spPr>
          <a:xfrm>
            <a:off x="574105" y="892588"/>
            <a:ext cx="11617895" cy="6084591"/>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Rectangle 458">
            <a:extLst>
              <a:ext uri="{FF2B5EF4-FFF2-40B4-BE49-F238E27FC236}">
                <a16:creationId xmlns:a16="http://schemas.microsoft.com/office/drawing/2014/main" id="{EE49CE95-0EC2-499E-8EED-77BCDA496769}"/>
              </a:ext>
            </a:extLst>
          </p:cNvPr>
          <p:cNvSpPr/>
          <p:nvPr/>
        </p:nvSpPr>
        <p:spPr>
          <a:xfrm>
            <a:off x="7559368" y="878722"/>
            <a:ext cx="504133" cy="608458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a:extLst>
              <a:ext uri="{FF2B5EF4-FFF2-40B4-BE49-F238E27FC236}">
                <a16:creationId xmlns:a16="http://schemas.microsoft.com/office/drawing/2014/main" id="{8C44230A-2056-4113-B776-181C7864C41A}"/>
              </a:ext>
            </a:extLst>
          </p:cNvPr>
          <p:cNvSpPr txBox="1"/>
          <p:nvPr/>
        </p:nvSpPr>
        <p:spPr>
          <a:xfrm>
            <a:off x="4737275" y="3051399"/>
            <a:ext cx="1442656" cy="523220"/>
          </a:xfrm>
          <a:prstGeom prst="rect">
            <a:avLst/>
          </a:prstGeom>
          <a:noFill/>
        </p:spPr>
        <p:txBody>
          <a:bodyPr wrap="square" rtlCol="0">
            <a:spAutoFit/>
          </a:bodyPr>
          <a:lstStyle/>
          <a:p>
            <a:pPr algn="ctr"/>
            <a:r>
              <a:rPr lang="en-US" sz="1400" dirty="0"/>
              <a:t>Star of Bethlehem?</a:t>
            </a:r>
          </a:p>
        </p:txBody>
      </p:sp>
      <p:sp>
        <p:nvSpPr>
          <p:cNvPr id="2" name="Title 1"/>
          <p:cNvSpPr>
            <a:spLocks noGrp="1"/>
          </p:cNvSpPr>
          <p:nvPr>
            <p:ph type="title"/>
          </p:nvPr>
        </p:nvSpPr>
        <p:spPr>
          <a:xfrm>
            <a:off x="303912" y="0"/>
            <a:ext cx="11436096" cy="401602"/>
          </a:xfrm>
        </p:spPr>
        <p:txBody>
          <a:bodyPr/>
          <a:lstStyle/>
          <a:p>
            <a:r>
              <a:rPr lang="en-US" sz="4000" dirty="0"/>
              <a:t>Signs Summary</a:t>
            </a:r>
            <a:endParaRPr lang="en-US" sz="4800" dirty="0"/>
          </a:p>
        </p:txBody>
      </p:sp>
      <p:sp>
        <p:nvSpPr>
          <p:cNvPr id="160" name="TextBox 159"/>
          <p:cNvSpPr txBox="1"/>
          <p:nvPr/>
        </p:nvSpPr>
        <p:spPr>
          <a:xfrm>
            <a:off x="2339239" y="588417"/>
            <a:ext cx="940802" cy="338554"/>
          </a:xfrm>
          <a:prstGeom prst="rect">
            <a:avLst/>
          </a:prstGeom>
          <a:noFill/>
        </p:spPr>
        <p:txBody>
          <a:bodyPr wrap="square" rtlCol="0">
            <a:spAutoFit/>
          </a:bodyPr>
          <a:lstStyle/>
          <a:p>
            <a:r>
              <a:rPr lang="en-US" sz="1600" dirty="0"/>
              <a:t>2006</a:t>
            </a:r>
          </a:p>
        </p:txBody>
      </p:sp>
      <p:sp>
        <p:nvSpPr>
          <p:cNvPr id="161" name="TextBox 160"/>
          <p:cNvSpPr txBox="1"/>
          <p:nvPr/>
        </p:nvSpPr>
        <p:spPr>
          <a:xfrm>
            <a:off x="3027099" y="592581"/>
            <a:ext cx="672411" cy="338554"/>
          </a:xfrm>
          <a:prstGeom prst="rect">
            <a:avLst/>
          </a:prstGeom>
          <a:noFill/>
        </p:spPr>
        <p:txBody>
          <a:bodyPr wrap="square" rtlCol="0">
            <a:spAutoFit/>
          </a:bodyPr>
          <a:lstStyle/>
          <a:p>
            <a:r>
              <a:rPr lang="en-US" sz="1600" dirty="0"/>
              <a:t>2008</a:t>
            </a:r>
          </a:p>
        </p:txBody>
      </p:sp>
      <p:sp>
        <p:nvSpPr>
          <p:cNvPr id="162" name="TextBox 161"/>
          <p:cNvSpPr txBox="1"/>
          <p:nvPr/>
        </p:nvSpPr>
        <p:spPr>
          <a:xfrm>
            <a:off x="4386228" y="603416"/>
            <a:ext cx="672411" cy="338554"/>
          </a:xfrm>
          <a:prstGeom prst="rect">
            <a:avLst/>
          </a:prstGeom>
          <a:noFill/>
        </p:spPr>
        <p:txBody>
          <a:bodyPr wrap="square" rtlCol="0">
            <a:spAutoFit/>
          </a:bodyPr>
          <a:lstStyle/>
          <a:p>
            <a:r>
              <a:rPr lang="en-US" sz="1600" dirty="0"/>
              <a:t>2012</a:t>
            </a:r>
          </a:p>
        </p:txBody>
      </p:sp>
      <p:sp>
        <p:nvSpPr>
          <p:cNvPr id="163" name="TextBox 162"/>
          <p:cNvSpPr txBox="1"/>
          <p:nvPr/>
        </p:nvSpPr>
        <p:spPr>
          <a:xfrm>
            <a:off x="5179036" y="606284"/>
            <a:ext cx="672411" cy="338554"/>
          </a:xfrm>
          <a:prstGeom prst="rect">
            <a:avLst/>
          </a:prstGeom>
          <a:noFill/>
        </p:spPr>
        <p:txBody>
          <a:bodyPr wrap="square" rtlCol="0">
            <a:spAutoFit/>
          </a:bodyPr>
          <a:lstStyle/>
          <a:p>
            <a:r>
              <a:rPr lang="en-US" sz="1600" dirty="0"/>
              <a:t>2014</a:t>
            </a:r>
          </a:p>
        </p:txBody>
      </p:sp>
      <p:sp>
        <p:nvSpPr>
          <p:cNvPr id="164" name="TextBox 163"/>
          <p:cNvSpPr txBox="1"/>
          <p:nvPr/>
        </p:nvSpPr>
        <p:spPr>
          <a:xfrm>
            <a:off x="6467991" y="600939"/>
            <a:ext cx="672411" cy="338554"/>
          </a:xfrm>
          <a:prstGeom prst="rect">
            <a:avLst/>
          </a:prstGeom>
          <a:noFill/>
        </p:spPr>
        <p:txBody>
          <a:bodyPr wrap="square" rtlCol="0">
            <a:spAutoFit/>
          </a:bodyPr>
          <a:lstStyle/>
          <a:p>
            <a:r>
              <a:rPr lang="en-US" sz="1600" dirty="0"/>
              <a:t>2018</a:t>
            </a:r>
          </a:p>
        </p:txBody>
      </p:sp>
      <p:sp>
        <p:nvSpPr>
          <p:cNvPr id="165" name="TextBox 164"/>
          <p:cNvSpPr txBox="1"/>
          <p:nvPr/>
        </p:nvSpPr>
        <p:spPr>
          <a:xfrm>
            <a:off x="7192299" y="593140"/>
            <a:ext cx="636444" cy="338554"/>
          </a:xfrm>
          <a:prstGeom prst="rect">
            <a:avLst/>
          </a:prstGeom>
          <a:noFill/>
        </p:spPr>
        <p:txBody>
          <a:bodyPr wrap="square" rtlCol="0">
            <a:spAutoFit/>
          </a:bodyPr>
          <a:lstStyle/>
          <a:p>
            <a:r>
              <a:rPr lang="en-US" sz="1600" dirty="0"/>
              <a:t>2020</a:t>
            </a:r>
          </a:p>
        </p:txBody>
      </p:sp>
      <p:sp>
        <p:nvSpPr>
          <p:cNvPr id="166" name="TextBox 165"/>
          <p:cNvSpPr txBox="1"/>
          <p:nvPr/>
        </p:nvSpPr>
        <p:spPr>
          <a:xfrm>
            <a:off x="7865348" y="602397"/>
            <a:ext cx="672411" cy="338554"/>
          </a:xfrm>
          <a:prstGeom prst="rect">
            <a:avLst/>
          </a:prstGeom>
          <a:noFill/>
        </p:spPr>
        <p:txBody>
          <a:bodyPr wrap="square" rtlCol="0">
            <a:spAutoFit/>
          </a:bodyPr>
          <a:lstStyle/>
          <a:p>
            <a:r>
              <a:rPr lang="en-US" sz="1600" dirty="0"/>
              <a:t>2022</a:t>
            </a:r>
          </a:p>
        </p:txBody>
      </p:sp>
      <p:sp>
        <p:nvSpPr>
          <p:cNvPr id="167" name="TextBox 166"/>
          <p:cNvSpPr txBox="1"/>
          <p:nvPr/>
        </p:nvSpPr>
        <p:spPr>
          <a:xfrm>
            <a:off x="8576361" y="578033"/>
            <a:ext cx="672411" cy="338554"/>
          </a:xfrm>
          <a:prstGeom prst="rect">
            <a:avLst/>
          </a:prstGeom>
          <a:noFill/>
        </p:spPr>
        <p:txBody>
          <a:bodyPr wrap="square" rtlCol="0">
            <a:spAutoFit/>
          </a:bodyPr>
          <a:lstStyle/>
          <a:p>
            <a:r>
              <a:rPr lang="en-US" sz="1600" dirty="0"/>
              <a:t>2024</a:t>
            </a:r>
          </a:p>
        </p:txBody>
      </p:sp>
      <p:cxnSp>
        <p:nvCxnSpPr>
          <p:cNvPr id="121" name="Straight Connector 120">
            <a:extLst>
              <a:ext uri="{FF2B5EF4-FFF2-40B4-BE49-F238E27FC236}">
                <a16:creationId xmlns:a16="http://schemas.microsoft.com/office/drawing/2014/main" id="{18328E7C-888A-4A13-A472-5FAC0B26B6CE}"/>
              </a:ext>
            </a:extLst>
          </p:cNvPr>
          <p:cNvCxnSpPr>
            <a:cxnSpLocks/>
          </p:cNvCxnSpPr>
          <p:nvPr/>
        </p:nvCxnSpPr>
        <p:spPr>
          <a:xfrm>
            <a:off x="580220" y="878049"/>
            <a:ext cx="0" cy="535526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22" name="TextBox 221">
            <a:extLst>
              <a:ext uri="{FF2B5EF4-FFF2-40B4-BE49-F238E27FC236}">
                <a16:creationId xmlns:a16="http://schemas.microsoft.com/office/drawing/2014/main" id="{018FA4A3-0B13-47E4-B982-EE61FC957177}"/>
              </a:ext>
            </a:extLst>
          </p:cNvPr>
          <p:cNvSpPr txBox="1"/>
          <p:nvPr/>
        </p:nvSpPr>
        <p:spPr>
          <a:xfrm>
            <a:off x="277738" y="590131"/>
            <a:ext cx="940802" cy="338554"/>
          </a:xfrm>
          <a:prstGeom prst="rect">
            <a:avLst/>
          </a:prstGeom>
          <a:noFill/>
        </p:spPr>
        <p:txBody>
          <a:bodyPr wrap="square" rtlCol="0">
            <a:spAutoFit/>
          </a:bodyPr>
          <a:lstStyle/>
          <a:p>
            <a:r>
              <a:rPr lang="en-US" sz="1600" b="1" dirty="0"/>
              <a:t>2000 </a:t>
            </a:r>
          </a:p>
        </p:txBody>
      </p:sp>
      <p:sp>
        <p:nvSpPr>
          <p:cNvPr id="223" name="TextBox 222">
            <a:extLst>
              <a:ext uri="{FF2B5EF4-FFF2-40B4-BE49-F238E27FC236}">
                <a16:creationId xmlns:a16="http://schemas.microsoft.com/office/drawing/2014/main" id="{2B7375FF-394E-4F32-8A3A-3B86FB817CF4}"/>
              </a:ext>
            </a:extLst>
          </p:cNvPr>
          <p:cNvSpPr txBox="1"/>
          <p:nvPr/>
        </p:nvSpPr>
        <p:spPr>
          <a:xfrm>
            <a:off x="982470" y="588519"/>
            <a:ext cx="672411" cy="338554"/>
          </a:xfrm>
          <a:prstGeom prst="rect">
            <a:avLst/>
          </a:prstGeom>
          <a:noFill/>
        </p:spPr>
        <p:txBody>
          <a:bodyPr wrap="square" rtlCol="0">
            <a:spAutoFit/>
          </a:bodyPr>
          <a:lstStyle/>
          <a:p>
            <a:r>
              <a:rPr lang="en-US" sz="1600" dirty="0"/>
              <a:t>2002</a:t>
            </a:r>
          </a:p>
        </p:txBody>
      </p:sp>
      <p:sp>
        <p:nvSpPr>
          <p:cNvPr id="224" name="TextBox 223">
            <a:extLst>
              <a:ext uri="{FF2B5EF4-FFF2-40B4-BE49-F238E27FC236}">
                <a16:creationId xmlns:a16="http://schemas.microsoft.com/office/drawing/2014/main" id="{4EAD71C3-D93E-4E04-96D4-42370C9324E2}"/>
              </a:ext>
            </a:extLst>
          </p:cNvPr>
          <p:cNvSpPr txBox="1"/>
          <p:nvPr/>
        </p:nvSpPr>
        <p:spPr>
          <a:xfrm>
            <a:off x="1661581" y="588006"/>
            <a:ext cx="672411" cy="338554"/>
          </a:xfrm>
          <a:prstGeom prst="rect">
            <a:avLst/>
          </a:prstGeom>
          <a:noFill/>
        </p:spPr>
        <p:txBody>
          <a:bodyPr wrap="square" rtlCol="0">
            <a:spAutoFit/>
          </a:bodyPr>
          <a:lstStyle/>
          <a:p>
            <a:r>
              <a:rPr lang="en-US" sz="1600" dirty="0"/>
              <a:t>2004</a:t>
            </a:r>
          </a:p>
        </p:txBody>
      </p:sp>
      <p:cxnSp>
        <p:nvCxnSpPr>
          <p:cNvPr id="234" name="Straight Connector 233">
            <a:extLst>
              <a:ext uri="{FF2B5EF4-FFF2-40B4-BE49-F238E27FC236}">
                <a16:creationId xmlns:a16="http://schemas.microsoft.com/office/drawing/2014/main" id="{468A6FE4-BDEE-43A9-BA8B-A23430D08012}"/>
              </a:ext>
            </a:extLst>
          </p:cNvPr>
          <p:cNvCxnSpPr/>
          <p:nvPr/>
        </p:nvCxnSpPr>
        <p:spPr>
          <a:xfrm>
            <a:off x="1260185" y="87251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69F25F0-ACC0-4B98-912D-F00D30063748}"/>
              </a:ext>
            </a:extLst>
          </p:cNvPr>
          <p:cNvCxnSpPr/>
          <p:nvPr/>
        </p:nvCxnSpPr>
        <p:spPr>
          <a:xfrm>
            <a:off x="1947827" y="877289"/>
            <a:ext cx="0" cy="91440"/>
          </a:xfrm>
          <a:prstGeom prst="line">
            <a:avLst/>
          </a:prstGeom>
          <a:ln w="25400">
            <a:solidFill>
              <a:schemeClr val="accent1">
                <a:shade val="90000"/>
                <a:lumMod val="90000"/>
                <a:alpha val="99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A2890566-CF5E-4388-B0ED-3495B2D6F59F}"/>
              </a:ext>
            </a:extLst>
          </p:cNvPr>
          <p:cNvCxnSpPr/>
          <p:nvPr/>
        </p:nvCxnSpPr>
        <p:spPr>
          <a:xfrm>
            <a:off x="2653548" y="879908"/>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6DA31E8E-DA20-48A3-B212-3C8C686E9B1F}"/>
              </a:ext>
            </a:extLst>
          </p:cNvPr>
          <p:cNvCxnSpPr/>
          <p:nvPr/>
        </p:nvCxnSpPr>
        <p:spPr>
          <a:xfrm>
            <a:off x="3329605" y="87728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81EA1E3F-158E-4EED-88BD-08CB8F755B67}"/>
              </a:ext>
            </a:extLst>
          </p:cNvPr>
          <p:cNvCxnSpPr/>
          <p:nvPr/>
        </p:nvCxnSpPr>
        <p:spPr>
          <a:xfrm>
            <a:off x="4032680" y="87443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B7E9B22A-FF6B-4F67-B747-B2C2E824C9A4}"/>
              </a:ext>
            </a:extLst>
          </p:cNvPr>
          <p:cNvCxnSpPr/>
          <p:nvPr/>
        </p:nvCxnSpPr>
        <p:spPr>
          <a:xfrm>
            <a:off x="4723933"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58E9BCF9-B083-4F51-A6A0-C4488468268F}"/>
              </a:ext>
            </a:extLst>
          </p:cNvPr>
          <p:cNvCxnSpPr/>
          <p:nvPr/>
        </p:nvCxnSpPr>
        <p:spPr>
          <a:xfrm>
            <a:off x="5471792"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EECACE4F-91A3-4CD6-94DF-6361662D1A8A}"/>
              </a:ext>
            </a:extLst>
          </p:cNvPr>
          <p:cNvCxnSpPr/>
          <p:nvPr/>
        </p:nvCxnSpPr>
        <p:spPr>
          <a:xfrm>
            <a:off x="6138489" y="87372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C8FECB74-2707-4D9E-9336-426C861B363F}"/>
              </a:ext>
            </a:extLst>
          </p:cNvPr>
          <p:cNvCxnSpPr/>
          <p:nvPr/>
        </p:nvCxnSpPr>
        <p:spPr>
          <a:xfrm>
            <a:off x="6804197"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31E8B23F-2123-4C50-8FCE-1BAD5636689D}"/>
              </a:ext>
            </a:extLst>
          </p:cNvPr>
          <p:cNvCxnSpPr/>
          <p:nvPr/>
        </p:nvCxnSpPr>
        <p:spPr>
          <a:xfrm>
            <a:off x="7477703" y="87966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263D810F-4A59-45EC-8BED-720AC8B5C689}"/>
              </a:ext>
            </a:extLst>
          </p:cNvPr>
          <p:cNvCxnSpPr/>
          <p:nvPr/>
        </p:nvCxnSpPr>
        <p:spPr>
          <a:xfrm>
            <a:off x="8167457"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B383B490-1C31-4A51-A6C5-F0880113B3CF}"/>
              </a:ext>
            </a:extLst>
          </p:cNvPr>
          <p:cNvCxnSpPr/>
          <p:nvPr/>
        </p:nvCxnSpPr>
        <p:spPr>
          <a:xfrm>
            <a:off x="8901948" y="87400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47" name="TextBox 246">
            <a:extLst>
              <a:ext uri="{FF2B5EF4-FFF2-40B4-BE49-F238E27FC236}">
                <a16:creationId xmlns:a16="http://schemas.microsoft.com/office/drawing/2014/main" id="{3D2119C8-7B17-4155-B371-61B9314ECE57}"/>
              </a:ext>
            </a:extLst>
          </p:cNvPr>
          <p:cNvSpPr txBox="1"/>
          <p:nvPr/>
        </p:nvSpPr>
        <p:spPr>
          <a:xfrm>
            <a:off x="3719658" y="586728"/>
            <a:ext cx="672411" cy="338554"/>
          </a:xfrm>
          <a:prstGeom prst="rect">
            <a:avLst/>
          </a:prstGeom>
          <a:noFill/>
        </p:spPr>
        <p:txBody>
          <a:bodyPr wrap="square" rtlCol="0">
            <a:spAutoFit/>
          </a:bodyPr>
          <a:lstStyle/>
          <a:p>
            <a:r>
              <a:rPr lang="en-US" sz="1600" dirty="0"/>
              <a:t>2010</a:t>
            </a:r>
          </a:p>
        </p:txBody>
      </p:sp>
      <p:sp>
        <p:nvSpPr>
          <p:cNvPr id="248" name="TextBox 247">
            <a:extLst>
              <a:ext uri="{FF2B5EF4-FFF2-40B4-BE49-F238E27FC236}">
                <a16:creationId xmlns:a16="http://schemas.microsoft.com/office/drawing/2014/main" id="{D32150E6-F68C-4419-AB64-8C2C251AC1AA}"/>
              </a:ext>
            </a:extLst>
          </p:cNvPr>
          <p:cNvSpPr txBox="1"/>
          <p:nvPr/>
        </p:nvSpPr>
        <p:spPr>
          <a:xfrm>
            <a:off x="5854928" y="584929"/>
            <a:ext cx="672411" cy="338554"/>
          </a:xfrm>
          <a:prstGeom prst="rect">
            <a:avLst/>
          </a:prstGeom>
          <a:noFill/>
        </p:spPr>
        <p:txBody>
          <a:bodyPr wrap="square" rtlCol="0">
            <a:spAutoFit/>
          </a:bodyPr>
          <a:lstStyle/>
          <a:p>
            <a:r>
              <a:rPr lang="en-US" sz="1600" dirty="0"/>
              <a:t>2016</a:t>
            </a:r>
          </a:p>
        </p:txBody>
      </p:sp>
      <p:sp>
        <p:nvSpPr>
          <p:cNvPr id="249" name="TextBox 248">
            <a:extLst>
              <a:ext uri="{FF2B5EF4-FFF2-40B4-BE49-F238E27FC236}">
                <a16:creationId xmlns:a16="http://schemas.microsoft.com/office/drawing/2014/main" id="{98DD568D-6E8F-497F-A716-C724ED29B5BF}"/>
              </a:ext>
            </a:extLst>
          </p:cNvPr>
          <p:cNvSpPr txBox="1"/>
          <p:nvPr/>
        </p:nvSpPr>
        <p:spPr>
          <a:xfrm rot="16200000">
            <a:off x="-182074" y="1229876"/>
            <a:ext cx="1028285" cy="369332"/>
          </a:xfrm>
          <a:prstGeom prst="rect">
            <a:avLst/>
          </a:prstGeom>
          <a:noFill/>
        </p:spPr>
        <p:txBody>
          <a:bodyPr wrap="square" rtlCol="0">
            <a:spAutoFit/>
          </a:bodyPr>
          <a:lstStyle/>
          <a:p>
            <a:r>
              <a:rPr lang="en-US" dirty="0"/>
              <a:t>Gospels</a:t>
            </a:r>
          </a:p>
        </p:txBody>
      </p:sp>
      <p:sp>
        <p:nvSpPr>
          <p:cNvPr id="251" name="TextBox 250">
            <a:extLst>
              <a:ext uri="{FF2B5EF4-FFF2-40B4-BE49-F238E27FC236}">
                <a16:creationId xmlns:a16="http://schemas.microsoft.com/office/drawing/2014/main" id="{B6B9DEB7-8FAE-4D75-A500-7644E95894C3}"/>
              </a:ext>
            </a:extLst>
          </p:cNvPr>
          <p:cNvSpPr txBox="1"/>
          <p:nvPr/>
        </p:nvSpPr>
        <p:spPr>
          <a:xfrm>
            <a:off x="5919109" y="401602"/>
            <a:ext cx="1245770" cy="584775"/>
          </a:xfrm>
          <a:prstGeom prst="rect">
            <a:avLst/>
          </a:prstGeom>
          <a:noFill/>
        </p:spPr>
        <p:txBody>
          <a:bodyPr wrap="square" rtlCol="0">
            <a:spAutoFit/>
          </a:bodyPr>
          <a:lstStyle/>
          <a:p>
            <a:r>
              <a:rPr lang="en-US" sz="1600" dirty="0">
                <a:solidFill>
                  <a:srgbClr val="00B050"/>
                </a:solidFill>
              </a:rPr>
              <a:t>2017/5777</a:t>
            </a:r>
          </a:p>
          <a:p>
            <a:endParaRPr lang="en-US" sz="1600" dirty="0">
              <a:solidFill>
                <a:srgbClr val="00B050"/>
              </a:solidFill>
            </a:endParaRPr>
          </a:p>
        </p:txBody>
      </p:sp>
      <p:sp>
        <p:nvSpPr>
          <p:cNvPr id="254" name="TextBox 253">
            <a:extLst>
              <a:ext uri="{FF2B5EF4-FFF2-40B4-BE49-F238E27FC236}">
                <a16:creationId xmlns:a16="http://schemas.microsoft.com/office/drawing/2014/main" id="{058481F4-2B12-424A-85EA-555EAE5E4ACC}"/>
              </a:ext>
            </a:extLst>
          </p:cNvPr>
          <p:cNvSpPr txBox="1"/>
          <p:nvPr/>
        </p:nvSpPr>
        <p:spPr>
          <a:xfrm>
            <a:off x="5353707" y="1743783"/>
            <a:ext cx="1739536" cy="523220"/>
          </a:xfrm>
          <a:prstGeom prst="rect">
            <a:avLst/>
          </a:prstGeom>
          <a:noFill/>
        </p:spPr>
        <p:txBody>
          <a:bodyPr wrap="square" rtlCol="0">
            <a:spAutoFit/>
          </a:bodyPr>
          <a:lstStyle/>
          <a:p>
            <a:pPr algn="ctr"/>
            <a:r>
              <a:rPr lang="en-US" sz="1400" dirty="0"/>
              <a:t>Eclipse</a:t>
            </a:r>
            <a:br>
              <a:rPr lang="en-US" sz="1400" dirty="0"/>
            </a:br>
            <a:r>
              <a:rPr lang="en-US" sz="1400" dirty="0"/>
              <a:t>(Sign of Jonah)</a:t>
            </a:r>
          </a:p>
        </p:txBody>
      </p:sp>
      <p:sp>
        <p:nvSpPr>
          <p:cNvPr id="17" name="Oval 16">
            <a:extLst>
              <a:ext uri="{FF2B5EF4-FFF2-40B4-BE49-F238E27FC236}">
                <a16:creationId xmlns:a16="http://schemas.microsoft.com/office/drawing/2014/main" id="{85516DB6-375D-4681-8C1E-54FBC3168BCB}"/>
              </a:ext>
            </a:extLst>
          </p:cNvPr>
          <p:cNvSpPr/>
          <p:nvPr/>
        </p:nvSpPr>
        <p:spPr>
          <a:xfrm>
            <a:off x="6446458" y="2270552"/>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5" name="Oval 254">
            <a:extLst>
              <a:ext uri="{FF2B5EF4-FFF2-40B4-BE49-F238E27FC236}">
                <a16:creationId xmlns:a16="http://schemas.microsoft.com/office/drawing/2014/main" id="{2F1E7887-4C20-4971-A223-757BE6DCCC1C}"/>
              </a:ext>
            </a:extLst>
          </p:cNvPr>
          <p:cNvSpPr/>
          <p:nvPr/>
        </p:nvSpPr>
        <p:spPr>
          <a:xfrm>
            <a:off x="5878559" y="3144742"/>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7" name="TextBox 256">
            <a:extLst>
              <a:ext uri="{FF2B5EF4-FFF2-40B4-BE49-F238E27FC236}">
                <a16:creationId xmlns:a16="http://schemas.microsoft.com/office/drawing/2014/main" id="{3F2EB3A8-EA19-4491-B8EC-8596BE7F05C4}"/>
              </a:ext>
            </a:extLst>
          </p:cNvPr>
          <p:cNvSpPr txBox="1"/>
          <p:nvPr/>
        </p:nvSpPr>
        <p:spPr>
          <a:xfrm>
            <a:off x="8564438" y="1770802"/>
            <a:ext cx="1763099" cy="523220"/>
          </a:xfrm>
          <a:prstGeom prst="rect">
            <a:avLst/>
          </a:prstGeom>
          <a:noFill/>
        </p:spPr>
        <p:txBody>
          <a:bodyPr wrap="square" rtlCol="0">
            <a:spAutoFit/>
          </a:bodyPr>
          <a:lstStyle/>
          <a:p>
            <a:pPr algn="ctr"/>
            <a:r>
              <a:rPr lang="en-US" sz="1400" dirty="0"/>
              <a:t>Eclipse</a:t>
            </a:r>
          </a:p>
          <a:p>
            <a:pPr algn="ctr"/>
            <a:r>
              <a:rPr lang="en-US" sz="1400" dirty="0"/>
              <a:t>(Sign of the Times)</a:t>
            </a:r>
          </a:p>
        </p:txBody>
      </p:sp>
      <p:sp>
        <p:nvSpPr>
          <p:cNvPr id="258" name="Oval 257">
            <a:extLst>
              <a:ext uri="{FF2B5EF4-FFF2-40B4-BE49-F238E27FC236}">
                <a16:creationId xmlns:a16="http://schemas.microsoft.com/office/drawing/2014/main" id="{CA0EC3D3-3623-4B94-82B2-18383774899E}"/>
              </a:ext>
            </a:extLst>
          </p:cNvPr>
          <p:cNvSpPr/>
          <p:nvPr/>
        </p:nvSpPr>
        <p:spPr>
          <a:xfrm>
            <a:off x="8917107" y="2267861"/>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0" name="TextBox 259">
            <a:extLst>
              <a:ext uri="{FF2B5EF4-FFF2-40B4-BE49-F238E27FC236}">
                <a16:creationId xmlns:a16="http://schemas.microsoft.com/office/drawing/2014/main" id="{53408E5E-7116-481E-96D9-3E3FC4D6E9CD}"/>
              </a:ext>
            </a:extLst>
          </p:cNvPr>
          <p:cNvSpPr txBox="1"/>
          <p:nvPr/>
        </p:nvSpPr>
        <p:spPr>
          <a:xfrm>
            <a:off x="7214781" y="1733798"/>
            <a:ext cx="1197780" cy="523220"/>
          </a:xfrm>
          <a:prstGeom prst="rect">
            <a:avLst/>
          </a:prstGeom>
          <a:noFill/>
        </p:spPr>
        <p:txBody>
          <a:bodyPr wrap="square" rtlCol="0">
            <a:spAutoFit/>
          </a:bodyPr>
          <a:lstStyle/>
          <a:p>
            <a:pPr algn="ctr"/>
            <a:r>
              <a:rPr lang="en-US" sz="1400" dirty="0"/>
              <a:t>7 </a:t>
            </a:r>
            <a:br>
              <a:rPr lang="en-US" sz="1400" dirty="0"/>
            </a:br>
            <a:r>
              <a:rPr lang="en-US" sz="1400" dirty="0"/>
              <a:t>Years</a:t>
            </a:r>
          </a:p>
        </p:txBody>
      </p:sp>
      <p:sp>
        <p:nvSpPr>
          <p:cNvPr id="261" name="Oval 260">
            <a:extLst>
              <a:ext uri="{FF2B5EF4-FFF2-40B4-BE49-F238E27FC236}">
                <a16:creationId xmlns:a16="http://schemas.microsoft.com/office/drawing/2014/main" id="{AAB9C9D4-F501-4531-92CF-48C5063DD37B}"/>
              </a:ext>
            </a:extLst>
          </p:cNvPr>
          <p:cNvSpPr/>
          <p:nvPr/>
        </p:nvSpPr>
        <p:spPr>
          <a:xfrm>
            <a:off x="6510129" y="3144742"/>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2" name="TextBox 261">
            <a:extLst>
              <a:ext uri="{FF2B5EF4-FFF2-40B4-BE49-F238E27FC236}">
                <a16:creationId xmlns:a16="http://schemas.microsoft.com/office/drawing/2014/main" id="{973322AF-8F88-4E1D-A5A6-7DA4213C6A5F}"/>
              </a:ext>
            </a:extLst>
          </p:cNvPr>
          <p:cNvSpPr txBox="1"/>
          <p:nvPr/>
        </p:nvSpPr>
        <p:spPr>
          <a:xfrm>
            <a:off x="5743736" y="2866105"/>
            <a:ext cx="2001441" cy="307777"/>
          </a:xfrm>
          <a:prstGeom prst="rect">
            <a:avLst/>
          </a:prstGeom>
          <a:noFill/>
        </p:spPr>
        <p:txBody>
          <a:bodyPr wrap="square" rtlCol="0">
            <a:spAutoFit/>
          </a:bodyPr>
          <a:lstStyle/>
          <a:p>
            <a:pPr algn="ctr"/>
            <a:r>
              <a:rPr lang="en-US" sz="1400" dirty="0"/>
              <a:t>Sign of  Woman</a:t>
            </a:r>
          </a:p>
        </p:txBody>
      </p:sp>
      <p:sp>
        <p:nvSpPr>
          <p:cNvPr id="270" name="TextBox 269">
            <a:extLst>
              <a:ext uri="{FF2B5EF4-FFF2-40B4-BE49-F238E27FC236}">
                <a16:creationId xmlns:a16="http://schemas.microsoft.com/office/drawing/2014/main" id="{61CD17D4-F407-484C-9EE1-4D887C8E8424}"/>
              </a:ext>
            </a:extLst>
          </p:cNvPr>
          <p:cNvSpPr txBox="1"/>
          <p:nvPr/>
        </p:nvSpPr>
        <p:spPr>
          <a:xfrm>
            <a:off x="6588890" y="3260051"/>
            <a:ext cx="3225325" cy="523220"/>
          </a:xfrm>
          <a:prstGeom prst="rect">
            <a:avLst/>
          </a:prstGeom>
          <a:noFill/>
        </p:spPr>
        <p:txBody>
          <a:bodyPr wrap="square" rtlCol="0">
            <a:spAutoFit/>
          </a:bodyPr>
          <a:lstStyle/>
          <a:p>
            <a:r>
              <a:rPr lang="en-US" sz="1400" dirty="0"/>
              <a:t>Woman (Church) Protected for 1260 days (3.5 years to March 5, 2021)</a:t>
            </a:r>
          </a:p>
        </p:txBody>
      </p:sp>
      <p:sp>
        <p:nvSpPr>
          <p:cNvPr id="271" name="Oval 270">
            <a:extLst>
              <a:ext uri="{FF2B5EF4-FFF2-40B4-BE49-F238E27FC236}">
                <a16:creationId xmlns:a16="http://schemas.microsoft.com/office/drawing/2014/main" id="{D36C4F8E-86DF-44DA-B958-8940914E84BE}"/>
              </a:ext>
            </a:extLst>
          </p:cNvPr>
          <p:cNvSpPr/>
          <p:nvPr/>
        </p:nvSpPr>
        <p:spPr>
          <a:xfrm>
            <a:off x="7752236" y="3181258"/>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72" name="Straight Arrow Connector 271">
            <a:extLst>
              <a:ext uri="{FF2B5EF4-FFF2-40B4-BE49-F238E27FC236}">
                <a16:creationId xmlns:a16="http://schemas.microsoft.com/office/drawing/2014/main" id="{21F252AE-76F3-4E67-BD91-9189E6EEA95C}"/>
              </a:ext>
            </a:extLst>
          </p:cNvPr>
          <p:cNvCxnSpPr>
            <a:cxnSpLocks/>
          </p:cNvCxnSpPr>
          <p:nvPr/>
        </p:nvCxnSpPr>
        <p:spPr>
          <a:xfrm>
            <a:off x="6569329" y="2326196"/>
            <a:ext cx="1191419" cy="0"/>
          </a:xfrm>
          <a:prstGeom prst="straightConnector1">
            <a:avLst/>
          </a:prstGeom>
          <a:ln w="1905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75" name="Straight Arrow Connector 274">
            <a:extLst>
              <a:ext uri="{FF2B5EF4-FFF2-40B4-BE49-F238E27FC236}">
                <a16:creationId xmlns:a16="http://schemas.microsoft.com/office/drawing/2014/main" id="{2F885516-905E-4E97-AD51-812012E19783}"/>
              </a:ext>
            </a:extLst>
          </p:cNvPr>
          <p:cNvCxnSpPr>
            <a:cxnSpLocks/>
          </p:cNvCxnSpPr>
          <p:nvPr/>
        </p:nvCxnSpPr>
        <p:spPr>
          <a:xfrm>
            <a:off x="7732867" y="2327500"/>
            <a:ext cx="1179699" cy="0"/>
          </a:xfrm>
          <a:prstGeom prst="straightConnector1">
            <a:avLst/>
          </a:prstGeom>
          <a:ln w="1905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79" name="TextBox 278">
            <a:extLst>
              <a:ext uri="{FF2B5EF4-FFF2-40B4-BE49-F238E27FC236}">
                <a16:creationId xmlns:a16="http://schemas.microsoft.com/office/drawing/2014/main" id="{B01FCF47-F01C-4A8E-8C01-04AA8392B968}"/>
              </a:ext>
            </a:extLst>
          </p:cNvPr>
          <p:cNvSpPr txBox="1"/>
          <p:nvPr/>
        </p:nvSpPr>
        <p:spPr>
          <a:xfrm>
            <a:off x="6796226" y="2023521"/>
            <a:ext cx="763142" cy="307777"/>
          </a:xfrm>
          <a:prstGeom prst="rect">
            <a:avLst/>
          </a:prstGeom>
          <a:noFill/>
        </p:spPr>
        <p:txBody>
          <a:bodyPr wrap="square" rtlCol="0">
            <a:spAutoFit/>
          </a:bodyPr>
          <a:lstStyle/>
          <a:p>
            <a:pPr algn="ctr"/>
            <a:r>
              <a:rPr lang="en-US" sz="1400" dirty="0"/>
              <a:t>3.5</a:t>
            </a:r>
          </a:p>
        </p:txBody>
      </p:sp>
      <p:sp>
        <p:nvSpPr>
          <p:cNvPr id="280" name="TextBox 279">
            <a:extLst>
              <a:ext uri="{FF2B5EF4-FFF2-40B4-BE49-F238E27FC236}">
                <a16:creationId xmlns:a16="http://schemas.microsoft.com/office/drawing/2014/main" id="{DA2055A9-5CE1-42B0-8B25-9138E19B0A28}"/>
              </a:ext>
            </a:extLst>
          </p:cNvPr>
          <p:cNvSpPr txBox="1"/>
          <p:nvPr/>
        </p:nvSpPr>
        <p:spPr>
          <a:xfrm>
            <a:off x="7998007" y="2053383"/>
            <a:ext cx="723721" cy="307777"/>
          </a:xfrm>
          <a:prstGeom prst="rect">
            <a:avLst/>
          </a:prstGeom>
          <a:noFill/>
        </p:spPr>
        <p:txBody>
          <a:bodyPr wrap="square" rtlCol="0">
            <a:spAutoFit/>
          </a:bodyPr>
          <a:lstStyle/>
          <a:p>
            <a:pPr algn="ctr"/>
            <a:r>
              <a:rPr lang="en-US" sz="1400" dirty="0"/>
              <a:t>3.5</a:t>
            </a:r>
          </a:p>
        </p:txBody>
      </p:sp>
      <p:cxnSp>
        <p:nvCxnSpPr>
          <p:cNvPr id="62" name="Straight Arrow Connector 61">
            <a:extLst>
              <a:ext uri="{FF2B5EF4-FFF2-40B4-BE49-F238E27FC236}">
                <a16:creationId xmlns:a16="http://schemas.microsoft.com/office/drawing/2014/main" id="{E3A0720E-96E5-4E95-9835-61F216E504B2}"/>
              </a:ext>
            </a:extLst>
          </p:cNvPr>
          <p:cNvCxnSpPr>
            <a:cxnSpLocks/>
          </p:cNvCxnSpPr>
          <p:nvPr/>
        </p:nvCxnSpPr>
        <p:spPr>
          <a:xfrm>
            <a:off x="5532627" y="2724119"/>
            <a:ext cx="405027" cy="0"/>
          </a:xfrm>
          <a:prstGeom prst="straightConnector1">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65" name="TextBox 64">
            <a:extLst>
              <a:ext uri="{FF2B5EF4-FFF2-40B4-BE49-F238E27FC236}">
                <a16:creationId xmlns:a16="http://schemas.microsoft.com/office/drawing/2014/main" id="{757020DE-EC3B-44E0-96C8-A184476D899B}"/>
              </a:ext>
            </a:extLst>
          </p:cNvPr>
          <p:cNvSpPr txBox="1"/>
          <p:nvPr/>
        </p:nvSpPr>
        <p:spPr>
          <a:xfrm>
            <a:off x="5013813" y="2416342"/>
            <a:ext cx="1442656" cy="307777"/>
          </a:xfrm>
          <a:prstGeom prst="rect">
            <a:avLst/>
          </a:prstGeom>
          <a:noFill/>
        </p:spPr>
        <p:txBody>
          <a:bodyPr wrap="square" rtlCol="0">
            <a:spAutoFit/>
          </a:bodyPr>
          <a:lstStyle/>
          <a:p>
            <a:pPr algn="ctr"/>
            <a:r>
              <a:rPr lang="en-US" sz="1400" dirty="0"/>
              <a:t>Blood Moons</a:t>
            </a:r>
          </a:p>
        </p:txBody>
      </p:sp>
      <p:sp>
        <p:nvSpPr>
          <p:cNvPr id="70" name="TextBox 69">
            <a:extLst>
              <a:ext uri="{FF2B5EF4-FFF2-40B4-BE49-F238E27FC236}">
                <a16:creationId xmlns:a16="http://schemas.microsoft.com/office/drawing/2014/main" id="{8D20735B-58DC-48CC-BC9D-B2BC7E0BF796}"/>
              </a:ext>
            </a:extLst>
          </p:cNvPr>
          <p:cNvSpPr txBox="1"/>
          <p:nvPr/>
        </p:nvSpPr>
        <p:spPr>
          <a:xfrm rot="16200000">
            <a:off x="1325003" y="2491874"/>
            <a:ext cx="1600487" cy="307777"/>
          </a:xfrm>
          <a:prstGeom prst="rect">
            <a:avLst/>
          </a:prstGeom>
          <a:noFill/>
        </p:spPr>
        <p:txBody>
          <a:bodyPr wrap="square" rtlCol="0">
            <a:spAutoFit/>
          </a:bodyPr>
          <a:lstStyle/>
          <a:p>
            <a:r>
              <a:rPr lang="en-US" sz="1400" dirty="0"/>
              <a:t>Signs in Heavens</a:t>
            </a:r>
          </a:p>
        </p:txBody>
      </p:sp>
      <p:sp>
        <p:nvSpPr>
          <p:cNvPr id="72" name="TextBox 71">
            <a:extLst>
              <a:ext uri="{FF2B5EF4-FFF2-40B4-BE49-F238E27FC236}">
                <a16:creationId xmlns:a16="http://schemas.microsoft.com/office/drawing/2014/main" id="{7AE3F05F-BE57-46B7-81D0-51BC7CD79BF6}"/>
              </a:ext>
            </a:extLst>
          </p:cNvPr>
          <p:cNvSpPr txBox="1"/>
          <p:nvPr/>
        </p:nvSpPr>
        <p:spPr>
          <a:xfrm>
            <a:off x="2033606" y="2056678"/>
            <a:ext cx="1197780" cy="338554"/>
          </a:xfrm>
          <a:prstGeom prst="rect">
            <a:avLst/>
          </a:prstGeom>
          <a:noFill/>
        </p:spPr>
        <p:txBody>
          <a:bodyPr wrap="square" rtlCol="0">
            <a:spAutoFit/>
          </a:bodyPr>
          <a:lstStyle/>
          <a:p>
            <a:pPr algn="ctr"/>
            <a:r>
              <a:rPr lang="en-US" sz="1600" b="1" dirty="0"/>
              <a:t>Sun</a:t>
            </a:r>
          </a:p>
        </p:txBody>
      </p:sp>
      <p:sp>
        <p:nvSpPr>
          <p:cNvPr id="73" name="TextBox 72">
            <a:extLst>
              <a:ext uri="{FF2B5EF4-FFF2-40B4-BE49-F238E27FC236}">
                <a16:creationId xmlns:a16="http://schemas.microsoft.com/office/drawing/2014/main" id="{900CB924-8A81-4D44-B75E-FA407B283FB2}"/>
              </a:ext>
            </a:extLst>
          </p:cNvPr>
          <p:cNvSpPr txBox="1"/>
          <p:nvPr/>
        </p:nvSpPr>
        <p:spPr>
          <a:xfrm>
            <a:off x="2111645" y="2650027"/>
            <a:ext cx="1197780" cy="338554"/>
          </a:xfrm>
          <a:prstGeom prst="rect">
            <a:avLst/>
          </a:prstGeom>
          <a:noFill/>
        </p:spPr>
        <p:txBody>
          <a:bodyPr wrap="square" rtlCol="0">
            <a:spAutoFit/>
          </a:bodyPr>
          <a:lstStyle/>
          <a:p>
            <a:pPr algn="ctr"/>
            <a:r>
              <a:rPr lang="en-US" sz="1600" b="1" dirty="0"/>
              <a:t>Moon</a:t>
            </a:r>
          </a:p>
        </p:txBody>
      </p:sp>
      <p:sp>
        <p:nvSpPr>
          <p:cNvPr id="74" name="TextBox 73">
            <a:extLst>
              <a:ext uri="{FF2B5EF4-FFF2-40B4-BE49-F238E27FC236}">
                <a16:creationId xmlns:a16="http://schemas.microsoft.com/office/drawing/2014/main" id="{51C68750-26FB-4A50-99D9-4C2F96BF6FAD}"/>
              </a:ext>
            </a:extLst>
          </p:cNvPr>
          <p:cNvSpPr txBox="1"/>
          <p:nvPr/>
        </p:nvSpPr>
        <p:spPr>
          <a:xfrm>
            <a:off x="2094923" y="3135287"/>
            <a:ext cx="1197780" cy="338554"/>
          </a:xfrm>
          <a:prstGeom prst="rect">
            <a:avLst/>
          </a:prstGeom>
          <a:noFill/>
        </p:spPr>
        <p:txBody>
          <a:bodyPr wrap="square" rtlCol="0">
            <a:spAutoFit/>
          </a:bodyPr>
          <a:lstStyle/>
          <a:p>
            <a:pPr algn="ctr"/>
            <a:r>
              <a:rPr lang="en-US" sz="1600" b="1" dirty="0"/>
              <a:t>Stars</a:t>
            </a:r>
          </a:p>
        </p:txBody>
      </p:sp>
      <p:cxnSp>
        <p:nvCxnSpPr>
          <p:cNvPr id="71" name="Straight Arrow Connector 70">
            <a:extLst>
              <a:ext uri="{FF2B5EF4-FFF2-40B4-BE49-F238E27FC236}">
                <a16:creationId xmlns:a16="http://schemas.microsoft.com/office/drawing/2014/main" id="{F1F58291-C033-4DF0-A093-6FFA60C9A2F7}"/>
              </a:ext>
            </a:extLst>
          </p:cNvPr>
          <p:cNvCxnSpPr>
            <a:cxnSpLocks/>
          </p:cNvCxnSpPr>
          <p:nvPr/>
        </p:nvCxnSpPr>
        <p:spPr>
          <a:xfrm>
            <a:off x="6590782" y="3218108"/>
            <a:ext cx="1169966"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7" name="Straight Connector 76">
            <a:extLst>
              <a:ext uri="{FF2B5EF4-FFF2-40B4-BE49-F238E27FC236}">
                <a16:creationId xmlns:a16="http://schemas.microsoft.com/office/drawing/2014/main" id="{E5805224-440A-40C5-A584-3D9601A78041}"/>
              </a:ext>
            </a:extLst>
          </p:cNvPr>
          <p:cNvCxnSpPr/>
          <p:nvPr/>
        </p:nvCxnSpPr>
        <p:spPr>
          <a:xfrm>
            <a:off x="9602418" y="874432"/>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76DA693-DCE0-4544-B649-35F4F8C09EA8}"/>
              </a:ext>
            </a:extLst>
          </p:cNvPr>
          <p:cNvCxnSpPr/>
          <p:nvPr/>
        </p:nvCxnSpPr>
        <p:spPr>
          <a:xfrm>
            <a:off x="10311943" y="87443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B83B24B-38C8-43C3-AFFB-4509DC7F7669}"/>
              </a:ext>
            </a:extLst>
          </p:cNvPr>
          <p:cNvCxnSpPr/>
          <p:nvPr/>
        </p:nvCxnSpPr>
        <p:spPr>
          <a:xfrm>
            <a:off x="11010826" y="874315"/>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63B8B55-3952-4DA3-940F-0743408053F0}"/>
              </a:ext>
            </a:extLst>
          </p:cNvPr>
          <p:cNvCxnSpPr/>
          <p:nvPr/>
        </p:nvCxnSpPr>
        <p:spPr>
          <a:xfrm>
            <a:off x="11740677" y="877836"/>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E1FEFA-083D-444D-939C-47AD6390E85A}"/>
              </a:ext>
            </a:extLst>
          </p:cNvPr>
          <p:cNvCxnSpPr/>
          <p:nvPr/>
        </p:nvCxnSpPr>
        <p:spPr>
          <a:xfrm>
            <a:off x="234414" y="872223"/>
            <a:ext cx="11769776" cy="0"/>
          </a:xfrm>
          <a:prstGeom prst="line">
            <a:avLst/>
          </a:prstGeom>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A572CC61-2AA1-4200-BBF4-4C0E181324CB}"/>
              </a:ext>
            </a:extLst>
          </p:cNvPr>
          <p:cNvSpPr txBox="1"/>
          <p:nvPr/>
        </p:nvSpPr>
        <p:spPr>
          <a:xfrm>
            <a:off x="9306984" y="585661"/>
            <a:ext cx="672411" cy="338554"/>
          </a:xfrm>
          <a:prstGeom prst="rect">
            <a:avLst/>
          </a:prstGeom>
          <a:noFill/>
        </p:spPr>
        <p:txBody>
          <a:bodyPr wrap="square" rtlCol="0">
            <a:spAutoFit/>
          </a:bodyPr>
          <a:lstStyle/>
          <a:p>
            <a:r>
              <a:rPr lang="en-US" sz="1600" dirty="0"/>
              <a:t>2026</a:t>
            </a:r>
          </a:p>
        </p:txBody>
      </p:sp>
      <p:sp>
        <p:nvSpPr>
          <p:cNvPr id="85" name="TextBox 84">
            <a:extLst>
              <a:ext uri="{FF2B5EF4-FFF2-40B4-BE49-F238E27FC236}">
                <a16:creationId xmlns:a16="http://schemas.microsoft.com/office/drawing/2014/main" id="{AB600CD7-5E5A-4123-BD6D-17AD6C4CCF33}"/>
              </a:ext>
            </a:extLst>
          </p:cNvPr>
          <p:cNvSpPr txBox="1"/>
          <p:nvPr/>
        </p:nvSpPr>
        <p:spPr>
          <a:xfrm>
            <a:off x="9986576" y="577723"/>
            <a:ext cx="672411" cy="338554"/>
          </a:xfrm>
          <a:prstGeom prst="rect">
            <a:avLst/>
          </a:prstGeom>
          <a:noFill/>
        </p:spPr>
        <p:txBody>
          <a:bodyPr wrap="square" rtlCol="0">
            <a:spAutoFit/>
          </a:bodyPr>
          <a:lstStyle/>
          <a:p>
            <a:r>
              <a:rPr lang="en-US" sz="1600" dirty="0"/>
              <a:t>2028</a:t>
            </a:r>
          </a:p>
        </p:txBody>
      </p:sp>
      <p:sp>
        <p:nvSpPr>
          <p:cNvPr id="86" name="TextBox 85">
            <a:extLst>
              <a:ext uri="{FF2B5EF4-FFF2-40B4-BE49-F238E27FC236}">
                <a16:creationId xmlns:a16="http://schemas.microsoft.com/office/drawing/2014/main" id="{B8AF6D22-4F41-4F01-B2A4-01AB37071656}"/>
              </a:ext>
            </a:extLst>
          </p:cNvPr>
          <p:cNvSpPr txBox="1"/>
          <p:nvPr/>
        </p:nvSpPr>
        <p:spPr>
          <a:xfrm>
            <a:off x="10666168" y="569785"/>
            <a:ext cx="672411" cy="338554"/>
          </a:xfrm>
          <a:prstGeom prst="rect">
            <a:avLst/>
          </a:prstGeom>
          <a:noFill/>
        </p:spPr>
        <p:txBody>
          <a:bodyPr wrap="square" rtlCol="0">
            <a:spAutoFit/>
          </a:bodyPr>
          <a:lstStyle/>
          <a:p>
            <a:r>
              <a:rPr lang="en-US" sz="1600" dirty="0"/>
              <a:t>2030</a:t>
            </a:r>
          </a:p>
        </p:txBody>
      </p:sp>
      <p:sp>
        <p:nvSpPr>
          <p:cNvPr id="87" name="TextBox 86">
            <a:extLst>
              <a:ext uri="{FF2B5EF4-FFF2-40B4-BE49-F238E27FC236}">
                <a16:creationId xmlns:a16="http://schemas.microsoft.com/office/drawing/2014/main" id="{BE5A59D5-ABC8-422F-9F42-BD8EA59F7133}"/>
              </a:ext>
            </a:extLst>
          </p:cNvPr>
          <p:cNvSpPr txBox="1"/>
          <p:nvPr/>
        </p:nvSpPr>
        <p:spPr>
          <a:xfrm>
            <a:off x="11345760" y="561847"/>
            <a:ext cx="672411" cy="338554"/>
          </a:xfrm>
          <a:prstGeom prst="rect">
            <a:avLst/>
          </a:prstGeom>
          <a:noFill/>
        </p:spPr>
        <p:txBody>
          <a:bodyPr wrap="square" rtlCol="0">
            <a:spAutoFit/>
          </a:bodyPr>
          <a:lstStyle/>
          <a:p>
            <a:r>
              <a:rPr lang="en-US" sz="1600" dirty="0"/>
              <a:t>2032</a:t>
            </a:r>
          </a:p>
        </p:txBody>
      </p:sp>
      <p:cxnSp>
        <p:nvCxnSpPr>
          <p:cNvPr id="20" name="Straight Connector 19">
            <a:extLst>
              <a:ext uri="{FF2B5EF4-FFF2-40B4-BE49-F238E27FC236}">
                <a16:creationId xmlns:a16="http://schemas.microsoft.com/office/drawing/2014/main" id="{AD3244D9-2D0E-47E2-9ECD-5B4D99D60BD6}"/>
              </a:ext>
            </a:extLst>
          </p:cNvPr>
          <p:cNvCxnSpPr>
            <a:cxnSpLocks/>
          </p:cNvCxnSpPr>
          <p:nvPr/>
        </p:nvCxnSpPr>
        <p:spPr>
          <a:xfrm flipV="1">
            <a:off x="6434741" y="693989"/>
            <a:ext cx="0" cy="1986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6FDBAAD6-7A7C-4E36-B6F9-C683FDD18080}"/>
              </a:ext>
            </a:extLst>
          </p:cNvPr>
          <p:cNvSpPr txBox="1"/>
          <p:nvPr/>
        </p:nvSpPr>
        <p:spPr>
          <a:xfrm>
            <a:off x="620873" y="962035"/>
            <a:ext cx="8726940" cy="307777"/>
          </a:xfrm>
          <a:prstGeom prst="rect">
            <a:avLst/>
          </a:prstGeom>
          <a:noFill/>
        </p:spPr>
        <p:txBody>
          <a:bodyPr wrap="square" rtlCol="0">
            <a:spAutoFit/>
          </a:bodyPr>
          <a:lstStyle/>
          <a:p>
            <a:r>
              <a:rPr lang="en-US" sz="1400" dirty="0"/>
              <a:t>1967 Generation of “Time of Gentiles Fulfilled” (70 years per generation-Psalms 90:10) </a:t>
            </a:r>
          </a:p>
        </p:txBody>
      </p:sp>
      <p:sp>
        <p:nvSpPr>
          <p:cNvPr id="89" name="TextBox 88">
            <a:extLst>
              <a:ext uri="{FF2B5EF4-FFF2-40B4-BE49-F238E27FC236}">
                <a16:creationId xmlns:a16="http://schemas.microsoft.com/office/drawing/2014/main" id="{BFCC60EF-95BF-4CD6-98D3-0F1722AFD628}"/>
              </a:ext>
            </a:extLst>
          </p:cNvPr>
          <p:cNvSpPr txBox="1"/>
          <p:nvPr/>
        </p:nvSpPr>
        <p:spPr>
          <a:xfrm>
            <a:off x="639678" y="1250545"/>
            <a:ext cx="11364512" cy="523220"/>
          </a:xfrm>
          <a:prstGeom prst="rect">
            <a:avLst/>
          </a:prstGeom>
          <a:noFill/>
        </p:spPr>
        <p:txBody>
          <a:bodyPr wrap="square" rtlCol="0">
            <a:spAutoFit/>
          </a:bodyPr>
          <a:lstStyle/>
          <a:p>
            <a:pPr>
              <a:tabLst>
                <a:tab pos="465138" algn="l"/>
                <a:tab pos="1765300" algn="l"/>
                <a:tab pos="5037138" algn="l"/>
              </a:tabLst>
            </a:pPr>
            <a:r>
              <a:rPr lang="en-US" sz="1400" dirty="0">
                <a:solidFill>
                  <a:schemeClr val="accent5">
                    <a:lumMod val="75000"/>
                  </a:schemeClr>
                </a:solidFill>
              </a:rPr>
              <a:t>	</a:t>
            </a:r>
            <a:r>
              <a:rPr lang="en-US" sz="1400" dirty="0"/>
              <a:t>Wickedness and Broken Covenants		2017 (5777) Significance: </a:t>
            </a:r>
            <a:br>
              <a:rPr lang="en-US" sz="1400" dirty="0"/>
            </a:br>
            <a:r>
              <a:rPr lang="en-US" sz="1400" dirty="0"/>
              <a:t>		100 years from Balfour (1917 - Jubilee), 70 years from UN (1947), 50 years from Jerusalem return (1967 – Jubilee)</a:t>
            </a:r>
          </a:p>
        </p:txBody>
      </p:sp>
      <p:cxnSp>
        <p:nvCxnSpPr>
          <p:cNvPr id="90" name="Straight Arrow Connector 89">
            <a:extLst>
              <a:ext uri="{FF2B5EF4-FFF2-40B4-BE49-F238E27FC236}">
                <a16:creationId xmlns:a16="http://schemas.microsoft.com/office/drawing/2014/main" id="{DED2D292-AA17-4494-AB59-B8A99C1DEFF7}"/>
              </a:ext>
            </a:extLst>
          </p:cNvPr>
          <p:cNvCxnSpPr>
            <a:cxnSpLocks/>
          </p:cNvCxnSpPr>
          <p:nvPr/>
        </p:nvCxnSpPr>
        <p:spPr>
          <a:xfrm flipV="1">
            <a:off x="562032" y="1189907"/>
            <a:ext cx="11152914" cy="55326"/>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1" name="TextBox 90">
            <a:extLst>
              <a:ext uri="{FF2B5EF4-FFF2-40B4-BE49-F238E27FC236}">
                <a16:creationId xmlns:a16="http://schemas.microsoft.com/office/drawing/2014/main" id="{38396713-227B-45AA-BA22-4BD3C4847A65}"/>
              </a:ext>
            </a:extLst>
          </p:cNvPr>
          <p:cNvSpPr txBox="1"/>
          <p:nvPr/>
        </p:nvSpPr>
        <p:spPr>
          <a:xfrm>
            <a:off x="637591" y="1535213"/>
            <a:ext cx="1007157" cy="646331"/>
          </a:xfrm>
          <a:prstGeom prst="rect">
            <a:avLst/>
          </a:prstGeom>
          <a:noFill/>
        </p:spPr>
        <p:txBody>
          <a:bodyPr wrap="square" rtlCol="0">
            <a:spAutoFit/>
          </a:bodyPr>
          <a:lstStyle/>
          <a:p>
            <a:r>
              <a:rPr lang="en-US" sz="1200" dirty="0"/>
              <a:t>9/11/01</a:t>
            </a:r>
          </a:p>
          <a:p>
            <a:r>
              <a:rPr lang="en-US" sz="1200" dirty="0"/>
              <a:t>Attack – Isaiah 9:10 </a:t>
            </a:r>
          </a:p>
        </p:txBody>
      </p:sp>
      <p:sp>
        <p:nvSpPr>
          <p:cNvPr id="3" name="TextBox 2">
            <a:extLst>
              <a:ext uri="{FF2B5EF4-FFF2-40B4-BE49-F238E27FC236}">
                <a16:creationId xmlns:a16="http://schemas.microsoft.com/office/drawing/2014/main" id="{09F10E52-FA9C-4113-BBDD-59BA8ACFCAA8}"/>
              </a:ext>
            </a:extLst>
          </p:cNvPr>
          <p:cNvSpPr txBox="1"/>
          <p:nvPr/>
        </p:nvSpPr>
        <p:spPr>
          <a:xfrm>
            <a:off x="6804197" y="3861885"/>
            <a:ext cx="2838992" cy="523220"/>
          </a:xfrm>
          <a:prstGeom prst="rect">
            <a:avLst/>
          </a:prstGeom>
          <a:noFill/>
        </p:spPr>
        <p:txBody>
          <a:bodyPr wrap="square" rtlCol="0">
            <a:spAutoFit/>
          </a:bodyPr>
          <a:lstStyle/>
          <a:p>
            <a:r>
              <a:rPr lang="en-US" sz="1400" dirty="0">
                <a:solidFill>
                  <a:schemeClr val="accent5"/>
                </a:solidFill>
              </a:rPr>
              <a:t>Political, International, Religious, Economic Distress</a:t>
            </a:r>
          </a:p>
        </p:txBody>
      </p:sp>
      <p:sp>
        <p:nvSpPr>
          <p:cNvPr id="4" name="TextBox 3">
            <a:extLst>
              <a:ext uri="{FF2B5EF4-FFF2-40B4-BE49-F238E27FC236}">
                <a16:creationId xmlns:a16="http://schemas.microsoft.com/office/drawing/2014/main" id="{13D60354-442D-4A0B-B223-F45A284F59AF}"/>
              </a:ext>
            </a:extLst>
          </p:cNvPr>
          <p:cNvSpPr txBox="1"/>
          <p:nvPr/>
        </p:nvSpPr>
        <p:spPr>
          <a:xfrm rot="16200000">
            <a:off x="1298938" y="3464297"/>
            <a:ext cx="1600487" cy="523220"/>
          </a:xfrm>
          <a:prstGeom prst="rect">
            <a:avLst/>
          </a:prstGeom>
          <a:noFill/>
        </p:spPr>
        <p:txBody>
          <a:bodyPr wrap="square" rtlCol="0">
            <a:spAutoFit/>
          </a:bodyPr>
          <a:lstStyle/>
          <a:p>
            <a:r>
              <a:rPr lang="en-US" sz="1400" dirty="0">
                <a:solidFill>
                  <a:schemeClr val="accent5"/>
                </a:solidFill>
              </a:rPr>
              <a:t>Distress of Nations</a:t>
            </a:r>
          </a:p>
        </p:txBody>
      </p:sp>
    </p:spTree>
    <p:extLst>
      <p:ext uri="{BB962C8B-B14F-4D97-AF65-F5344CB8AC3E}">
        <p14:creationId xmlns:p14="http://schemas.microsoft.com/office/powerpoint/2010/main" val="5858808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787" y="538965"/>
            <a:ext cx="10254343" cy="2387600"/>
          </a:xfrm>
        </p:spPr>
        <p:txBody>
          <a:bodyPr>
            <a:normAutofit/>
          </a:bodyPr>
          <a:lstStyle/>
          <a:p>
            <a:r>
              <a:rPr lang="en-US" sz="4800" dirty="0"/>
              <a:t>Natural Disasters</a:t>
            </a:r>
            <a:br>
              <a:rPr lang="en-US" sz="2000" dirty="0"/>
            </a:br>
            <a:br>
              <a:rPr lang="en-US" sz="2000" dirty="0"/>
            </a:br>
            <a:br>
              <a:rPr lang="en-US" sz="2200" dirty="0"/>
            </a:br>
            <a:br>
              <a:rPr lang="en-US" sz="2200" dirty="0"/>
            </a:br>
            <a:endParaRPr lang="en-US" sz="2200" dirty="0"/>
          </a:p>
        </p:txBody>
      </p:sp>
      <p:sp>
        <p:nvSpPr>
          <p:cNvPr id="3" name="Subtitle 2"/>
          <p:cNvSpPr>
            <a:spLocks noGrp="1"/>
          </p:cNvSpPr>
          <p:nvPr>
            <p:ph type="subTitle" idx="1"/>
          </p:nvPr>
        </p:nvSpPr>
        <p:spPr>
          <a:xfrm>
            <a:off x="1587220" y="2158241"/>
            <a:ext cx="9144000" cy="4211023"/>
          </a:xfrm>
        </p:spPr>
        <p:txBody>
          <a:bodyPr>
            <a:normAutofit fontScale="92500" lnSpcReduction="10000"/>
          </a:bodyPr>
          <a:lstStyle/>
          <a:p>
            <a:r>
              <a:rPr lang="en-US" sz="3200" b="1" dirty="0"/>
              <a:t>Earthquakes</a:t>
            </a:r>
          </a:p>
          <a:p>
            <a:r>
              <a:rPr lang="en-US" dirty="0"/>
              <a:t>Isaiah 13:13, Joel 2:10, 3:16, Matt 24:29, 24:7, Mark 13:8,Luke 21:11, Rev. 6:12-14, 8:5, 11:13 &amp; 19, 16:18, 2 Nephi 23:13, 27:2, D&amp;C 87:6</a:t>
            </a:r>
          </a:p>
          <a:p>
            <a:pPr>
              <a:spcBef>
                <a:spcPts val="1800"/>
              </a:spcBef>
            </a:pPr>
            <a:r>
              <a:rPr lang="en-US" sz="3200" b="1" dirty="0"/>
              <a:t>Hail/Fire</a:t>
            </a:r>
          </a:p>
          <a:p>
            <a:r>
              <a:rPr lang="en-US" dirty="0"/>
              <a:t>Isaiah 66:15-16, Rev. 8:7, D&amp;C 29:16, 45:41</a:t>
            </a:r>
          </a:p>
          <a:p>
            <a:pPr>
              <a:spcBef>
                <a:spcPts val="1800"/>
              </a:spcBef>
            </a:pPr>
            <a:r>
              <a:rPr lang="en-US" sz="3200" b="1" dirty="0"/>
              <a:t>Famine, Plague, Pestilence</a:t>
            </a:r>
          </a:p>
          <a:p>
            <a:r>
              <a:rPr lang="en-US" dirty="0"/>
              <a:t>Matt 24:7, Mark 13:8, Luke 21:11, D&amp;C 87:6</a:t>
            </a:r>
          </a:p>
          <a:p>
            <a:pPr>
              <a:spcBef>
                <a:spcPts val="1800"/>
              </a:spcBef>
            </a:pPr>
            <a:r>
              <a:rPr lang="en-US" sz="3200" b="1" dirty="0"/>
              <a:t>Sea, Thunder, Lightning</a:t>
            </a:r>
          </a:p>
          <a:p>
            <a:r>
              <a:rPr lang="en-US" dirty="0"/>
              <a:t>Luke 21:25, Rev 8:8-9, Rev. 8:5, 2 Nephi 27:2, D&amp;C 87:6</a:t>
            </a:r>
          </a:p>
        </p:txBody>
      </p:sp>
    </p:spTree>
    <p:extLst>
      <p:ext uri="{BB962C8B-B14F-4D97-AF65-F5344CB8AC3E}">
        <p14:creationId xmlns:p14="http://schemas.microsoft.com/office/powerpoint/2010/main" val="884554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4623" y="1545751"/>
            <a:ext cx="10625958" cy="3633401"/>
          </a:xfrm>
        </p:spPr>
        <p:txBody>
          <a:bodyPr>
            <a:normAutofit fontScale="92500" lnSpcReduction="20000"/>
          </a:bodyPr>
          <a:lstStyle/>
          <a:p>
            <a:r>
              <a:rPr lang="en-US" sz="2800" dirty="0">
                <a:solidFill>
                  <a:schemeClr val="tx2"/>
                </a:solidFill>
              </a:rPr>
              <a:t>Pandemic/Plague: </a:t>
            </a:r>
            <a:r>
              <a:rPr lang="en-US" sz="2800" dirty="0">
                <a:solidFill>
                  <a:srgbClr val="00B050"/>
                </a:solidFill>
              </a:rPr>
              <a:t>Coronavirus 42.8 M cases, 1.15 M deaths</a:t>
            </a:r>
          </a:p>
          <a:p>
            <a:r>
              <a:rPr lang="en-US" sz="2800" dirty="0">
                <a:solidFill>
                  <a:schemeClr val="tx2"/>
                </a:solidFill>
              </a:rPr>
              <a:t>Weather:</a:t>
            </a:r>
            <a:r>
              <a:rPr lang="en-US" sz="2800" dirty="0"/>
              <a:t> </a:t>
            </a:r>
            <a:r>
              <a:rPr lang="en-US" sz="2800" dirty="0">
                <a:solidFill>
                  <a:srgbClr val="00B050"/>
                </a:solidFill>
              </a:rPr>
              <a:t>Hurricane Zeta now approaching Gulf, ties record for named</a:t>
            </a:r>
          </a:p>
          <a:p>
            <a:r>
              <a:rPr lang="en-US" sz="2800" dirty="0">
                <a:solidFill>
                  <a:schemeClr val="tx2"/>
                </a:solidFill>
              </a:rPr>
              <a:t>Locusts: </a:t>
            </a:r>
            <a:r>
              <a:rPr lang="en-US" sz="2800" dirty="0">
                <a:solidFill>
                  <a:srgbClr val="00B050"/>
                </a:solidFill>
              </a:rPr>
              <a:t>Swarms continue in Ethiopia and Somalia</a:t>
            </a:r>
          </a:p>
          <a:p>
            <a:r>
              <a:rPr lang="en-US" sz="2800" dirty="0">
                <a:solidFill>
                  <a:schemeClr val="tx2"/>
                </a:solidFill>
              </a:rPr>
              <a:t>Civil Unrest: </a:t>
            </a:r>
            <a:r>
              <a:rPr lang="en-US" sz="2800" dirty="0">
                <a:solidFill>
                  <a:srgbClr val="00B050"/>
                </a:solidFill>
              </a:rPr>
              <a:t>Riots continue (Election spike?)</a:t>
            </a:r>
          </a:p>
          <a:p>
            <a:r>
              <a:rPr lang="en-US" sz="2800" dirty="0">
                <a:solidFill>
                  <a:schemeClr val="tx2"/>
                </a:solidFill>
              </a:rPr>
              <a:t>Fires: </a:t>
            </a:r>
            <a:r>
              <a:rPr lang="en-US" sz="2800" dirty="0">
                <a:solidFill>
                  <a:srgbClr val="00B050"/>
                </a:solidFill>
              </a:rPr>
              <a:t>California, Colorado</a:t>
            </a:r>
          </a:p>
          <a:p>
            <a:r>
              <a:rPr lang="en-US" sz="2800" dirty="0">
                <a:solidFill>
                  <a:schemeClr val="tx2"/>
                </a:solidFill>
              </a:rPr>
              <a:t>Drought: </a:t>
            </a:r>
            <a:r>
              <a:rPr lang="en-US" sz="2800" dirty="0">
                <a:solidFill>
                  <a:srgbClr val="00B050"/>
                </a:solidFill>
              </a:rPr>
              <a:t>Continuing worldwide</a:t>
            </a:r>
          </a:p>
          <a:p>
            <a:r>
              <a:rPr lang="en-US" sz="2800" dirty="0">
                <a:solidFill>
                  <a:schemeClr val="tx2"/>
                </a:solidFill>
              </a:rPr>
              <a:t>Famine: </a:t>
            </a:r>
            <a:r>
              <a:rPr lang="en-US" sz="2800" dirty="0">
                <a:solidFill>
                  <a:srgbClr val="00B050"/>
                </a:solidFill>
              </a:rPr>
              <a:t>“Historical levels”, “biblical </a:t>
            </a:r>
            <a:r>
              <a:rPr lang="en-US" sz="2800" dirty="0" err="1">
                <a:solidFill>
                  <a:srgbClr val="00B050"/>
                </a:solidFill>
              </a:rPr>
              <a:t>proportions”expected</a:t>
            </a:r>
            <a:endParaRPr lang="en-US" sz="2800" dirty="0">
              <a:solidFill>
                <a:srgbClr val="00B050"/>
              </a:solidFill>
            </a:endParaRPr>
          </a:p>
          <a:p>
            <a:r>
              <a:rPr lang="en-US" sz="2800" dirty="0">
                <a:solidFill>
                  <a:schemeClr val="tx2"/>
                </a:solidFill>
              </a:rPr>
              <a:t>Earthquakes/Volcanoes: </a:t>
            </a:r>
            <a:r>
              <a:rPr lang="en-US" sz="2800" dirty="0">
                <a:solidFill>
                  <a:srgbClr val="00B050"/>
                </a:solidFill>
              </a:rPr>
              <a:t>M 7.6 in Alaska (Oct 19)</a:t>
            </a:r>
          </a:p>
          <a:p>
            <a:endParaRPr lang="en-US" sz="3000" dirty="0"/>
          </a:p>
          <a:p>
            <a:endParaRPr lang="en-US" sz="3000" dirty="0"/>
          </a:p>
        </p:txBody>
      </p:sp>
      <p:sp>
        <p:nvSpPr>
          <p:cNvPr id="2" name="Title 1"/>
          <p:cNvSpPr>
            <a:spLocks noGrp="1"/>
          </p:cNvSpPr>
          <p:nvPr>
            <p:ph type="title"/>
          </p:nvPr>
        </p:nvSpPr>
        <p:spPr/>
        <p:txBody>
          <a:bodyPr/>
          <a:lstStyle/>
          <a:p>
            <a:r>
              <a:rPr lang="en-US" sz="4000" dirty="0"/>
              <a:t>2020 Disasters </a:t>
            </a:r>
          </a:p>
        </p:txBody>
      </p:sp>
      <p:pic>
        <p:nvPicPr>
          <p:cNvPr id="9" name="Picture 2" descr=" New York City's once-bustling Times Square. ">
            <a:extLst>
              <a:ext uri="{FF2B5EF4-FFF2-40B4-BE49-F238E27FC236}">
                <a16:creationId xmlns:a16="http://schemas.microsoft.com/office/drawing/2014/main" id="{649330E9-2DAD-4054-B4E4-14A1372664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2790" y="5161631"/>
            <a:ext cx="2943347" cy="1655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0B88CC1-52EA-43DB-9A05-0596A8723403}"/>
              </a:ext>
            </a:extLst>
          </p:cNvPr>
          <p:cNvPicPr>
            <a:picLocks noChangeAspect="1"/>
          </p:cNvPicPr>
          <p:nvPr/>
        </p:nvPicPr>
        <p:blipFill rotWithShape="1">
          <a:blip r:embed="rId3"/>
          <a:srcRect l="23503" t="28027" r="36124" b="34694"/>
          <a:stretch/>
        </p:blipFill>
        <p:spPr>
          <a:xfrm>
            <a:off x="2441136" y="5184846"/>
            <a:ext cx="2324367" cy="1649939"/>
          </a:xfrm>
          <a:prstGeom prst="rect">
            <a:avLst/>
          </a:prstGeom>
        </p:spPr>
      </p:pic>
      <p:pic>
        <p:nvPicPr>
          <p:cNvPr id="13" name="Picture 4" descr="Billions-strong locust swarms bring new starvation threat to east ...">
            <a:extLst>
              <a:ext uri="{FF2B5EF4-FFF2-40B4-BE49-F238E27FC236}">
                <a16:creationId xmlns:a16="http://schemas.microsoft.com/office/drawing/2014/main" id="{E69F28ED-F473-4706-8E54-46FD08DB8D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02" t="1259" r="3855" b="-1259"/>
          <a:stretch/>
        </p:blipFill>
        <p:spPr bwMode="auto">
          <a:xfrm>
            <a:off x="29575" y="5179152"/>
            <a:ext cx="2702389" cy="16788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Japan 2011 tsunami">
            <a:extLst>
              <a:ext uri="{FF2B5EF4-FFF2-40B4-BE49-F238E27FC236}">
                <a16:creationId xmlns:a16="http://schemas.microsoft.com/office/drawing/2014/main" id="{52724922-5D6B-4EA6-B631-844A82B43A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9511" y="5144110"/>
            <a:ext cx="2943347" cy="16545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arthquake artificial intelligence knows where damage is worst ...">
            <a:extLst>
              <a:ext uri="{FF2B5EF4-FFF2-40B4-BE49-F238E27FC236}">
                <a16:creationId xmlns:a16="http://schemas.microsoft.com/office/drawing/2014/main" id="{CA6797BF-5304-4B04-831B-7112ABBA2B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3789" y="5054245"/>
            <a:ext cx="2618211" cy="1744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5290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8320" y="2076226"/>
            <a:ext cx="11358880" cy="4632362"/>
          </a:xfrm>
        </p:spPr>
        <p:txBody>
          <a:bodyPr>
            <a:normAutofit/>
          </a:bodyPr>
          <a:lstStyle/>
          <a:p>
            <a:r>
              <a:rPr lang="en-US" sz="2800" dirty="0">
                <a:solidFill>
                  <a:schemeClr val="tx2"/>
                </a:solidFill>
              </a:rPr>
              <a:t>Are there sufficient natural disasters to fulfill the prophesy?</a:t>
            </a:r>
          </a:p>
          <a:p>
            <a:pPr lvl="1"/>
            <a:r>
              <a:rPr lang="en-US" sz="2400" dirty="0">
                <a:solidFill>
                  <a:schemeClr val="tx1"/>
                </a:solidFill>
              </a:rPr>
              <a:t>“…and there shall be famines, and pestilences, and earthquakes, in divers places. All these are the beginning of sorrows.” (Matt 24:7-8)</a:t>
            </a:r>
          </a:p>
          <a:p>
            <a:pPr lvl="1"/>
            <a:r>
              <a:rPr lang="en-US" sz="2400" dirty="0">
                <a:solidFill>
                  <a:srgbClr val="00B050"/>
                </a:solidFill>
              </a:rPr>
              <a:t>Word for sorrows in Greek means birth pains—periodic pain, increasing in frequency as delivery approaches. From when the “times of the Gentiles fulfilled”?</a:t>
            </a:r>
          </a:p>
          <a:p>
            <a:pPr lvl="1"/>
            <a:endParaRPr lang="en-US" sz="2400" dirty="0">
              <a:solidFill>
                <a:srgbClr val="00B050"/>
              </a:solidFill>
            </a:endParaRPr>
          </a:p>
          <a:p>
            <a:pPr marL="411480" lvl="1" indent="0">
              <a:buNone/>
            </a:pPr>
            <a:endParaRPr lang="en-US" dirty="0">
              <a:solidFill>
                <a:srgbClr val="00B050"/>
              </a:solidFill>
            </a:endParaRPr>
          </a:p>
        </p:txBody>
      </p:sp>
      <p:sp>
        <p:nvSpPr>
          <p:cNvPr id="2" name="Title 1"/>
          <p:cNvSpPr>
            <a:spLocks noGrp="1"/>
          </p:cNvSpPr>
          <p:nvPr>
            <p:ph type="title"/>
          </p:nvPr>
        </p:nvSpPr>
        <p:spPr/>
        <p:txBody>
          <a:bodyPr/>
          <a:lstStyle/>
          <a:p>
            <a:r>
              <a:rPr lang="en-US" sz="4000" dirty="0"/>
              <a:t>Natural Disasters</a:t>
            </a:r>
          </a:p>
        </p:txBody>
      </p:sp>
      <p:pic>
        <p:nvPicPr>
          <p:cNvPr id="11266" name="Picture 2" descr="Nature's Fury: The Science of Natural Disasters - YouTube">
            <a:extLst>
              <a:ext uri="{FF2B5EF4-FFF2-40B4-BE49-F238E27FC236}">
                <a16:creationId xmlns:a16="http://schemas.microsoft.com/office/drawing/2014/main" id="{8C349000-F611-44AF-A6F6-CAE86D1D3F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6678" y="4392407"/>
            <a:ext cx="4111030" cy="2302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5668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75143B-A821-4946-84B9-5258E2F3C17A}"/>
              </a:ext>
            </a:extLst>
          </p:cNvPr>
          <p:cNvSpPr/>
          <p:nvPr/>
        </p:nvSpPr>
        <p:spPr>
          <a:xfrm>
            <a:off x="574105" y="892588"/>
            <a:ext cx="11617895" cy="6084591"/>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Rectangle 458">
            <a:extLst>
              <a:ext uri="{FF2B5EF4-FFF2-40B4-BE49-F238E27FC236}">
                <a16:creationId xmlns:a16="http://schemas.microsoft.com/office/drawing/2014/main" id="{EE49CE95-0EC2-499E-8EED-77BCDA496769}"/>
              </a:ext>
            </a:extLst>
          </p:cNvPr>
          <p:cNvSpPr/>
          <p:nvPr/>
        </p:nvSpPr>
        <p:spPr>
          <a:xfrm>
            <a:off x="7559368" y="878722"/>
            <a:ext cx="504133" cy="608458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a:extLst>
              <a:ext uri="{FF2B5EF4-FFF2-40B4-BE49-F238E27FC236}">
                <a16:creationId xmlns:a16="http://schemas.microsoft.com/office/drawing/2014/main" id="{8C44230A-2056-4113-B776-181C7864C41A}"/>
              </a:ext>
            </a:extLst>
          </p:cNvPr>
          <p:cNvSpPr txBox="1"/>
          <p:nvPr/>
        </p:nvSpPr>
        <p:spPr>
          <a:xfrm>
            <a:off x="4737275" y="3051399"/>
            <a:ext cx="1442656" cy="523220"/>
          </a:xfrm>
          <a:prstGeom prst="rect">
            <a:avLst/>
          </a:prstGeom>
          <a:noFill/>
        </p:spPr>
        <p:txBody>
          <a:bodyPr wrap="square" rtlCol="0">
            <a:spAutoFit/>
          </a:bodyPr>
          <a:lstStyle/>
          <a:p>
            <a:pPr algn="ctr"/>
            <a:r>
              <a:rPr lang="en-US" sz="1400" dirty="0"/>
              <a:t>Star of Bethlehem?</a:t>
            </a:r>
          </a:p>
        </p:txBody>
      </p:sp>
      <p:sp>
        <p:nvSpPr>
          <p:cNvPr id="2" name="Title 1"/>
          <p:cNvSpPr>
            <a:spLocks noGrp="1"/>
          </p:cNvSpPr>
          <p:nvPr>
            <p:ph type="title"/>
          </p:nvPr>
        </p:nvSpPr>
        <p:spPr>
          <a:xfrm>
            <a:off x="303912" y="0"/>
            <a:ext cx="11436096" cy="401602"/>
          </a:xfrm>
        </p:spPr>
        <p:txBody>
          <a:bodyPr/>
          <a:lstStyle/>
          <a:p>
            <a:r>
              <a:rPr lang="en-US" sz="4000" dirty="0"/>
              <a:t>Signs Summary</a:t>
            </a:r>
            <a:endParaRPr lang="en-US" sz="4800" dirty="0"/>
          </a:p>
        </p:txBody>
      </p:sp>
      <p:sp>
        <p:nvSpPr>
          <p:cNvPr id="160" name="TextBox 159"/>
          <p:cNvSpPr txBox="1"/>
          <p:nvPr/>
        </p:nvSpPr>
        <p:spPr>
          <a:xfrm>
            <a:off x="2339239" y="588417"/>
            <a:ext cx="940802" cy="338554"/>
          </a:xfrm>
          <a:prstGeom prst="rect">
            <a:avLst/>
          </a:prstGeom>
          <a:noFill/>
        </p:spPr>
        <p:txBody>
          <a:bodyPr wrap="square" rtlCol="0">
            <a:spAutoFit/>
          </a:bodyPr>
          <a:lstStyle/>
          <a:p>
            <a:r>
              <a:rPr lang="en-US" sz="1600" dirty="0"/>
              <a:t>2006</a:t>
            </a:r>
          </a:p>
        </p:txBody>
      </p:sp>
      <p:sp>
        <p:nvSpPr>
          <p:cNvPr id="161" name="TextBox 160"/>
          <p:cNvSpPr txBox="1"/>
          <p:nvPr/>
        </p:nvSpPr>
        <p:spPr>
          <a:xfrm>
            <a:off x="3027099" y="592581"/>
            <a:ext cx="672411" cy="338554"/>
          </a:xfrm>
          <a:prstGeom prst="rect">
            <a:avLst/>
          </a:prstGeom>
          <a:noFill/>
        </p:spPr>
        <p:txBody>
          <a:bodyPr wrap="square" rtlCol="0">
            <a:spAutoFit/>
          </a:bodyPr>
          <a:lstStyle/>
          <a:p>
            <a:r>
              <a:rPr lang="en-US" sz="1600" dirty="0"/>
              <a:t>2008</a:t>
            </a:r>
          </a:p>
        </p:txBody>
      </p:sp>
      <p:sp>
        <p:nvSpPr>
          <p:cNvPr id="162" name="TextBox 161"/>
          <p:cNvSpPr txBox="1"/>
          <p:nvPr/>
        </p:nvSpPr>
        <p:spPr>
          <a:xfrm>
            <a:off x="4386228" y="603416"/>
            <a:ext cx="672411" cy="338554"/>
          </a:xfrm>
          <a:prstGeom prst="rect">
            <a:avLst/>
          </a:prstGeom>
          <a:noFill/>
        </p:spPr>
        <p:txBody>
          <a:bodyPr wrap="square" rtlCol="0">
            <a:spAutoFit/>
          </a:bodyPr>
          <a:lstStyle/>
          <a:p>
            <a:r>
              <a:rPr lang="en-US" sz="1600" dirty="0"/>
              <a:t>2012</a:t>
            </a:r>
          </a:p>
        </p:txBody>
      </p:sp>
      <p:sp>
        <p:nvSpPr>
          <p:cNvPr id="163" name="TextBox 162"/>
          <p:cNvSpPr txBox="1"/>
          <p:nvPr/>
        </p:nvSpPr>
        <p:spPr>
          <a:xfrm>
            <a:off x="5179036" y="606284"/>
            <a:ext cx="672411" cy="338554"/>
          </a:xfrm>
          <a:prstGeom prst="rect">
            <a:avLst/>
          </a:prstGeom>
          <a:noFill/>
        </p:spPr>
        <p:txBody>
          <a:bodyPr wrap="square" rtlCol="0">
            <a:spAutoFit/>
          </a:bodyPr>
          <a:lstStyle/>
          <a:p>
            <a:r>
              <a:rPr lang="en-US" sz="1600" dirty="0"/>
              <a:t>2014</a:t>
            </a:r>
          </a:p>
        </p:txBody>
      </p:sp>
      <p:sp>
        <p:nvSpPr>
          <p:cNvPr id="164" name="TextBox 163"/>
          <p:cNvSpPr txBox="1"/>
          <p:nvPr/>
        </p:nvSpPr>
        <p:spPr>
          <a:xfrm>
            <a:off x="6467991" y="600939"/>
            <a:ext cx="672411" cy="338554"/>
          </a:xfrm>
          <a:prstGeom prst="rect">
            <a:avLst/>
          </a:prstGeom>
          <a:noFill/>
        </p:spPr>
        <p:txBody>
          <a:bodyPr wrap="square" rtlCol="0">
            <a:spAutoFit/>
          </a:bodyPr>
          <a:lstStyle/>
          <a:p>
            <a:r>
              <a:rPr lang="en-US" sz="1600" dirty="0"/>
              <a:t>2018</a:t>
            </a:r>
          </a:p>
        </p:txBody>
      </p:sp>
      <p:sp>
        <p:nvSpPr>
          <p:cNvPr id="165" name="TextBox 164"/>
          <p:cNvSpPr txBox="1"/>
          <p:nvPr/>
        </p:nvSpPr>
        <p:spPr>
          <a:xfrm>
            <a:off x="7192299" y="593140"/>
            <a:ext cx="636444" cy="338554"/>
          </a:xfrm>
          <a:prstGeom prst="rect">
            <a:avLst/>
          </a:prstGeom>
          <a:noFill/>
        </p:spPr>
        <p:txBody>
          <a:bodyPr wrap="square" rtlCol="0">
            <a:spAutoFit/>
          </a:bodyPr>
          <a:lstStyle/>
          <a:p>
            <a:r>
              <a:rPr lang="en-US" sz="1600" dirty="0"/>
              <a:t>2020</a:t>
            </a:r>
          </a:p>
        </p:txBody>
      </p:sp>
      <p:sp>
        <p:nvSpPr>
          <p:cNvPr id="166" name="TextBox 165"/>
          <p:cNvSpPr txBox="1"/>
          <p:nvPr/>
        </p:nvSpPr>
        <p:spPr>
          <a:xfrm>
            <a:off x="7865348" y="602397"/>
            <a:ext cx="672411" cy="338554"/>
          </a:xfrm>
          <a:prstGeom prst="rect">
            <a:avLst/>
          </a:prstGeom>
          <a:noFill/>
        </p:spPr>
        <p:txBody>
          <a:bodyPr wrap="square" rtlCol="0">
            <a:spAutoFit/>
          </a:bodyPr>
          <a:lstStyle/>
          <a:p>
            <a:r>
              <a:rPr lang="en-US" sz="1600" dirty="0"/>
              <a:t>2022</a:t>
            </a:r>
          </a:p>
        </p:txBody>
      </p:sp>
      <p:sp>
        <p:nvSpPr>
          <p:cNvPr id="167" name="TextBox 166"/>
          <p:cNvSpPr txBox="1"/>
          <p:nvPr/>
        </p:nvSpPr>
        <p:spPr>
          <a:xfrm>
            <a:off x="8576361" y="578033"/>
            <a:ext cx="672411" cy="338554"/>
          </a:xfrm>
          <a:prstGeom prst="rect">
            <a:avLst/>
          </a:prstGeom>
          <a:noFill/>
        </p:spPr>
        <p:txBody>
          <a:bodyPr wrap="square" rtlCol="0">
            <a:spAutoFit/>
          </a:bodyPr>
          <a:lstStyle/>
          <a:p>
            <a:r>
              <a:rPr lang="en-US" sz="1600" dirty="0"/>
              <a:t>2024</a:t>
            </a:r>
          </a:p>
        </p:txBody>
      </p:sp>
      <p:cxnSp>
        <p:nvCxnSpPr>
          <p:cNvPr id="121" name="Straight Connector 120">
            <a:extLst>
              <a:ext uri="{FF2B5EF4-FFF2-40B4-BE49-F238E27FC236}">
                <a16:creationId xmlns:a16="http://schemas.microsoft.com/office/drawing/2014/main" id="{18328E7C-888A-4A13-A472-5FAC0B26B6CE}"/>
              </a:ext>
            </a:extLst>
          </p:cNvPr>
          <p:cNvCxnSpPr>
            <a:cxnSpLocks/>
          </p:cNvCxnSpPr>
          <p:nvPr/>
        </p:nvCxnSpPr>
        <p:spPr>
          <a:xfrm>
            <a:off x="580220" y="878049"/>
            <a:ext cx="0" cy="535526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22" name="TextBox 221">
            <a:extLst>
              <a:ext uri="{FF2B5EF4-FFF2-40B4-BE49-F238E27FC236}">
                <a16:creationId xmlns:a16="http://schemas.microsoft.com/office/drawing/2014/main" id="{018FA4A3-0B13-47E4-B982-EE61FC957177}"/>
              </a:ext>
            </a:extLst>
          </p:cNvPr>
          <p:cNvSpPr txBox="1"/>
          <p:nvPr/>
        </p:nvSpPr>
        <p:spPr>
          <a:xfrm>
            <a:off x="277738" y="590131"/>
            <a:ext cx="940802" cy="338554"/>
          </a:xfrm>
          <a:prstGeom prst="rect">
            <a:avLst/>
          </a:prstGeom>
          <a:noFill/>
        </p:spPr>
        <p:txBody>
          <a:bodyPr wrap="square" rtlCol="0">
            <a:spAutoFit/>
          </a:bodyPr>
          <a:lstStyle/>
          <a:p>
            <a:r>
              <a:rPr lang="en-US" sz="1600" b="1" dirty="0"/>
              <a:t>2000 </a:t>
            </a:r>
          </a:p>
        </p:txBody>
      </p:sp>
      <p:sp>
        <p:nvSpPr>
          <p:cNvPr id="223" name="TextBox 222">
            <a:extLst>
              <a:ext uri="{FF2B5EF4-FFF2-40B4-BE49-F238E27FC236}">
                <a16:creationId xmlns:a16="http://schemas.microsoft.com/office/drawing/2014/main" id="{2B7375FF-394E-4F32-8A3A-3B86FB817CF4}"/>
              </a:ext>
            </a:extLst>
          </p:cNvPr>
          <p:cNvSpPr txBox="1"/>
          <p:nvPr/>
        </p:nvSpPr>
        <p:spPr>
          <a:xfrm>
            <a:off x="982470" y="588519"/>
            <a:ext cx="672411" cy="338554"/>
          </a:xfrm>
          <a:prstGeom prst="rect">
            <a:avLst/>
          </a:prstGeom>
          <a:noFill/>
        </p:spPr>
        <p:txBody>
          <a:bodyPr wrap="square" rtlCol="0">
            <a:spAutoFit/>
          </a:bodyPr>
          <a:lstStyle/>
          <a:p>
            <a:r>
              <a:rPr lang="en-US" sz="1600" dirty="0"/>
              <a:t>2002</a:t>
            </a:r>
          </a:p>
        </p:txBody>
      </p:sp>
      <p:sp>
        <p:nvSpPr>
          <p:cNvPr id="224" name="TextBox 223">
            <a:extLst>
              <a:ext uri="{FF2B5EF4-FFF2-40B4-BE49-F238E27FC236}">
                <a16:creationId xmlns:a16="http://schemas.microsoft.com/office/drawing/2014/main" id="{4EAD71C3-D93E-4E04-96D4-42370C9324E2}"/>
              </a:ext>
            </a:extLst>
          </p:cNvPr>
          <p:cNvSpPr txBox="1"/>
          <p:nvPr/>
        </p:nvSpPr>
        <p:spPr>
          <a:xfrm>
            <a:off x="1661581" y="588006"/>
            <a:ext cx="672411" cy="338554"/>
          </a:xfrm>
          <a:prstGeom prst="rect">
            <a:avLst/>
          </a:prstGeom>
          <a:noFill/>
        </p:spPr>
        <p:txBody>
          <a:bodyPr wrap="square" rtlCol="0">
            <a:spAutoFit/>
          </a:bodyPr>
          <a:lstStyle/>
          <a:p>
            <a:r>
              <a:rPr lang="en-US" sz="1600" dirty="0"/>
              <a:t>2004</a:t>
            </a:r>
          </a:p>
        </p:txBody>
      </p:sp>
      <p:cxnSp>
        <p:nvCxnSpPr>
          <p:cNvPr id="234" name="Straight Connector 233">
            <a:extLst>
              <a:ext uri="{FF2B5EF4-FFF2-40B4-BE49-F238E27FC236}">
                <a16:creationId xmlns:a16="http://schemas.microsoft.com/office/drawing/2014/main" id="{468A6FE4-BDEE-43A9-BA8B-A23430D08012}"/>
              </a:ext>
            </a:extLst>
          </p:cNvPr>
          <p:cNvCxnSpPr/>
          <p:nvPr/>
        </p:nvCxnSpPr>
        <p:spPr>
          <a:xfrm>
            <a:off x="1260185" y="87251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69F25F0-ACC0-4B98-912D-F00D30063748}"/>
              </a:ext>
            </a:extLst>
          </p:cNvPr>
          <p:cNvCxnSpPr/>
          <p:nvPr/>
        </p:nvCxnSpPr>
        <p:spPr>
          <a:xfrm>
            <a:off x="1947827" y="877289"/>
            <a:ext cx="0" cy="91440"/>
          </a:xfrm>
          <a:prstGeom prst="line">
            <a:avLst/>
          </a:prstGeom>
          <a:ln w="25400">
            <a:solidFill>
              <a:schemeClr val="accent1">
                <a:shade val="90000"/>
                <a:lumMod val="90000"/>
                <a:alpha val="99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A2890566-CF5E-4388-B0ED-3495B2D6F59F}"/>
              </a:ext>
            </a:extLst>
          </p:cNvPr>
          <p:cNvCxnSpPr/>
          <p:nvPr/>
        </p:nvCxnSpPr>
        <p:spPr>
          <a:xfrm>
            <a:off x="2653548" y="879908"/>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6DA31E8E-DA20-48A3-B212-3C8C686E9B1F}"/>
              </a:ext>
            </a:extLst>
          </p:cNvPr>
          <p:cNvCxnSpPr/>
          <p:nvPr/>
        </p:nvCxnSpPr>
        <p:spPr>
          <a:xfrm>
            <a:off x="3329605" y="87728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81EA1E3F-158E-4EED-88BD-08CB8F755B67}"/>
              </a:ext>
            </a:extLst>
          </p:cNvPr>
          <p:cNvCxnSpPr/>
          <p:nvPr/>
        </p:nvCxnSpPr>
        <p:spPr>
          <a:xfrm>
            <a:off x="4032680" y="87443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B7E9B22A-FF6B-4F67-B747-B2C2E824C9A4}"/>
              </a:ext>
            </a:extLst>
          </p:cNvPr>
          <p:cNvCxnSpPr/>
          <p:nvPr/>
        </p:nvCxnSpPr>
        <p:spPr>
          <a:xfrm>
            <a:off x="4723933"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58E9BCF9-B083-4F51-A6A0-C4488468268F}"/>
              </a:ext>
            </a:extLst>
          </p:cNvPr>
          <p:cNvCxnSpPr/>
          <p:nvPr/>
        </p:nvCxnSpPr>
        <p:spPr>
          <a:xfrm>
            <a:off x="5471792"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EECACE4F-91A3-4CD6-94DF-6361662D1A8A}"/>
              </a:ext>
            </a:extLst>
          </p:cNvPr>
          <p:cNvCxnSpPr/>
          <p:nvPr/>
        </p:nvCxnSpPr>
        <p:spPr>
          <a:xfrm>
            <a:off x="6138489" y="87372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C8FECB74-2707-4D9E-9336-426C861B363F}"/>
              </a:ext>
            </a:extLst>
          </p:cNvPr>
          <p:cNvCxnSpPr/>
          <p:nvPr/>
        </p:nvCxnSpPr>
        <p:spPr>
          <a:xfrm>
            <a:off x="6804197"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31E8B23F-2123-4C50-8FCE-1BAD5636689D}"/>
              </a:ext>
            </a:extLst>
          </p:cNvPr>
          <p:cNvCxnSpPr/>
          <p:nvPr/>
        </p:nvCxnSpPr>
        <p:spPr>
          <a:xfrm>
            <a:off x="7477703" y="87966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263D810F-4A59-45EC-8BED-720AC8B5C689}"/>
              </a:ext>
            </a:extLst>
          </p:cNvPr>
          <p:cNvCxnSpPr/>
          <p:nvPr/>
        </p:nvCxnSpPr>
        <p:spPr>
          <a:xfrm>
            <a:off x="8167457"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B383B490-1C31-4A51-A6C5-F0880113B3CF}"/>
              </a:ext>
            </a:extLst>
          </p:cNvPr>
          <p:cNvCxnSpPr/>
          <p:nvPr/>
        </p:nvCxnSpPr>
        <p:spPr>
          <a:xfrm>
            <a:off x="8901948" y="87400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47" name="TextBox 246">
            <a:extLst>
              <a:ext uri="{FF2B5EF4-FFF2-40B4-BE49-F238E27FC236}">
                <a16:creationId xmlns:a16="http://schemas.microsoft.com/office/drawing/2014/main" id="{3D2119C8-7B17-4155-B371-61B9314ECE57}"/>
              </a:ext>
            </a:extLst>
          </p:cNvPr>
          <p:cNvSpPr txBox="1"/>
          <p:nvPr/>
        </p:nvSpPr>
        <p:spPr>
          <a:xfrm>
            <a:off x="3719658" y="586728"/>
            <a:ext cx="672411" cy="338554"/>
          </a:xfrm>
          <a:prstGeom prst="rect">
            <a:avLst/>
          </a:prstGeom>
          <a:noFill/>
        </p:spPr>
        <p:txBody>
          <a:bodyPr wrap="square" rtlCol="0">
            <a:spAutoFit/>
          </a:bodyPr>
          <a:lstStyle/>
          <a:p>
            <a:r>
              <a:rPr lang="en-US" sz="1600" dirty="0"/>
              <a:t>2010</a:t>
            </a:r>
          </a:p>
        </p:txBody>
      </p:sp>
      <p:sp>
        <p:nvSpPr>
          <p:cNvPr id="248" name="TextBox 247">
            <a:extLst>
              <a:ext uri="{FF2B5EF4-FFF2-40B4-BE49-F238E27FC236}">
                <a16:creationId xmlns:a16="http://schemas.microsoft.com/office/drawing/2014/main" id="{D32150E6-F68C-4419-AB64-8C2C251AC1AA}"/>
              </a:ext>
            </a:extLst>
          </p:cNvPr>
          <p:cNvSpPr txBox="1"/>
          <p:nvPr/>
        </p:nvSpPr>
        <p:spPr>
          <a:xfrm>
            <a:off x="5854928" y="584929"/>
            <a:ext cx="672411" cy="338554"/>
          </a:xfrm>
          <a:prstGeom prst="rect">
            <a:avLst/>
          </a:prstGeom>
          <a:noFill/>
        </p:spPr>
        <p:txBody>
          <a:bodyPr wrap="square" rtlCol="0">
            <a:spAutoFit/>
          </a:bodyPr>
          <a:lstStyle/>
          <a:p>
            <a:r>
              <a:rPr lang="en-US" sz="1600" dirty="0"/>
              <a:t>2016</a:t>
            </a:r>
          </a:p>
        </p:txBody>
      </p:sp>
      <p:sp>
        <p:nvSpPr>
          <p:cNvPr id="249" name="TextBox 248">
            <a:extLst>
              <a:ext uri="{FF2B5EF4-FFF2-40B4-BE49-F238E27FC236}">
                <a16:creationId xmlns:a16="http://schemas.microsoft.com/office/drawing/2014/main" id="{98DD568D-6E8F-497F-A716-C724ED29B5BF}"/>
              </a:ext>
            </a:extLst>
          </p:cNvPr>
          <p:cNvSpPr txBox="1"/>
          <p:nvPr/>
        </p:nvSpPr>
        <p:spPr>
          <a:xfrm rot="16200000">
            <a:off x="-182074" y="1229876"/>
            <a:ext cx="1028285" cy="369332"/>
          </a:xfrm>
          <a:prstGeom prst="rect">
            <a:avLst/>
          </a:prstGeom>
          <a:noFill/>
        </p:spPr>
        <p:txBody>
          <a:bodyPr wrap="square" rtlCol="0">
            <a:spAutoFit/>
          </a:bodyPr>
          <a:lstStyle/>
          <a:p>
            <a:r>
              <a:rPr lang="en-US" dirty="0"/>
              <a:t>Gospels</a:t>
            </a:r>
          </a:p>
        </p:txBody>
      </p:sp>
      <p:sp>
        <p:nvSpPr>
          <p:cNvPr id="251" name="TextBox 250">
            <a:extLst>
              <a:ext uri="{FF2B5EF4-FFF2-40B4-BE49-F238E27FC236}">
                <a16:creationId xmlns:a16="http://schemas.microsoft.com/office/drawing/2014/main" id="{B6B9DEB7-8FAE-4D75-A500-7644E95894C3}"/>
              </a:ext>
            </a:extLst>
          </p:cNvPr>
          <p:cNvSpPr txBox="1"/>
          <p:nvPr/>
        </p:nvSpPr>
        <p:spPr>
          <a:xfrm>
            <a:off x="5919109" y="401602"/>
            <a:ext cx="1245770" cy="584775"/>
          </a:xfrm>
          <a:prstGeom prst="rect">
            <a:avLst/>
          </a:prstGeom>
          <a:noFill/>
        </p:spPr>
        <p:txBody>
          <a:bodyPr wrap="square" rtlCol="0">
            <a:spAutoFit/>
          </a:bodyPr>
          <a:lstStyle/>
          <a:p>
            <a:r>
              <a:rPr lang="en-US" sz="1600" dirty="0">
                <a:solidFill>
                  <a:srgbClr val="00B050"/>
                </a:solidFill>
              </a:rPr>
              <a:t>2017/5777</a:t>
            </a:r>
          </a:p>
          <a:p>
            <a:endParaRPr lang="en-US" sz="1600" dirty="0">
              <a:solidFill>
                <a:srgbClr val="00B050"/>
              </a:solidFill>
            </a:endParaRPr>
          </a:p>
        </p:txBody>
      </p:sp>
      <p:sp>
        <p:nvSpPr>
          <p:cNvPr id="254" name="TextBox 253">
            <a:extLst>
              <a:ext uri="{FF2B5EF4-FFF2-40B4-BE49-F238E27FC236}">
                <a16:creationId xmlns:a16="http://schemas.microsoft.com/office/drawing/2014/main" id="{058481F4-2B12-424A-85EA-555EAE5E4ACC}"/>
              </a:ext>
            </a:extLst>
          </p:cNvPr>
          <p:cNvSpPr txBox="1"/>
          <p:nvPr/>
        </p:nvSpPr>
        <p:spPr>
          <a:xfrm>
            <a:off x="5353707" y="1743783"/>
            <a:ext cx="1739536" cy="523220"/>
          </a:xfrm>
          <a:prstGeom prst="rect">
            <a:avLst/>
          </a:prstGeom>
          <a:noFill/>
        </p:spPr>
        <p:txBody>
          <a:bodyPr wrap="square" rtlCol="0">
            <a:spAutoFit/>
          </a:bodyPr>
          <a:lstStyle/>
          <a:p>
            <a:pPr algn="ctr"/>
            <a:r>
              <a:rPr lang="en-US" sz="1400" dirty="0"/>
              <a:t>Eclipse</a:t>
            </a:r>
            <a:br>
              <a:rPr lang="en-US" sz="1400" dirty="0"/>
            </a:br>
            <a:r>
              <a:rPr lang="en-US" sz="1400" dirty="0"/>
              <a:t>(Sign of Jonah)</a:t>
            </a:r>
          </a:p>
        </p:txBody>
      </p:sp>
      <p:sp>
        <p:nvSpPr>
          <p:cNvPr id="17" name="Oval 16">
            <a:extLst>
              <a:ext uri="{FF2B5EF4-FFF2-40B4-BE49-F238E27FC236}">
                <a16:creationId xmlns:a16="http://schemas.microsoft.com/office/drawing/2014/main" id="{85516DB6-375D-4681-8C1E-54FBC3168BCB}"/>
              </a:ext>
            </a:extLst>
          </p:cNvPr>
          <p:cNvSpPr/>
          <p:nvPr/>
        </p:nvSpPr>
        <p:spPr>
          <a:xfrm>
            <a:off x="6446458" y="2270552"/>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5" name="Oval 254">
            <a:extLst>
              <a:ext uri="{FF2B5EF4-FFF2-40B4-BE49-F238E27FC236}">
                <a16:creationId xmlns:a16="http://schemas.microsoft.com/office/drawing/2014/main" id="{2F1E7887-4C20-4971-A223-757BE6DCCC1C}"/>
              </a:ext>
            </a:extLst>
          </p:cNvPr>
          <p:cNvSpPr/>
          <p:nvPr/>
        </p:nvSpPr>
        <p:spPr>
          <a:xfrm>
            <a:off x="5878559" y="3144742"/>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7" name="TextBox 256">
            <a:extLst>
              <a:ext uri="{FF2B5EF4-FFF2-40B4-BE49-F238E27FC236}">
                <a16:creationId xmlns:a16="http://schemas.microsoft.com/office/drawing/2014/main" id="{3F2EB3A8-EA19-4491-B8EC-8596BE7F05C4}"/>
              </a:ext>
            </a:extLst>
          </p:cNvPr>
          <p:cNvSpPr txBox="1"/>
          <p:nvPr/>
        </p:nvSpPr>
        <p:spPr>
          <a:xfrm>
            <a:off x="8564438" y="1770802"/>
            <a:ext cx="1763099" cy="523220"/>
          </a:xfrm>
          <a:prstGeom prst="rect">
            <a:avLst/>
          </a:prstGeom>
          <a:noFill/>
        </p:spPr>
        <p:txBody>
          <a:bodyPr wrap="square" rtlCol="0">
            <a:spAutoFit/>
          </a:bodyPr>
          <a:lstStyle/>
          <a:p>
            <a:pPr algn="ctr"/>
            <a:r>
              <a:rPr lang="en-US" sz="1400" dirty="0"/>
              <a:t>Eclipse</a:t>
            </a:r>
          </a:p>
          <a:p>
            <a:pPr algn="ctr"/>
            <a:r>
              <a:rPr lang="en-US" sz="1400" dirty="0"/>
              <a:t>(Sign of the Times)</a:t>
            </a:r>
          </a:p>
        </p:txBody>
      </p:sp>
      <p:sp>
        <p:nvSpPr>
          <p:cNvPr id="258" name="Oval 257">
            <a:extLst>
              <a:ext uri="{FF2B5EF4-FFF2-40B4-BE49-F238E27FC236}">
                <a16:creationId xmlns:a16="http://schemas.microsoft.com/office/drawing/2014/main" id="{CA0EC3D3-3623-4B94-82B2-18383774899E}"/>
              </a:ext>
            </a:extLst>
          </p:cNvPr>
          <p:cNvSpPr/>
          <p:nvPr/>
        </p:nvSpPr>
        <p:spPr>
          <a:xfrm>
            <a:off x="8917107" y="2267861"/>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0" name="TextBox 259">
            <a:extLst>
              <a:ext uri="{FF2B5EF4-FFF2-40B4-BE49-F238E27FC236}">
                <a16:creationId xmlns:a16="http://schemas.microsoft.com/office/drawing/2014/main" id="{53408E5E-7116-481E-96D9-3E3FC4D6E9CD}"/>
              </a:ext>
            </a:extLst>
          </p:cNvPr>
          <p:cNvSpPr txBox="1"/>
          <p:nvPr/>
        </p:nvSpPr>
        <p:spPr>
          <a:xfrm>
            <a:off x="7214781" y="1733798"/>
            <a:ext cx="1197780" cy="523220"/>
          </a:xfrm>
          <a:prstGeom prst="rect">
            <a:avLst/>
          </a:prstGeom>
          <a:noFill/>
        </p:spPr>
        <p:txBody>
          <a:bodyPr wrap="square" rtlCol="0">
            <a:spAutoFit/>
          </a:bodyPr>
          <a:lstStyle/>
          <a:p>
            <a:pPr algn="ctr"/>
            <a:r>
              <a:rPr lang="en-US" sz="1400" dirty="0"/>
              <a:t>7 </a:t>
            </a:r>
            <a:br>
              <a:rPr lang="en-US" sz="1400" dirty="0"/>
            </a:br>
            <a:r>
              <a:rPr lang="en-US" sz="1400" dirty="0"/>
              <a:t>Years</a:t>
            </a:r>
          </a:p>
        </p:txBody>
      </p:sp>
      <p:sp>
        <p:nvSpPr>
          <p:cNvPr id="261" name="Oval 260">
            <a:extLst>
              <a:ext uri="{FF2B5EF4-FFF2-40B4-BE49-F238E27FC236}">
                <a16:creationId xmlns:a16="http://schemas.microsoft.com/office/drawing/2014/main" id="{AAB9C9D4-F501-4531-92CF-48C5063DD37B}"/>
              </a:ext>
            </a:extLst>
          </p:cNvPr>
          <p:cNvSpPr/>
          <p:nvPr/>
        </p:nvSpPr>
        <p:spPr>
          <a:xfrm>
            <a:off x="6510129" y="3144742"/>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2" name="TextBox 261">
            <a:extLst>
              <a:ext uri="{FF2B5EF4-FFF2-40B4-BE49-F238E27FC236}">
                <a16:creationId xmlns:a16="http://schemas.microsoft.com/office/drawing/2014/main" id="{973322AF-8F88-4E1D-A5A6-7DA4213C6A5F}"/>
              </a:ext>
            </a:extLst>
          </p:cNvPr>
          <p:cNvSpPr txBox="1"/>
          <p:nvPr/>
        </p:nvSpPr>
        <p:spPr>
          <a:xfrm>
            <a:off x="5743736" y="2866105"/>
            <a:ext cx="2001441" cy="307777"/>
          </a:xfrm>
          <a:prstGeom prst="rect">
            <a:avLst/>
          </a:prstGeom>
          <a:noFill/>
        </p:spPr>
        <p:txBody>
          <a:bodyPr wrap="square" rtlCol="0">
            <a:spAutoFit/>
          </a:bodyPr>
          <a:lstStyle/>
          <a:p>
            <a:pPr algn="ctr"/>
            <a:r>
              <a:rPr lang="en-US" sz="1400" dirty="0"/>
              <a:t>Sign of  Woman</a:t>
            </a:r>
          </a:p>
        </p:txBody>
      </p:sp>
      <p:sp>
        <p:nvSpPr>
          <p:cNvPr id="270" name="TextBox 269">
            <a:extLst>
              <a:ext uri="{FF2B5EF4-FFF2-40B4-BE49-F238E27FC236}">
                <a16:creationId xmlns:a16="http://schemas.microsoft.com/office/drawing/2014/main" id="{61CD17D4-F407-484C-9EE1-4D887C8E8424}"/>
              </a:ext>
            </a:extLst>
          </p:cNvPr>
          <p:cNvSpPr txBox="1"/>
          <p:nvPr/>
        </p:nvSpPr>
        <p:spPr>
          <a:xfrm>
            <a:off x="6588890" y="3260051"/>
            <a:ext cx="3225325" cy="523220"/>
          </a:xfrm>
          <a:prstGeom prst="rect">
            <a:avLst/>
          </a:prstGeom>
          <a:noFill/>
        </p:spPr>
        <p:txBody>
          <a:bodyPr wrap="square" rtlCol="0">
            <a:spAutoFit/>
          </a:bodyPr>
          <a:lstStyle/>
          <a:p>
            <a:r>
              <a:rPr lang="en-US" sz="1400" dirty="0"/>
              <a:t>Woman (Church) Protected for 1260 days (3.5 years to March 5, 2021)</a:t>
            </a:r>
          </a:p>
        </p:txBody>
      </p:sp>
      <p:sp>
        <p:nvSpPr>
          <p:cNvPr id="271" name="Oval 270">
            <a:extLst>
              <a:ext uri="{FF2B5EF4-FFF2-40B4-BE49-F238E27FC236}">
                <a16:creationId xmlns:a16="http://schemas.microsoft.com/office/drawing/2014/main" id="{D36C4F8E-86DF-44DA-B958-8940914E84BE}"/>
              </a:ext>
            </a:extLst>
          </p:cNvPr>
          <p:cNvSpPr/>
          <p:nvPr/>
        </p:nvSpPr>
        <p:spPr>
          <a:xfrm>
            <a:off x="7752236" y="3181258"/>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72" name="Straight Arrow Connector 271">
            <a:extLst>
              <a:ext uri="{FF2B5EF4-FFF2-40B4-BE49-F238E27FC236}">
                <a16:creationId xmlns:a16="http://schemas.microsoft.com/office/drawing/2014/main" id="{21F252AE-76F3-4E67-BD91-9189E6EEA95C}"/>
              </a:ext>
            </a:extLst>
          </p:cNvPr>
          <p:cNvCxnSpPr>
            <a:cxnSpLocks/>
          </p:cNvCxnSpPr>
          <p:nvPr/>
        </p:nvCxnSpPr>
        <p:spPr>
          <a:xfrm>
            <a:off x="6569329" y="2326196"/>
            <a:ext cx="1191419" cy="0"/>
          </a:xfrm>
          <a:prstGeom prst="straightConnector1">
            <a:avLst/>
          </a:prstGeom>
          <a:ln w="1905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75" name="Straight Arrow Connector 274">
            <a:extLst>
              <a:ext uri="{FF2B5EF4-FFF2-40B4-BE49-F238E27FC236}">
                <a16:creationId xmlns:a16="http://schemas.microsoft.com/office/drawing/2014/main" id="{2F885516-905E-4E97-AD51-812012E19783}"/>
              </a:ext>
            </a:extLst>
          </p:cNvPr>
          <p:cNvCxnSpPr>
            <a:cxnSpLocks/>
          </p:cNvCxnSpPr>
          <p:nvPr/>
        </p:nvCxnSpPr>
        <p:spPr>
          <a:xfrm>
            <a:off x="7732867" y="2327500"/>
            <a:ext cx="1179699" cy="0"/>
          </a:xfrm>
          <a:prstGeom prst="straightConnector1">
            <a:avLst/>
          </a:prstGeom>
          <a:ln w="1905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79" name="TextBox 278">
            <a:extLst>
              <a:ext uri="{FF2B5EF4-FFF2-40B4-BE49-F238E27FC236}">
                <a16:creationId xmlns:a16="http://schemas.microsoft.com/office/drawing/2014/main" id="{B01FCF47-F01C-4A8E-8C01-04AA8392B968}"/>
              </a:ext>
            </a:extLst>
          </p:cNvPr>
          <p:cNvSpPr txBox="1"/>
          <p:nvPr/>
        </p:nvSpPr>
        <p:spPr>
          <a:xfrm>
            <a:off x="6796226" y="2023521"/>
            <a:ext cx="763142" cy="307777"/>
          </a:xfrm>
          <a:prstGeom prst="rect">
            <a:avLst/>
          </a:prstGeom>
          <a:noFill/>
        </p:spPr>
        <p:txBody>
          <a:bodyPr wrap="square" rtlCol="0">
            <a:spAutoFit/>
          </a:bodyPr>
          <a:lstStyle/>
          <a:p>
            <a:pPr algn="ctr"/>
            <a:r>
              <a:rPr lang="en-US" sz="1400" dirty="0"/>
              <a:t>3.5</a:t>
            </a:r>
          </a:p>
        </p:txBody>
      </p:sp>
      <p:sp>
        <p:nvSpPr>
          <p:cNvPr id="280" name="TextBox 279">
            <a:extLst>
              <a:ext uri="{FF2B5EF4-FFF2-40B4-BE49-F238E27FC236}">
                <a16:creationId xmlns:a16="http://schemas.microsoft.com/office/drawing/2014/main" id="{DA2055A9-5CE1-42B0-8B25-9138E19B0A28}"/>
              </a:ext>
            </a:extLst>
          </p:cNvPr>
          <p:cNvSpPr txBox="1"/>
          <p:nvPr/>
        </p:nvSpPr>
        <p:spPr>
          <a:xfrm>
            <a:off x="7998007" y="2053383"/>
            <a:ext cx="723721" cy="307777"/>
          </a:xfrm>
          <a:prstGeom prst="rect">
            <a:avLst/>
          </a:prstGeom>
          <a:noFill/>
        </p:spPr>
        <p:txBody>
          <a:bodyPr wrap="square" rtlCol="0">
            <a:spAutoFit/>
          </a:bodyPr>
          <a:lstStyle/>
          <a:p>
            <a:pPr algn="ctr"/>
            <a:r>
              <a:rPr lang="en-US" sz="1400" dirty="0"/>
              <a:t>3.5</a:t>
            </a:r>
          </a:p>
        </p:txBody>
      </p:sp>
      <p:cxnSp>
        <p:nvCxnSpPr>
          <p:cNvPr id="62" name="Straight Arrow Connector 61">
            <a:extLst>
              <a:ext uri="{FF2B5EF4-FFF2-40B4-BE49-F238E27FC236}">
                <a16:creationId xmlns:a16="http://schemas.microsoft.com/office/drawing/2014/main" id="{E3A0720E-96E5-4E95-9835-61F216E504B2}"/>
              </a:ext>
            </a:extLst>
          </p:cNvPr>
          <p:cNvCxnSpPr>
            <a:cxnSpLocks/>
          </p:cNvCxnSpPr>
          <p:nvPr/>
        </p:nvCxnSpPr>
        <p:spPr>
          <a:xfrm>
            <a:off x="5532627" y="2724119"/>
            <a:ext cx="405027" cy="0"/>
          </a:xfrm>
          <a:prstGeom prst="straightConnector1">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65" name="TextBox 64">
            <a:extLst>
              <a:ext uri="{FF2B5EF4-FFF2-40B4-BE49-F238E27FC236}">
                <a16:creationId xmlns:a16="http://schemas.microsoft.com/office/drawing/2014/main" id="{757020DE-EC3B-44E0-96C8-A184476D899B}"/>
              </a:ext>
            </a:extLst>
          </p:cNvPr>
          <p:cNvSpPr txBox="1"/>
          <p:nvPr/>
        </p:nvSpPr>
        <p:spPr>
          <a:xfrm>
            <a:off x="5013813" y="2416342"/>
            <a:ext cx="1442656" cy="307777"/>
          </a:xfrm>
          <a:prstGeom prst="rect">
            <a:avLst/>
          </a:prstGeom>
          <a:noFill/>
        </p:spPr>
        <p:txBody>
          <a:bodyPr wrap="square" rtlCol="0">
            <a:spAutoFit/>
          </a:bodyPr>
          <a:lstStyle/>
          <a:p>
            <a:pPr algn="ctr"/>
            <a:r>
              <a:rPr lang="en-US" sz="1400" dirty="0"/>
              <a:t>Blood Moons</a:t>
            </a:r>
          </a:p>
        </p:txBody>
      </p:sp>
      <p:sp>
        <p:nvSpPr>
          <p:cNvPr id="70" name="TextBox 69">
            <a:extLst>
              <a:ext uri="{FF2B5EF4-FFF2-40B4-BE49-F238E27FC236}">
                <a16:creationId xmlns:a16="http://schemas.microsoft.com/office/drawing/2014/main" id="{8D20735B-58DC-48CC-BC9D-B2BC7E0BF796}"/>
              </a:ext>
            </a:extLst>
          </p:cNvPr>
          <p:cNvSpPr txBox="1"/>
          <p:nvPr/>
        </p:nvSpPr>
        <p:spPr>
          <a:xfrm rot="16200000">
            <a:off x="1325003" y="2491874"/>
            <a:ext cx="1600487" cy="307777"/>
          </a:xfrm>
          <a:prstGeom prst="rect">
            <a:avLst/>
          </a:prstGeom>
          <a:noFill/>
        </p:spPr>
        <p:txBody>
          <a:bodyPr wrap="square" rtlCol="0">
            <a:spAutoFit/>
          </a:bodyPr>
          <a:lstStyle/>
          <a:p>
            <a:r>
              <a:rPr lang="en-US" sz="1400" dirty="0"/>
              <a:t>Signs in Heavens</a:t>
            </a:r>
          </a:p>
        </p:txBody>
      </p:sp>
      <p:sp>
        <p:nvSpPr>
          <p:cNvPr id="72" name="TextBox 71">
            <a:extLst>
              <a:ext uri="{FF2B5EF4-FFF2-40B4-BE49-F238E27FC236}">
                <a16:creationId xmlns:a16="http://schemas.microsoft.com/office/drawing/2014/main" id="{7AE3F05F-BE57-46B7-81D0-51BC7CD79BF6}"/>
              </a:ext>
            </a:extLst>
          </p:cNvPr>
          <p:cNvSpPr txBox="1"/>
          <p:nvPr/>
        </p:nvSpPr>
        <p:spPr>
          <a:xfrm>
            <a:off x="2033606" y="2056678"/>
            <a:ext cx="1197780" cy="338554"/>
          </a:xfrm>
          <a:prstGeom prst="rect">
            <a:avLst/>
          </a:prstGeom>
          <a:noFill/>
        </p:spPr>
        <p:txBody>
          <a:bodyPr wrap="square" rtlCol="0">
            <a:spAutoFit/>
          </a:bodyPr>
          <a:lstStyle/>
          <a:p>
            <a:pPr algn="ctr"/>
            <a:r>
              <a:rPr lang="en-US" sz="1600" b="1" dirty="0"/>
              <a:t>Sun</a:t>
            </a:r>
          </a:p>
        </p:txBody>
      </p:sp>
      <p:sp>
        <p:nvSpPr>
          <p:cNvPr id="73" name="TextBox 72">
            <a:extLst>
              <a:ext uri="{FF2B5EF4-FFF2-40B4-BE49-F238E27FC236}">
                <a16:creationId xmlns:a16="http://schemas.microsoft.com/office/drawing/2014/main" id="{900CB924-8A81-4D44-B75E-FA407B283FB2}"/>
              </a:ext>
            </a:extLst>
          </p:cNvPr>
          <p:cNvSpPr txBox="1"/>
          <p:nvPr/>
        </p:nvSpPr>
        <p:spPr>
          <a:xfrm>
            <a:off x="2111645" y="2650027"/>
            <a:ext cx="1197780" cy="338554"/>
          </a:xfrm>
          <a:prstGeom prst="rect">
            <a:avLst/>
          </a:prstGeom>
          <a:noFill/>
        </p:spPr>
        <p:txBody>
          <a:bodyPr wrap="square" rtlCol="0">
            <a:spAutoFit/>
          </a:bodyPr>
          <a:lstStyle/>
          <a:p>
            <a:pPr algn="ctr"/>
            <a:r>
              <a:rPr lang="en-US" sz="1600" b="1" dirty="0"/>
              <a:t>Moon</a:t>
            </a:r>
          </a:p>
        </p:txBody>
      </p:sp>
      <p:sp>
        <p:nvSpPr>
          <p:cNvPr id="74" name="TextBox 73">
            <a:extLst>
              <a:ext uri="{FF2B5EF4-FFF2-40B4-BE49-F238E27FC236}">
                <a16:creationId xmlns:a16="http://schemas.microsoft.com/office/drawing/2014/main" id="{51C68750-26FB-4A50-99D9-4C2F96BF6FAD}"/>
              </a:ext>
            </a:extLst>
          </p:cNvPr>
          <p:cNvSpPr txBox="1"/>
          <p:nvPr/>
        </p:nvSpPr>
        <p:spPr>
          <a:xfrm>
            <a:off x="2094923" y="3135287"/>
            <a:ext cx="1197780" cy="338554"/>
          </a:xfrm>
          <a:prstGeom prst="rect">
            <a:avLst/>
          </a:prstGeom>
          <a:noFill/>
        </p:spPr>
        <p:txBody>
          <a:bodyPr wrap="square" rtlCol="0">
            <a:spAutoFit/>
          </a:bodyPr>
          <a:lstStyle/>
          <a:p>
            <a:pPr algn="ctr"/>
            <a:r>
              <a:rPr lang="en-US" sz="1600" b="1" dirty="0"/>
              <a:t>Stars</a:t>
            </a:r>
          </a:p>
        </p:txBody>
      </p:sp>
      <p:cxnSp>
        <p:nvCxnSpPr>
          <p:cNvPr id="71" name="Straight Arrow Connector 70">
            <a:extLst>
              <a:ext uri="{FF2B5EF4-FFF2-40B4-BE49-F238E27FC236}">
                <a16:creationId xmlns:a16="http://schemas.microsoft.com/office/drawing/2014/main" id="{F1F58291-C033-4DF0-A093-6FFA60C9A2F7}"/>
              </a:ext>
            </a:extLst>
          </p:cNvPr>
          <p:cNvCxnSpPr>
            <a:cxnSpLocks/>
          </p:cNvCxnSpPr>
          <p:nvPr/>
        </p:nvCxnSpPr>
        <p:spPr>
          <a:xfrm>
            <a:off x="6590782" y="3218108"/>
            <a:ext cx="1169966"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7" name="Straight Connector 76">
            <a:extLst>
              <a:ext uri="{FF2B5EF4-FFF2-40B4-BE49-F238E27FC236}">
                <a16:creationId xmlns:a16="http://schemas.microsoft.com/office/drawing/2014/main" id="{E5805224-440A-40C5-A584-3D9601A78041}"/>
              </a:ext>
            </a:extLst>
          </p:cNvPr>
          <p:cNvCxnSpPr/>
          <p:nvPr/>
        </p:nvCxnSpPr>
        <p:spPr>
          <a:xfrm>
            <a:off x="9602418" y="874432"/>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76DA693-DCE0-4544-B649-35F4F8C09EA8}"/>
              </a:ext>
            </a:extLst>
          </p:cNvPr>
          <p:cNvCxnSpPr/>
          <p:nvPr/>
        </p:nvCxnSpPr>
        <p:spPr>
          <a:xfrm>
            <a:off x="10311943" y="87443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B83B24B-38C8-43C3-AFFB-4509DC7F7669}"/>
              </a:ext>
            </a:extLst>
          </p:cNvPr>
          <p:cNvCxnSpPr/>
          <p:nvPr/>
        </p:nvCxnSpPr>
        <p:spPr>
          <a:xfrm>
            <a:off x="11010826" y="874315"/>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63B8B55-3952-4DA3-940F-0743408053F0}"/>
              </a:ext>
            </a:extLst>
          </p:cNvPr>
          <p:cNvCxnSpPr/>
          <p:nvPr/>
        </p:nvCxnSpPr>
        <p:spPr>
          <a:xfrm>
            <a:off x="11740677" y="877836"/>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E1FEFA-083D-444D-939C-47AD6390E85A}"/>
              </a:ext>
            </a:extLst>
          </p:cNvPr>
          <p:cNvCxnSpPr/>
          <p:nvPr/>
        </p:nvCxnSpPr>
        <p:spPr>
          <a:xfrm>
            <a:off x="234414" y="872223"/>
            <a:ext cx="11769776" cy="0"/>
          </a:xfrm>
          <a:prstGeom prst="line">
            <a:avLst/>
          </a:prstGeom>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A572CC61-2AA1-4200-BBF4-4C0E181324CB}"/>
              </a:ext>
            </a:extLst>
          </p:cNvPr>
          <p:cNvSpPr txBox="1"/>
          <p:nvPr/>
        </p:nvSpPr>
        <p:spPr>
          <a:xfrm>
            <a:off x="9306984" y="585661"/>
            <a:ext cx="672411" cy="338554"/>
          </a:xfrm>
          <a:prstGeom prst="rect">
            <a:avLst/>
          </a:prstGeom>
          <a:noFill/>
        </p:spPr>
        <p:txBody>
          <a:bodyPr wrap="square" rtlCol="0">
            <a:spAutoFit/>
          </a:bodyPr>
          <a:lstStyle/>
          <a:p>
            <a:r>
              <a:rPr lang="en-US" sz="1600" dirty="0"/>
              <a:t>2026</a:t>
            </a:r>
          </a:p>
        </p:txBody>
      </p:sp>
      <p:sp>
        <p:nvSpPr>
          <p:cNvPr id="85" name="TextBox 84">
            <a:extLst>
              <a:ext uri="{FF2B5EF4-FFF2-40B4-BE49-F238E27FC236}">
                <a16:creationId xmlns:a16="http://schemas.microsoft.com/office/drawing/2014/main" id="{AB600CD7-5E5A-4123-BD6D-17AD6C4CCF33}"/>
              </a:ext>
            </a:extLst>
          </p:cNvPr>
          <p:cNvSpPr txBox="1"/>
          <p:nvPr/>
        </p:nvSpPr>
        <p:spPr>
          <a:xfrm>
            <a:off x="9986576" y="577723"/>
            <a:ext cx="672411" cy="338554"/>
          </a:xfrm>
          <a:prstGeom prst="rect">
            <a:avLst/>
          </a:prstGeom>
          <a:noFill/>
        </p:spPr>
        <p:txBody>
          <a:bodyPr wrap="square" rtlCol="0">
            <a:spAutoFit/>
          </a:bodyPr>
          <a:lstStyle/>
          <a:p>
            <a:r>
              <a:rPr lang="en-US" sz="1600" dirty="0"/>
              <a:t>2028</a:t>
            </a:r>
          </a:p>
        </p:txBody>
      </p:sp>
      <p:sp>
        <p:nvSpPr>
          <p:cNvPr id="86" name="TextBox 85">
            <a:extLst>
              <a:ext uri="{FF2B5EF4-FFF2-40B4-BE49-F238E27FC236}">
                <a16:creationId xmlns:a16="http://schemas.microsoft.com/office/drawing/2014/main" id="{B8AF6D22-4F41-4F01-B2A4-01AB37071656}"/>
              </a:ext>
            </a:extLst>
          </p:cNvPr>
          <p:cNvSpPr txBox="1"/>
          <p:nvPr/>
        </p:nvSpPr>
        <p:spPr>
          <a:xfrm>
            <a:off x="10666168" y="569785"/>
            <a:ext cx="672411" cy="338554"/>
          </a:xfrm>
          <a:prstGeom prst="rect">
            <a:avLst/>
          </a:prstGeom>
          <a:noFill/>
        </p:spPr>
        <p:txBody>
          <a:bodyPr wrap="square" rtlCol="0">
            <a:spAutoFit/>
          </a:bodyPr>
          <a:lstStyle/>
          <a:p>
            <a:r>
              <a:rPr lang="en-US" sz="1600" dirty="0"/>
              <a:t>2030</a:t>
            </a:r>
          </a:p>
        </p:txBody>
      </p:sp>
      <p:sp>
        <p:nvSpPr>
          <p:cNvPr id="87" name="TextBox 86">
            <a:extLst>
              <a:ext uri="{FF2B5EF4-FFF2-40B4-BE49-F238E27FC236}">
                <a16:creationId xmlns:a16="http://schemas.microsoft.com/office/drawing/2014/main" id="{BE5A59D5-ABC8-422F-9F42-BD8EA59F7133}"/>
              </a:ext>
            </a:extLst>
          </p:cNvPr>
          <p:cNvSpPr txBox="1"/>
          <p:nvPr/>
        </p:nvSpPr>
        <p:spPr>
          <a:xfrm>
            <a:off x="11345760" y="561847"/>
            <a:ext cx="672411" cy="338554"/>
          </a:xfrm>
          <a:prstGeom prst="rect">
            <a:avLst/>
          </a:prstGeom>
          <a:noFill/>
        </p:spPr>
        <p:txBody>
          <a:bodyPr wrap="square" rtlCol="0">
            <a:spAutoFit/>
          </a:bodyPr>
          <a:lstStyle/>
          <a:p>
            <a:r>
              <a:rPr lang="en-US" sz="1600" dirty="0"/>
              <a:t>2032</a:t>
            </a:r>
          </a:p>
        </p:txBody>
      </p:sp>
      <p:cxnSp>
        <p:nvCxnSpPr>
          <p:cNvPr id="20" name="Straight Connector 19">
            <a:extLst>
              <a:ext uri="{FF2B5EF4-FFF2-40B4-BE49-F238E27FC236}">
                <a16:creationId xmlns:a16="http://schemas.microsoft.com/office/drawing/2014/main" id="{AD3244D9-2D0E-47E2-9ECD-5B4D99D60BD6}"/>
              </a:ext>
            </a:extLst>
          </p:cNvPr>
          <p:cNvCxnSpPr>
            <a:cxnSpLocks/>
          </p:cNvCxnSpPr>
          <p:nvPr/>
        </p:nvCxnSpPr>
        <p:spPr>
          <a:xfrm flipV="1">
            <a:off x="6434741" y="693989"/>
            <a:ext cx="0" cy="1986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6FDBAAD6-7A7C-4E36-B6F9-C683FDD18080}"/>
              </a:ext>
            </a:extLst>
          </p:cNvPr>
          <p:cNvSpPr txBox="1"/>
          <p:nvPr/>
        </p:nvSpPr>
        <p:spPr>
          <a:xfrm>
            <a:off x="620873" y="962035"/>
            <a:ext cx="8726940" cy="307777"/>
          </a:xfrm>
          <a:prstGeom prst="rect">
            <a:avLst/>
          </a:prstGeom>
          <a:noFill/>
        </p:spPr>
        <p:txBody>
          <a:bodyPr wrap="square" rtlCol="0">
            <a:spAutoFit/>
          </a:bodyPr>
          <a:lstStyle/>
          <a:p>
            <a:r>
              <a:rPr lang="en-US" sz="1400" dirty="0"/>
              <a:t>1967 Generation of “Time of Gentiles Fulfilled” (70 years per generation-Psalms 90:10) </a:t>
            </a:r>
          </a:p>
        </p:txBody>
      </p:sp>
      <p:sp>
        <p:nvSpPr>
          <p:cNvPr id="89" name="TextBox 88">
            <a:extLst>
              <a:ext uri="{FF2B5EF4-FFF2-40B4-BE49-F238E27FC236}">
                <a16:creationId xmlns:a16="http://schemas.microsoft.com/office/drawing/2014/main" id="{BFCC60EF-95BF-4CD6-98D3-0F1722AFD628}"/>
              </a:ext>
            </a:extLst>
          </p:cNvPr>
          <p:cNvSpPr txBox="1"/>
          <p:nvPr/>
        </p:nvSpPr>
        <p:spPr>
          <a:xfrm>
            <a:off x="639678" y="1250545"/>
            <a:ext cx="11364512" cy="523220"/>
          </a:xfrm>
          <a:prstGeom prst="rect">
            <a:avLst/>
          </a:prstGeom>
          <a:noFill/>
        </p:spPr>
        <p:txBody>
          <a:bodyPr wrap="square" rtlCol="0">
            <a:spAutoFit/>
          </a:bodyPr>
          <a:lstStyle/>
          <a:p>
            <a:pPr>
              <a:tabLst>
                <a:tab pos="465138" algn="l"/>
                <a:tab pos="1765300" algn="l"/>
                <a:tab pos="5037138" algn="l"/>
              </a:tabLst>
            </a:pPr>
            <a:r>
              <a:rPr lang="en-US" sz="1400" dirty="0">
                <a:solidFill>
                  <a:schemeClr val="accent5">
                    <a:lumMod val="75000"/>
                  </a:schemeClr>
                </a:solidFill>
              </a:rPr>
              <a:t>	</a:t>
            </a:r>
            <a:r>
              <a:rPr lang="en-US" sz="1400" dirty="0"/>
              <a:t>Wickedness and Broken Covenants		2017 (5777) Significance: </a:t>
            </a:r>
            <a:br>
              <a:rPr lang="en-US" sz="1400" dirty="0"/>
            </a:br>
            <a:r>
              <a:rPr lang="en-US" sz="1400" dirty="0"/>
              <a:t>		100 years from Balfour (1917 - Jubilee), 70 years from UN (1947), 50 years from Jerusalem return (1967 – Jubilee)</a:t>
            </a:r>
          </a:p>
        </p:txBody>
      </p:sp>
      <p:cxnSp>
        <p:nvCxnSpPr>
          <p:cNvPr id="90" name="Straight Arrow Connector 89">
            <a:extLst>
              <a:ext uri="{FF2B5EF4-FFF2-40B4-BE49-F238E27FC236}">
                <a16:creationId xmlns:a16="http://schemas.microsoft.com/office/drawing/2014/main" id="{DED2D292-AA17-4494-AB59-B8A99C1DEFF7}"/>
              </a:ext>
            </a:extLst>
          </p:cNvPr>
          <p:cNvCxnSpPr>
            <a:cxnSpLocks/>
          </p:cNvCxnSpPr>
          <p:nvPr/>
        </p:nvCxnSpPr>
        <p:spPr>
          <a:xfrm flipV="1">
            <a:off x="562032" y="1189907"/>
            <a:ext cx="11152914" cy="55326"/>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1" name="TextBox 90">
            <a:extLst>
              <a:ext uri="{FF2B5EF4-FFF2-40B4-BE49-F238E27FC236}">
                <a16:creationId xmlns:a16="http://schemas.microsoft.com/office/drawing/2014/main" id="{38396713-227B-45AA-BA22-4BD3C4847A65}"/>
              </a:ext>
            </a:extLst>
          </p:cNvPr>
          <p:cNvSpPr txBox="1"/>
          <p:nvPr/>
        </p:nvSpPr>
        <p:spPr>
          <a:xfrm>
            <a:off x="637591" y="1535213"/>
            <a:ext cx="1007157" cy="646331"/>
          </a:xfrm>
          <a:prstGeom prst="rect">
            <a:avLst/>
          </a:prstGeom>
          <a:noFill/>
        </p:spPr>
        <p:txBody>
          <a:bodyPr wrap="square" rtlCol="0">
            <a:spAutoFit/>
          </a:bodyPr>
          <a:lstStyle/>
          <a:p>
            <a:r>
              <a:rPr lang="en-US" sz="1200" dirty="0"/>
              <a:t>9/11/01</a:t>
            </a:r>
          </a:p>
          <a:p>
            <a:r>
              <a:rPr lang="en-US" sz="1200" dirty="0"/>
              <a:t>Attack – Isaiah 9:10 </a:t>
            </a:r>
          </a:p>
        </p:txBody>
      </p:sp>
      <p:sp>
        <p:nvSpPr>
          <p:cNvPr id="3" name="TextBox 2">
            <a:extLst>
              <a:ext uri="{FF2B5EF4-FFF2-40B4-BE49-F238E27FC236}">
                <a16:creationId xmlns:a16="http://schemas.microsoft.com/office/drawing/2014/main" id="{09F10E52-FA9C-4113-BBDD-59BA8ACFCAA8}"/>
              </a:ext>
            </a:extLst>
          </p:cNvPr>
          <p:cNvSpPr txBox="1"/>
          <p:nvPr/>
        </p:nvSpPr>
        <p:spPr>
          <a:xfrm>
            <a:off x="6804197" y="3861885"/>
            <a:ext cx="2838992" cy="523220"/>
          </a:xfrm>
          <a:prstGeom prst="rect">
            <a:avLst/>
          </a:prstGeom>
          <a:noFill/>
        </p:spPr>
        <p:txBody>
          <a:bodyPr wrap="square" rtlCol="0">
            <a:spAutoFit/>
          </a:bodyPr>
          <a:lstStyle/>
          <a:p>
            <a:r>
              <a:rPr lang="en-US" sz="1400" dirty="0"/>
              <a:t>Political, International, Religious, Economic Distress</a:t>
            </a:r>
          </a:p>
        </p:txBody>
      </p:sp>
      <p:sp>
        <p:nvSpPr>
          <p:cNvPr id="4" name="TextBox 3">
            <a:extLst>
              <a:ext uri="{FF2B5EF4-FFF2-40B4-BE49-F238E27FC236}">
                <a16:creationId xmlns:a16="http://schemas.microsoft.com/office/drawing/2014/main" id="{13D60354-442D-4A0B-B223-F45A284F59AF}"/>
              </a:ext>
            </a:extLst>
          </p:cNvPr>
          <p:cNvSpPr txBox="1"/>
          <p:nvPr/>
        </p:nvSpPr>
        <p:spPr>
          <a:xfrm rot="16200000">
            <a:off x="1298938" y="3464297"/>
            <a:ext cx="1600487" cy="523220"/>
          </a:xfrm>
          <a:prstGeom prst="rect">
            <a:avLst/>
          </a:prstGeom>
          <a:noFill/>
        </p:spPr>
        <p:txBody>
          <a:bodyPr wrap="square" rtlCol="0">
            <a:spAutoFit/>
          </a:bodyPr>
          <a:lstStyle/>
          <a:p>
            <a:r>
              <a:rPr lang="en-US" sz="1400" dirty="0"/>
              <a:t>Distress of Nations</a:t>
            </a:r>
          </a:p>
        </p:txBody>
      </p:sp>
      <p:sp>
        <p:nvSpPr>
          <p:cNvPr id="5" name="TextBox 4">
            <a:extLst>
              <a:ext uri="{FF2B5EF4-FFF2-40B4-BE49-F238E27FC236}">
                <a16:creationId xmlns:a16="http://schemas.microsoft.com/office/drawing/2014/main" id="{E528368C-0D26-4EB6-B62E-13CB1A7793C7}"/>
              </a:ext>
            </a:extLst>
          </p:cNvPr>
          <p:cNvSpPr txBox="1"/>
          <p:nvPr/>
        </p:nvSpPr>
        <p:spPr>
          <a:xfrm rot="16200000">
            <a:off x="1606593" y="4724203"/>
            <a:ext cx="951424" cy="523220"/>
          </a:xfrm>
          <a:prstGeom prst="rect">
            <a:avLst/>
          </a:prstGeom>
          <a:noFill/>
        </p:spPr>
        <p:txBody>
          <a:bodyPr wrap="square" rtlCol="0">
            <a:spAutoFit/>
          </a:bodyPr>
          <a:lstStyle/>
          <a:p>
            <a:r>
              <a:rPr lang="en-US" sz="1400" dirty="0">
                <a:solidFill>
                  <a:schemeClr val="accent5"/>
                </a:solidFill>
              </a:rPr>
              <a:t>Natural Disasters</a:t>
            </a:r>
          </a:p>
        </p:txBody>
      </p:sp>
      <p:sp>
        <p:nvSpPr>
          <p:cNvPr id="76" name="TextBox 75">
            <a:extLst>
              <a:ext uri="{FF2B5EF4-FFF2-40B4-BE49-F238E27FC236}">
                <a16:creationId xmlns:a16="http://schemas.microsoft.com/office/drawing/2014/main" id="{4ACD02CE-046E-491B-857E-C38ABA382476}"/>
              </a:ext>
            </a:extLst>
          </p:cNvPr>
          <p:cNvSpPr txBox="1"/>
          <p:nvPr/>
        </p:nvSpPr>
        <p:spPr>
          <a:xfrm>
            <a:off x="6807204" y="4539688"/>
            <a:ext cx="2838992" cy="523220"/>
          </a:xfrm>
          <a:prstGeom prst="rect">
            <a:avLst/>
          </a:prstGeom>
          <a:noFill/>
        </p:spPr>
        <p:txBody>
          <a:bodyPr wrap="square" rtlCol="0">
            <a:spAutoFit/>
          </a:bodyPr>
          <a:lstStyle/>
          <a:p>
            <a:r>
              <a:rPr lang="en-US" sz="1400" dirty="0">
                <a:solidFill>
                  <a:schemeClr val="accent5"/>
                </a:solidFill>
              </a:rPr>
              <a:t>Hurricanes, Plague, Locust, Earthquakes, Fires, Famine</a:t>
            </a:r>
          </a:p>
        </p:txBody>
      </p:sp>
      <p:sp>
        <p:nvSpPr>
          <p:cNvPr id="81" name="TextBox 80">
            <a:extLst>
              <a:ext uri="{FF2B5EF4-FFF2-40B4-BE49-F238E27FC236}">
                <a16:creationId xmlns:a16="http://schemas.microsoft.com/office/drawing/2014/main" id="{D1568443-97EC-4533-8D83-8D67F14C4BD1}"/>
              </a:ext>
            </a:extLst>
          </p:cNvPr>
          <p:cNvSpPr txBox="1"/>
          <p:nvPr/>
        </p:nvSpPr>
        <p:spPr>
          <a:xfrm>
            <a:off x="6530612" y="2298058"/>
            <a:ext cx="2035928" cy="523220"/>
          </a:xfrm>
          <a:prstGeom prst="rect">
            <a:avLst/>
          </a:prstGeom>
          <a:noFill/>
        </p:spPr>
        <p:txBody>
          <a:bodyPr wrap="square" rtlCol="0">
            <a:spAutoFit/>
          </a:bodyPr>
          <a:lstStyle/>
          <a:p>
            <a:r>
              <a:rPr lang="en-US" sz="1400" dirty="0">
                <a:solidFill>
                  <a:schemeClr val="accent5"/>
                </a:solidFill>
              </a:rPr>
              <a:t>Beginning </a:t>
            </a:r>
            <a:br>
              <a:rPr lang="en-US" sz="1400" dirty="0">
                <a:solidFill>
                  <a:schemeClr val="accent5"/>
                </a:solidFill>
              </a:rPr>
            </a:br>
            <a:r>
              <a:rPr lang="en-US" sz="1400" dirty="0">
                <a:solidFill>
                  <a:schemeClr val="accent5"/>
                </a:solidFill>
              </a:rPr>
              <a:t>of Sorrows?</a:t>
            </a:r>
          </a:p>
        </p:txBody>
      </p:sp>
    </p:spTree>
    <p:extLst>
      <p:ext uri="{BB962C8B-B14F-4D97-AF65-F5344CB8AC3E}">
        <p14:creationId xmlns:p14="http://schemas.microsoft.com/office/powerpoint/2010/main" val="4445078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787" y="538965"/>
            <a:ext cx="10254343" cy="2268030"/>
          </a:xfrm>
        </p:spPr>
        <p:txBody>
          <a:bodyPr>
            <a:normAutofit/>
          </a:bodyPr>
          <a:lstStyle/>
          <a:p>
            <a:r>
              <a:rPr lang="en-US" sz="4800" dirty="0"/>
              <a:t>Fear, Heaven’s Power Shaken</a:t>
            </a:r>
            <a:br>
              <a:rPr lang="en-US" sz="2000" dirty="0"/>
            </a:br>
            <a:br>
              <a:rPr lang="en-US" sz="2000" dirty="0"/>
            </a:br>
            <a:br>
              <a:rPr lang="en-US" sz="2200" dirty="0"/>
            </a:br>
            <a:br>
              <a:rPr lang="en-US" sz="2200" dirty="0"/>
            </a:br>
            <a:endParaRPr lang="en-US" sz="2200" dirty="0"/>
          </a:p>
        </p:txBody>
      </p:sp>
      <p:sp>
        <p:nvSpPr>
          <p:cNvPr id="3" name="Subtitle 2"/>
          <p:cNvSpPr>
            <a:spLocks noGrp="1"/>
          </p:cNvSpPr>
          <p:nvPr>
            <p:ph type="subTitle" idx="1"/>
          </p:nvPr>
        </p:nvSpPr>
        <p:spPr>
          <a:xfrm>
            <a:off x="1587220" y="2300135"/>
            <a:ext cx="9144000" cy="4006071"/>
          </a:xfrm>
        </p:spPr>
        <p:txBody>
          <a:bodyPr>
            <a:normAutofit/>
          </a:bodyPr>
          <a:lstStyle/>
          <a:p>
            <a:r>
              <a:rPr lang="en-US" sz="3200" dirty="0"/>
              <a:t>Fear</a:t>
            </a:r>
          </a:p>
          <a:p>
            <a:r>
              <a:rPr lang="en-US" dirty="0"/>
              <a:t>Luke 21:26, Rev 6:15-17</a:t>
            </a:r>
          </a:p>
          <a:p>
            <a:pPr>
              <a:spcBef>
                <a:spcPts val="1800"/>
              </a:spcBef>
            </a:pPr>
            <a:r>
              <a:rPr lang="en-US" sz="3200" dirty="0"/>
              <a:t>Elect Deceived</a:t>
            </a:r>
          </a:p>
          <a:p>
            <a:r>
              <a:rPr lang="en-US" dirty="0"/>
              <a:t>Matt. 24:24</a:t>
            </a:r>
          </a:p>
          <a:p>
            <a:pPr>
              <a:spcBef>
                <a:spcPts val="1800"/>
              </a:spcBef>
            </a:pPr>
            <a:r>
              <a:rPr lang="en-US" sz="3200" dirty="0"/>
              <a:t>Church Tried</a:t>
            </a:r>
          </a:p>
          <a:p>
            <a:endParaRPr lang="en-US" dirty="0"/>
          </a:p>
        </p:txBody>
      </p:sp>
    </p:spTree>
    <p:extLst>
      <p:ext uri="{BB962C8B-B14F-4D97-AF65-F5344CB8AC3E}">
        <p14:creationId xmlns:p14="http://schemas.microsoft.com/office/powerpoint/2010/main" val="40775225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158" y="172619"/>
            <a:ext cx="10515600" cy="1325563"/>
          </a:xfrm>
        </p:spPr>
        <p:txBody>
          <a:bodyPr/>
          <a:lstStyle/>
          <a:p>
            <a:r>
              <a:rPr lang="en-US" sz="4000" dirty="0"/>
              <a:t>Heaven’s Power Shaken: Apostasy</a:t>
            </a:r>
          </a:p>
        </p:txBody>
      </p:sp>
      <p:sp>
        <p:nvSpPr>
          <p:cNvPr id="7" name="Content Placeholder 6">
            <a:extLst>
              <a:ext uri="{FF2B5EF4-FFF2-40B4-BE49-F238E27FC236}">
                <a16:creationId xmlns:a16="http://schemas.microsoft.com/office/drawing/2014/main" id="{EA49A955-3152-4195-9906-9D18B5C7B764}"/>
              </a:ext>
            </a:extLst>
          </p:cNvPr>
          <p:cNvSpPr>
            <a:spLocks noGrp="1"/>
          </p:cNvSpPr>
          <p:nvPr>
            <p:ph idx="1"/>
          </p:nvPr>
        </p:nvSpPr>
        <p:spPr/>
        <p:txBody>
          <a:bodyPr>
            <a:normAutofit/>
          </a:bodyPr>
          <a:lstStyle/>
          <a:p>
            <a:r>
              <a:rPr lang="en-US" sz="3200" dirty="0">
                <a:solidFill>
                  <a:schemeClr val="tx2"/>
                </a:solidFill>
              </a:rPr>
              <a:t>How would heaven’s power be shaken? Is it now?</a:t>
            </a:r>
          </a:p>
        </p:txBody>
      </p:sp>
      <p:pic>
        <p:nvPicPr>
          <p:cNvPr id="13314" name="Picture 2" descr="The powers of the heavens will be shaken">
            <a:extLst>
              <a:ext uri="{FF2B5EF4-FFF2-40B4-BE49-F238E27FC236}">
                <a16:creationId xmlns:a16="http://schemas.microsoft.com/office/drawing/2014/main" id="{B1EA0E87-ACF6-4F8D-896C-45A24E513B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1782" y="2996630"/>
            <a:ext cx="5545333" cy="3960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2549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706" y="1498182"/>
            <a:ext cx="8923282" cy="4909935"/>
          </a:xfrm>
        </p:spPr>
        <p:txBody>
          <a:bodyPr>
            <a:normAutofit/>
          </a:bodyPr>
          <a:lstStyle/>
          <a:p>
            <a:r>
              <a:rPr lang="en-US" sz="2800" dirty="0">
                <a:solidFill>
                  <a:schemeClr val="tx2"/>
                </a:solidFill>
              </a:rPr>
              <a:t>Are the heaven’s power being shaken?</a:t>
            </a:r>
          </a:p>
          <a:p>
            <a:pPr lvl="1"/>
            <a:r>
              <a:rPr lang="en-US" sz="2600" dirty="0">
                <a:solidFill>
                  <a:schemeClr val="tx2"/>
                </a:solidFill>
              </a:rPr>
              <a:t>Fear rampant</a:t>
            </a:r>
          </a:p>
          <a:p>
            <a:pPr lvl="1"/>
            <a:r>
              <a:rPr lang="en-US" sz="2600" dirty="0">
                <a:solidFill>
                  <a:schemeClr val="tx2"/>
                </a:solidFill>
              </a:rPr>
              <a:t>Temples mostly closed, Churches were closed</a:t>
            </a:r>
          </a:p>
          <a:p>
            <a:pPr lvl="1"/>
            <a:r>
              <a:rPr lang="en-US" sz="2600" dirty="0">
                <a:solidFill>
                  <a:schemeClr val="tx2"/>
                </a:solidFill>
              </a:rPr>
              <a:t>Missionaries mostly local</a:t>
            </a:r>
          </a:p>
          <a:p>
            <a:pPr lvl="1"/>
            <a:r>
              <a:rPr lang="en-US" sz="2600" dirty="0">
                <a:solidFill>
                  <a:schemeClr val="tx2"/>
                </a:solidFill>
              </a:rPr>
              <a:t>Belief in God and Christ dwindling, persecution</a:t>
            </a:r>
          </a:p>
          <a:p>
            <a:endParaRPr lang="en-US" dirty="0">
              <a:solidFill>
                <a:schemeClr val="tx2"/>
              </a:solidFill>
            </a:endParaRPr>
          </a:p>
        </p:txBody>
      </p:sp>
      <p:sp>
        <p:nvSpPr>
          <p:cNvPr id="2" name="Title 1"/>
          <p:cNvSpPr>
            <a:spLocks noGrp="1"/>
          </p:cNvSpPr>
          <p:nvPr>
            <p:ph type="title"/>
          </p:nvPr>
        </p:nvSpPr>
        <p:spPr>
          <a:xfrm>
            <a:off x="822158" y="172619"/>
            <a:ext cx="10515600" cy="1325563"/>
          </a:xfrm>
        </p:spPr>
        <p:txBody>
          <a:bodyPr/>
          <a:lstStyle/>
          <a:p>
            <a:r>
              <a:rPr lang="en-US" sz="4000" dirty="0"/>
              <a:t>Fear and Heaven’s Power</a:t>
            </a:r>
          </a:p>
        </p:txBody>
      </p:sp>
      <p:pic>
        <p:nvPicPr>
          <p:cNvPr id="5" name="Picture 2">
            <a:extLst>
              <a:ext uri="{FF2B5EF4-FFF2-40B4-BE49-F238E27FC236}">
                <a16:creationId xmlns:a16="http://schemas.microsoft.com/office/drawing/2014/main" id="{3E1A845C-C5E2-498E-9111-62B9CE01A0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69488" y="2999874"/>
            <a:ext cx="2191132" cy="38400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ible noah, Bible art, Bible images">
            <a:extLst>
              <a:ext uri="{FF2B5EF4-FFF2-40B4-BE49-F238E27FC236}">
                <a16:creationId xmlns:a16="http://schemas.microsoft.com/office/drawing/2014/main" id="{4239E9F0-F5F2-401F-984A-F94C4332CB0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955" r="3" b="3"/>
          <a:stretch/>
        </p:blipFill>
        <p:spPr bwMode="auto">
          <a:xfrm>
            <a:off x="4858070" y="5013317"/>
            <a:ext cx="2413170" cy="1844683"/>
          </a:xfrm>
          <a:prstGeom prst="rect">
            <a:avLst/>
          </a:prstGeom>
          <a:solidFill>
            <a:srgbClr val="FFFFFF"/>
          </a:solidFill>
        </p:spPr>
      </p:pic>
      <p:pic>
        <p:nvPicPr>
          <p:cNvPr id="9" name="Picture 8" descr="A screenshot of a computer&#10;&#10;Description automatically generated">
            <a:extLst>
              <a:ext uri="{FF2B5EF4-FFF2-40B4-BE49-F238E27FC236}">
                <a16:creationId xmlns:a16="http://schemas.microsoft.com/office/drawing/2014/main" id="{914E04E0-1037-4872-8F34-A11434AA5F41}"/>
              </a:ext>
            </a:extLst>
          </p:cNvPr>
          <p:cNvPicPr>
            <a:picLocks noChangeAspect="1"/>
          </p:cNvPicPr>
          <p:nvPr/>
        </p:nvPicPr>
        <p:blipFill rotWithShape="1">
          <a:blip r:embed="rId4"/>
          <a:srcRect l="10744" t="17573" r="11649" b="20816"/>
          <a:stretch/>
        </p:blipFill>
        <p:spPr>
          <a:xfrm>
            <a:off x="2227947" y="5009644"/>
            <a:ext cx="2559883" cy="1971110"/>
          </a:xfrm>
          <a:prstGeom prst="rect">
            <a:avLst/>
          </a:prstGeom>
          <a:noFill/>
        </p:spPr>
      </p:pic>
      <p:pic>
        <p:nvPicPr>
          <p:cNvPr id="11" name="Picture 10">
            <a:extLst>
              <a:ext uri="{FF2B5EF4-FFF2-40B4-BE49-F238E27FC236}">
                <a16:creationId xmlns:a16="http://schemas.microsoft.com/office/drawing/2014/main" id="{7C6AD9AE-E101-4EDA-90D7-C33FEC32C34D}"/>
              </a:ext>
            </a:extLst>
          </p:cNvPr>
          <p:cNvPicPr>
            <a:picLocks noChangeAspect="1"/>
          </p:cNvPicPr>
          <p:nvPr/>
        </p:nvPicPr>
        <p:blipFill rotWithShape="1">
          <a:blip r:embed="rId5"/>
          <a:srcRect l="14927" t="20155" r="17507" b="7679"/>
          <a:stretch/>
        </p:blipFill>
        <p:spPr>
          <a:xfrm>
            <a:off x="-109013" y="5099837"/>
            <a:ext cx="2290739" cy="1880917"/>
          </a:xfrm>
          <a:prstGeom prst="rect">
            <a:avLst/>
          </a:prstGeom>
        </p:spPr>
      </p:pic>
      <p:pic>
        <p:nvPicPr>
          <p:cNvPr id="13" name="Picture 2" descr="Anxiety Disorder Images, Stock Photos &amp; Vectors | Shutterstock">
            <a:extLst>
              <a:ext uri="{FF2B5EF4-FFF2-40B4-BE49-F238E27FC236}">
                <a16:creationId xmlns:a16="http://schemas.microsoft.com/office/drawing/2014/main" id="{B2D5889D-D8BD-439B-AD7F-F17CDA95D64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291"/>
          <a:stretch/>
        </p:blipFill>
        <p:spPr bwMode="auto">
          <a:xfrm>
            <a:off x="7393935" y="5009644"/>
            <a:ext cx="2269144" cy="2069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0897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75143B-A821-4946-84B9-5258E2F3C17A}"/>
              </a:ext>
            </a:extLst>
          </p:cNvPr>
          <p:cNvSpPr/>
          <p:nvPr/>
        </p:nvSpPr>
        <p:spPr>
          <a:xfrm>
            <a:off x="574105" y="892588"/>
            <a:ext cx="11617895" cy="6084591"/>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Rectangle 458">
            <a:extLst>
              <a:ext uri="{FF2B5EF4-FFF2-40B4-BE49-F238E27FC236}">
                <a16:creationId xmlns:a16="http://schemas.microsoft.com/office/drawing/2014/main" id="{EE49CE95-0EC2-499E-8EED-77BCDA496769}"/>
              </a:ext>
            </a:extLst>
          </p:cNvPr>
          <p:cNvSpPr/>
          <p:nvPr/>
        </p:nvSpPr>
        <p:spPr>
          <a:xfrm>
            <a:off x="7559368" y="878722"/>
            <a:ext cx="504133" cy="608458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a:extLst>
              <a:ext uri="{FF2B5EF4-FFF2-40B4-BE49-F238E27FC236}">
                <a16:creationId xmlns:a16="http://schemas.microsoft.com/office/drawing/2014/main" id="{8C44230A-2056-4113-B776-181C7864C41A}"/>
              </a:ext>
            </a:extLst>
          </p:cNvPr>
          <p:cNvSpPr txBox="1"/>
          <p:nvPr/>
        </p:nvSpPr>
        <p:spPr>
          <a:xfrm>
            <a:off x="4737275" y="3051399"/>
            <a:ext cx="1442656" cy="523220"/>
          </a:xfrm>
          <a:prstGeom prst="rect">
            <a:avLst/>
          </a:prstGeom>
          <a:noFill/>
        </p:spPr>
        <p:txBody>
          <a:bodyPr wrap="square" rtlCol="0">
            <a:spAutoFit/>
          </a:bodyPr>
          <a:lstStyle/>
          <a:p>
            <a:pPr algn="ctr"/>
            <a:r>
              <a:rPr lang="en-US" sz="1400" dirty="0"/>
              <a:t>Star of Bethlehem?</a:t>
            </a:r>
          </a:p>
        </p:txBody>
      </p:sp>
      <p:sp>
        <p:nvSpPr>
          <p:cNvPr id="2" name="Title 1"/>
          <p:cNvSpPr>
            <a:spLocks noGrp="1"/>
          </p:cNvSpPr>
          <p:nvPr>
            <p:ph type="title"/>
          </p:nvPr>
        </p:nvSpPr>
        <p:spPr>
          <a:xfrm>
            <a:off x="303912" y="0"/>
            <a:ext cx="11436096" cy="401602"/>
          </a:xfrm>
        </p:spPr>
        <p:txBody>
          <a:bodyPr/>
          <a:lstStyle/>
          <a:p>
            <a:r>
              <a:rPr lang="en-US" sz="4000" dirty="0"/>
              <a:t>Signs Summary</a:t>
            </a:r>
            <a:endParaRPr lang="en-US" sz="4800" dirty="0"/>
          </a:p>
        </p:txBody>
      </p:sp>
      <p:sp>
        <p:nvSpPr>
          <p:cNvPr id="160" name="TextBox 159"/>
          <p:cNvSpPr txBox="1"/>
          <p:nvPr/>
        </p:nvSpPr>
        <p:spPr>
          <a:xfrm>
            <a:off x="2339239" y="588417"/>
            <a:ext cx="940802" cy="338554"/>
          </a:xfrm>
          <a:prstGeom prst="rect">
            <a:avLst/>
          </a:prstGeom>
          <a:noFill/>
        </p:spPr>
        <p:txBody>
          <a:bodyPr wrap="square" rtlCol="0">
            <a:spAutoFit/>
          </a:bodyPr>
          <a:lstStyle/>
          <a:p>
            <a:r>
              <a:rPr lang="en-US" sz="1600" dirty="0"/>
              <a:t>2006</a:t>
            </a:r>
          </a:p>
        </p:txBody>
      </p:sp>
      <p:sp>
        <p:nvSpPr>
          <p:cNvPr id="161" name="TextBox 160"/>
          <p:cNvSpPr txBox="1"/>
          <p:nvPr/>
        </p:nvSpPr>
        <p:spPr>
          <a:xfrm>
            <a:off x="3027099" y="592581"/>
            <a:ext cx="672411" cy="338554"/>
          </a:xfrm>
          <a:prstGeom prst="rect">
            <a:avLst/>
          </a:prstGeom>
          <a:noFill/>
        </p:spPr>
        <p:txBody>
          <a:bodyPr wrap="square" rtlCol="0">
            <a:spAutoFit/>
          </a:bodyPr>
          <a:lstStyle/>
          <a:p>
            <a:r>
              <a:rPr lang="en-US" sz="1600" dirty="0"/>
              <a:t>2008</a:t>
            </a:r>
          </a:p>
        </p:txBody>
      </p:sp>
      <p:sp>
        <p:nvSpPr>
          <p:cNvPr id="162" name="TextBox 161"/>
          <p:cNvSpPr txBox="1"/>
          <p:nvPr/>
        </p:nvSpPr>
        <p:spPr>
          <a:xfrm>
            <a:off x="4386228" y="603416"/>
            <a:ext cx="672411" cy="338554"/>
          </a:xfrm>
          <a:prstGeom prst="rect">
            <a:avLst/>
          </a:prstGeom>
          <a:noFill/>
        </p:spPr>
        <p:txBody>
          <a:bodyPr wrap="square" rtlCol="0">
            <a:spAutoFit/>
          </a:bodyPr>
          <a:lstStyle/>
          <a:p>
            <a:r>
              <a:rPr lang="en-US" sz="1600" dirty="0"/>
              <a:t>2012</a:t>
            </a:r>
          </a:p>
        </p:txBody>
      </p:sp>
      <p:sp>
        <p:nvSpPr>
          <p:cNvPr id="163" name="TextBox 162"/>
          <p:cNvSpPr txBox="1"/>
          <p:nvPr/>
        </p:nvSpPr>
        <p:spPr>
          <a:xfrm>
            <a:off x="5179036" y="606284"/>
            <a:ext cx="672411" cy="338554"/>
          </a:xfrm>
          <a:prstGeom prst="rect">
            <a:avLst/>
          </a:prstGeom>
          <a:noFill/>
        </p:spPr>
        <p:txBody>
          <a:bodyPr wrap="square" rtlCol="0">
            <a:spAutoFit/>
          </a:bodyPr>
          <a:lstStyle/>
          <a:p>
            <a:r>
              <a:rPr lang="en-US" sz="1600" dirty="0"/>
              <a:t>2014</a:t>
            </a:r>
          </a:p>
        </p:txBody>
      </p:sp>
      <p:sp>
        <p:nvSpPr>
          <p:cNvPr id="164" name="TextBox 163"/>
          <p:cNvSpPr txBox="1"/>
          <p:nvPr/>
        </p:nvSpPr>
        <p:spPr>
          <a:xfrm>
            <a:off x="6467991" y="600939"/>
            <a:ext cx="672411" cy="338554"/>
          </a:xfrm>
          <a:prstGeom prst="rect">
            <a:avLst/>
          </a:prstGeom>
          <a:noFill/>
        </p:spPr>
        <p:txBody>
          <a:bodyPr wrap="square" rtlCol="0">
            <a:spAutoFit/>
          </a:bodyPr>
          <a:lstStyle/>
          <a:p>
            <a:r>
              <a:rPr lang="en-US" sz="1600" dirty="0"/>
              <a:t>2018</a:t>
            </a:r>
          </a:p>
        </p:txBody>
      </p:sp>
      <p:sp>
        <p:nvSpPr>
          <p:cNvPr id="165" name="TextBox 164"/>
          <p:cNvSpPr txBox="1"/>
          <p:nvPr/>
        </p:nvSpPr>
        <p:spPr>
          <a:xfrm>
            <a:off x="7192299" y="593140"/>
            <a:ext cx="636444" cy="338554"/>
          </a:xfrm>
          <a:prstGeom prst="rect">
            <a:avLst/>
          </a:prstGeom>
          <a:noFill/>
        </p:spPr>
        <p:txBody>
          <a:bodyPr wrap="square" rtlCol="0">
            <a:spAutoFit/>
          </a:bodyPr>
          <a:lstStyle/>
          <a:p>
            <a:r>
              <a:rPr lang="en-US" sz="1600" dirty="0"/>
              <a:t>2020</a:t>
            </a:r>
          </a:p>
        </p:txBody>
      </p:sp>
      <p:sp>
        <p:nvSpPr>
          <p:cNvPr id="166" name="TextBox 165"/>
          <p:cNvSpPr txBox="1"/>
          <p:nvPr/>
        </p:nvSpPr>
        <p:spPr>
          <a:xfrm>
            <a:off x="7865348" y="602397"/>
            <a:ext cx="672411" cy="338554"/>
          </a:xfrm>
          <a:prstGeom prst="rect">
            <a:avLst/>
          </a:prstGeom>
          <a:noFill/>
        </p:spPr>
        <p:txBody>
          <a:bodyPr wrap="square" rtlCol="0">
            <a:spAutoFit/>
          </a:bodyPr>
          <a:lstStyle/>
          <a:p>
            <a:r>
              <a:rPr lang="en-US" sz="1600" dirty="0"/>
              <a:t>2022</a:t>
            </a:r>
          </a:p>
        </p:txBody>
      </p:sp>
      <p:sp>
        <p:nvSpPr>
          <p:cNvPr id="167" name="TextBox 166"/>
          <p:cNvSpPr txBox="1"/>
          <p:nvPr/>
        </p:nvSpPr>
        <p:spPr>
          <a:xfrm>
            <a:off x="8576361" y="578033"/>
            <a:ext cx="672411" cy="338554"/>
          </a:xfrm>
          <a:prstGeom prst="rect">
            <a:avLst/>
          </a:prstGeom>
          <a:noFill/>
        </p:spPr>
        <p:txBody>
          <a:bodyPr wrap="square" rtlCol="0">
            <a:spAutoFit/>
          </a:bodyPr>
          <a:lstStyle/>
          <a:p>
            <a:r>
              <a:rPr lang="en-US" sz="1600" dirty="0"/>
              <a:t>2024</a:t>
            </a:r>
          </a:p>
        </p:txBody>
      </p:sp>
      <p:cxnSp>
        <p:nvCxnSpPr>
          <p:cNvPr id="121" name="Straight Connector 120">
            <a:extLst>
              <a:ext uri="{FF2B5EF4-FFF2-40B4-BE49-F238E27FC236}">
                <a16:creationId xmlns:a16="http://schemas.microsoft.com/office/drawing/2014/main" id="{18328E7C-888A-4A13-A472-5FAC0B26B6CE}"/>
              </a:ext>
            </a:extLst>
          </p:cNvPr>
          <p:cNvCxnSpPr>
            <a:cxnSpLocks/>
          </p:cNvCxnSpPr>
          <p:nvPr/>
        </p:nvCxnSpPr>
        <p:spPr>
          <a:xfrm>
            <a:off x="580220" y="878049"/>
            <a:ext cx="0" cy="535526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22" name="TextBox 221">
            <a:extLst>
              <a:ext uri="{FF2B5EF4-FFF2-40B4-BE49-F238E27FC236}">
                <a16:creationId xmlns:a16="http://schemas.microsoft.com/office/drawing/2014/main" id="{018FA4A3-0B13-47E4-B982-EE61FC957177}"/>
              </a:ext>
            </a:extLst>
          </p:cNvPr>
          <p:cNvSpPr txBox="1"/>
          <p:nvPr/>
        </p:nvSpPr>
        <p:spPr>
          <a:xfrm>
            <a:off x="277738" y="590131"/>
            <a:ext cx="940802" cy="338554"/>
          </a:xfrm>
          <a:prstGeom prst="rect">
            <a:avLst/>
          </a:prstGeom>
          <a:noFill/>
        </p:spPr>
        <p:txBody>
          <a:bodyPr wrap="square" rtlCol="0">
            <a:spAutoFit/>
          </a:bodyPr>
          <a:lstStyle/>
          <a:p>
            <a:r>
              <a:rPr lang="en-US" sz="1600" b="1" dirty="0"/>
              <a:t>2000 </a:t>
            </a:r>
          </a:p>
        </p:txBody>
      </p:sp>
      <p:sp>
        <p:nvSpPr>
          <p:cNvPr id="223" name="TextBox 222">
            <a:extLst>
              <a:ext uri="{FF2B5EF4-FFF2-40B4-BE49-F238E27FC236}">
                <a16:creationId xmlns:a16="http://schemas.microsoft.com/office/drawing/2014/main" id="{2B7375FF-394E-4F32-8A3A-3B86FB817CF4}"/>
              </a:ext>
            </a:extLst>
          </p:cNvPr>
          <p:cNvSpPr txBox="1"/>
          <p:nvPr/>
        </p:nvSpPr>
        <p:spPr>
          <a:xfrm>
            <a:off x="982470" y="588519"/>
            <a:ext cx="672411" cy="338554"/>
          </a:xfrm>
          <a:prstGeom prst="rect">
            <a:avLst/>
          </a:prstGeom>
          <a:noFill/>
        </p:spPr>
        <p:txBody>
          <a:bodyPr wrap="square" rtlCol="0">
            <a:spAutoFit/>
          </a:bodyPr>
          <a:lstStyle/>
          <a:p>
            <a:r>
              <a:rPr lang="en-US" sz="1600" dirty="0"/>
              <a:t>2002</a:t>
            </a:r>
          </a:p>
        </p:txBody>
      </p:sp>
      <p:sp>
        <p:nvSpPr>
          <p:cNvPr id="224" name="TextBox 223">
            <a:extLst>
              <a:ext uri="{FF2B5EF4-FFF2-40B4-BE49-F238E27FC236}">
                <a16:creationId xmlns:a16="http://schemas.microsoft.com/office/drawing/2014/main" id="{4EAD71C3-D93E-4E04-96D4-42370C9324E2}"/>
              </a:ext>
            </a:extLst>
          </p:cNvPr>
          <p:cNvSpPr txBox="1"/>
          <p:nvPr/>
        </p:nvSpPr>
        <p:spPr>
          <a:xfrm>
            <a:off x="1661581" y="588006"/>
            <a:ext cx="672411" cy="338554"/>
          </a:xfrm>
          <a:prstGeom prst="rect">
            <a:avLst/>
          </a:prstGeom>
          <a:noFill/>
        </p:spPr>
        <p:txBody>
          <a:bodyPr wrap="square" rtlCol="0">
            <a:spAutoFit/>
          </a:bodyPr>
          <a:lstStyle/>
          <a:p>
            <a:r>
              <a:rPr lang="en-US" sz="1600" dirty="0"/>
              <a:t>2004</a:t>
            </a:r>
          </a:p>
        </p:txBody>
      </p:sp>
      <p:cxnSp>
        <p:nvCxnSpPr>
          <p:cNvPr id="234" name="Straight Connector 233">
            <a:extLst>
              <a:ext uri="{FF2B5EF4-FFF2-40B4-BE49-F238E27FC236}">
                <a16:creationId xmlns:a16="http://schemas.microsoft.com/office/drawing/2014/main" id="{468A6FE4-BDEE-43A9-BA8B-A23430D08012}"/>
              </a:ext>
            </a:extLst>
          </p:cNvPr>
          <p:cNvCxnSpPr/>
          <p:nvPr/>
        </p:nvCxnSpPr>
        <p:spPr>
          <a:xfrm>
            <a:off x="1260185" y="87251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69F25F0-ACC0-4B98-912D-F00D30063748}"/>
              </a:ext>
            </a:extLst>
          </p:cNvPr>
          <p:cNvCxnSpPr/>
          <p:nvPr/>
        </p:nvCxnSpPr>
        <p:spPr>
          <a:xfrm>
            <a:off x="1947827" y="877289"/>
            <a:ext cx="0" cy="91440"/>
          </a:xfrm>
          <a:prstGeom prst="line">
            <a:avLst/>
          </a:prstGeom>
          <a:ln w="25400">
            <a:solidFill>
              <a:schemeClr val="accent1">
                <a:shade val="90000"/>
                <a:lumMod val="90000"/>
                <a:alpha val="99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A2890566-CF5E-4388-B0ED-3495B2D6F59F}"/>
              </a:ext>
            </a:extLst>
          </p:cNvPr>
          <p:cNvCxnSpPr/>
          <p:nvPr/>
        </p:nvCxnSpPr>
        <p:spPr>
          <a:xfrm>
            <a:off x="2653548" y="879908"/>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6DA31E8E-DA20-48A3-B212-3C8C686E9B1F}"/>
              </a:ext>
            </a:extLst>
          </p:cNvPr>
          <p:cNvCxnSpPr/>
          <p:nvPr/>
        </p:nvCxnSpPr>
        <p:spPr>
          <a:xfrm>
            <a:off x="3329605" y="87728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81EA1E3F-158E-4EED-88BD-08CB8F755B67}"/>
              </a:ext>
            </a:extLst>
          </p:cNvPr>
          <p:cNvCxnSpPr/>
          <p:nvPr/>
        </p:nvCxnSpPr>
        <p:spPr>
          <a:xfrm>
            <a:off x="4032680" y="87443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B7E9B22A-FF6B-4F67-B747-B2C2E824C9A4}"/>
              </a:ext>
            </a:extLst>
          </p:cNvPr>
          <p:cNvCxnSpPr/>
          <p:nvPr/>
        </p:nvCxnSpPr>
        <p:spPr>
          <a:xfrm>
            <a:off x="4723933"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58E9BCF9-B083-4F51-A6A0-C4488468268F}"/>
              </a:ext>
            </a:extLst>
          </p:cNvPr>
          <p:cNvCxnSpPr/>
          <p:nvPr/>
        </p:nvCxnSpPr>
        <p:spPr>
          <a:xfrm>
            <a:off x="5471792"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EECACE4F-91A3-4CD6-94DF-6361662D1A8A}"/>
              </a:ext>
            </a:extLst>
          </p:cNvPr>
          <p:cNvCxnSpPr/>
          <p:nvPr/>
        </p:nvCxnSpPr>
        <p:spPr>
          <a:xfrm>
            <a:off x="6138489" y="87372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C8FECB74-2707-4D9E-9336-426C861B363F}"/>
              </a:ext>
            </a:extLst>
          </p:cNvPr>
          <p:cNvCxnSpPr/>
          <p:nvPr/>
        </p:nvCxnSpPr>
        <p:spPr>
          <a:xfrm>
            <a:off x="6804197"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31E8B23F-2123-4C50-8FCE-1BAD5636689D}"/>
              </a:ext>
            </a:extLst>
          </p:cNvPr>
          <p:cNvCxnSpPr/>
          <p:nvPr/>
        </p:nvCxnSpPr>
        <p:spPr>
          <a:xfrm>
            <a:off x="7477703" y="87966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263D810F-4A59-45EC-8BED-720AC8B5C689}"/>
              </a:ext>
            </a:extLst>
          </p:cNvPr>
          <p:cNvCxnSpPr/>
          <p:nvPr/>
        </p:nvCxnSpPr>
        <p:spPr>
          <a:xfrm>
            <a:off x="8167457"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B383B490-1C31-4A51-A6C5-F0880113B3CF}"/>
              </a:ext>
            </a:extLst>
          </p:cNvPr>
          <p:cNvCxnSpPr/>
          <p:nvPr/>
        </p:nvCxnSpPr>
        <p:spPr>
          <a:xfrm>
            <a:off x="8901948" y="87400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47" name="TextBox 246">
            <a:extLst>
              <a:ext uri="{FF2B5EF4-FFF2-40B4-BE49-F238E27FC236}">
                <a16:creationId xmlns:a16="http://schemas.microsoft.com/office/drawing/2014/main" id="{3D2119C8-7B17-4155-B371-61B9314ECE57}"/>
              </a:ext>
            </a:extLst>
          </p:cNvPr>
          <p:cNvSpPr txBox="1"/>
          <p:nvPr/>
        </p:nvSpPr>
        <p:spPr>
          <a:xfrm>
            <a:off x="3719658" y="586728"/>
            <a:ext cx="672411" cy="338554"/>
          </a:xfrm>
          <a:prstGeom prst="rect">
            <a:avLst/>
          </a:prstGeom>
          <a:noFill/>
        </p:spPr>
        <p:txBody>
          <a:bodyPr wrap="square" rtlCol="0">
            <a:spAutoFit/>
          </a:bodyPr>
          <a:lstStyle/>
          <a:p>
            <a:r>
              <a:rPr lang="en-US" sz="1600" dirty="0"/>
              <a:t>2010</a:t>
            </a:r>
          </a:p>
        </p:txBody>
      </p:sp>
      <p:sp>
        <p:nvSpPr>
          <p:cNvPr id="248" name="TextBox 247">
            <a:extLst>
              <a:ext uri="{FF2B5EF4-FFF2-40B4-BE49-F238E27FC236}">
                <a16:creationId xmlns:a16="http://schemas.microsoft.com/office/drawing/2014/main" id="{D32150E6-F68C-4419-AB64-8C2C251AC1AA}"/>
              </a:ext>
            </a:extLst>
          </p:cNvPr>
          <p:cNvSpPr txBox="1"/>
          <p:nvPr/>
        </p:nvSpPr>
        <p:spPr>
          <a:xfrm>
            <a:off x="5854928" y="584929"/>
            <a:ext cx="672411" cy="338554"/>
          </a:xfrm>
          <a:prstGeom prst="rect">
            <a:avLst/>
          </a:prstGeom>
          <a:noFill/>
        </p:spPr>
        <p:txBody>
          <a:bodyPr wrap="square" rtlCol="0">
            <a:spAutoFit/>
          </a:bodyPr>
          <a:lstStyle/>
          <a:p>
            <a:r>
              <a:rPr lang="en-US" sz="1600" dirty="0"/>
              <a:t>2016</a:t>
            </a:r>
          </a:p>
        </p:txBody>
      </p:sp>
      <p:sp>
        <p:nvSpPr>
          <p:cNvPr id="249" name="TextBox 248">
            <a:extLst>
              <a:ext uri="{FF2B5EF4-FFF2-40B4-BE49-F238E27FC236}">
                <a16:creationId xmlns:a16="http://schemas.microsoft.com/office/drawing/2014/main" id="{98DD568D-6E8F-497F-A716-C724ED29B5BF}"/>
              </a:ext>
            </a:extLst>
          </p:cNvPr>
          <p:cNvSpPr txBox="1"/>
          <p:nvPr/>
        </p:nvSpPr>
        <p:spPr>
          <a:xfrm rot="16200000">
            <a:off x="-182074" y="1229876"/>
            <a:ext cx="1028285" cy="369332"/>
          </a:xfrm>
          <a:prstGeom prst="rect">
            <a:avLst/>
          </a:prstGeom>
          <a:noFill/>
        </p:spPr>
        <p:txBody>
          <a:bodyPr wrap="square" rtlCol="0">
            <a:spAutoFit/>
          </a:bodyPr>
          <a:lstStyle/>
          <a:p>
            <a:r>
              <a:rPr lang="en-US" dirty="0"/>
              <a:t>Gospels</a:t>
            </a:r>
          </a:p>
        </p:txBody>
      </p:sp>
      <p:sp>
        <p:nvSpPr>
          <p:cNvPr id="251" name="TextBox 250">
            <a:extLst>
              <a:ext uri="{FF2B5EF4-FFF2-40B4-BE49-F238E27FC236}">
                <a16:creationId xmlns:a16="http://schemas.microsoft.com/office/drawing/2014/main" id="{B6B9DEB7-8FAE-4D75-A500-7644E95894C3}"/>
              </a:ext>
            </a:extLst>
          </p:cNvPr>
          <p:cNvSpPr txBox="1"/>
          <p:nvPr/>
        </p:nvSpPr>
        <p:spPr>
          <a:xfrm>
            <a:off x="5919109" y="401602"/>
            <a:ext cx="1245770" cy="584775"/>
          </a:xfrm>
          <a:prstGeom prst="rect">
            <a:avLst/>
          </a:prstGeom>
          <a:noFill/>
        </p:spPr>
        <p:txBody>
          <a:bodyPr wrap="square" rtlCol="0">
            <a:spAutoFit/>
          </a:bodyPr>
          <a:lstStyle/>
          <a:p>
            <a:r>
              <a:rPr lang="en-US" sz="1600" dirty="0">
                <a:solidFill>
                  <a:srgbClr val="00B050"/>
                </a:solidFill>
              </a:rPr>
              <a:t>2017/5777</a:t>
            </a:r>
          </a:p>
          <a:p>
            <a:endParaRPr lang="en-US" sz="1600" dirty="0">
              <a:solidFill>
                <a:srgbClr val="00B050"/>
              </a:solidFill>
            </a:endParaRPr>
          </a:p>
        </p:txBody>
      </p:sp>
      <p:sp>
        <p:nvSpPr>
          <p:cNvPr id="254" name="TextBox 253">
            <a:extLst>
              <a:ext uri="{FF2B5EF4-FFF2-40B4-BE49-F238E27FC236}">
                <a16:creationId xmlns:a16="http://schemas.microsoft.com/office/drawing/2014/main" id="{058481F4-2B12-424A-85EA-555EAE5E4ACC}"/>
              </a:ext>
            </a:extLst>
          </p:cNvPr>
          <p:cNvSpPr txBox="1"/>
          <p:nvPr/>
        </p:nvSpPr>
        <p:spPr>
          <a:xfrm>
            <a:off x="5353707" y="1743783"/>
            <a:ext cx="1739536" cy="523220"/>
          </a:xfrm>
          <a:prstGeom prst="rect">
            <a:avLst/>
          </a:prstGeom>
          <a:noFill/>
        </p:spPr>
        <p:txBody>
          <a:bodyPr wrap="square" rtlCol="0">
            <a:spAutoFit/>
          </a:bodyPr>
          <a:lstStyle/>
          <a:p>
            <a:pPr algn="ctr"/>
            <a:r>
              <a:rPr lang="en-US" sz="1400" dirty="0"/>
              <a:t>Eclipse</a:t>
            </a:r>
            <a:br>
              <a:rPr lang="en-US" sz="1400" dirty="0"/>
            </a:br>
            <a:r>
              <a:rPr lang="en-US" sz="1400" dirty="0"/>
              <a:t>(Sign of Jonah)</a:t>
            </a:r>
          </a:p>
        </p:txBody>
      </p:sp>
      <p:sp>
        <p:nvSpPr>
          <p:cNvPr id="17" name="Oval 16">
            <a:extLst>
              <a:ext uri="{FF2B5EF4-FFF2-40B4-BE49-F238E27FC236}">
                <a16:creationId xmlns:a16="http://schemas.microsoft.com/office/drawing/2014/main" id="{85516DB6-375D-4681-8C1E-54FBC3168BCB}"/>
              </a:ext>
            </a:extLst>
          </p:cNvPr>
          <p:cNvSpPr/>
          <p:nvPr/>
        </p:nvSpPr>
        <p:spPr>
          <a:xfrm>
            <a:off x="6446458" y="2270552"/>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5" name="Oval 254">
            <a:extLst>
              <a:ext uri="{FF2B5EF4-FFF2-40B4-BE49-F238E27FC236}">
                <a16:creationId xmlns:a16="http://schemas.microsoft.com/office/drawing/2014/main" id="{2F1E7887-4C20-4971-A223-757BE6DCCC1C}"/>
              </a:ext>
            </a:extLst>
          </p:cNvPr>
          <p:cNvSpPr/>
          <p:nvPr/>
        </p:nvSpPr>
        <p:spPr>
          <a:xfrm>
            <a:off x="5878559" y="3144742"/>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7" name="TextBox 256">
            <a:extLst>
              <a:ext uri="{FF2B5EF4-FFF2-40B4-BE49-F238E27FC236}">
                <a16:creationId xmlns:a16="http://schemas.microsoft.com/office/drawing/2014/main" id="{3F2EB3A8-EA19-4491-B8EC-8596BE7F05C4}"/>
              </a:ext>
            </a:extLst>
          </p:cNvPr>
          <p:cNvSpPr txBox="1"/>
          <p:nvPr/>
        </p:nvSpPr>
        <p:spPr>
          <a:xfrm>
            <a:off x="8564438" y="1770802"/>
            <a:ext cx="1763099" cy="523220"/>
          </a:xfrm>
          <a:prstGeom prst="rect">
            <a:avLst/>
          </a:prstGeom>
          <a:noFill/>
        </p:spPr>
        <p:txBody>
          <a:bodyPr wrap="square" rtlCol="0">
            <a:spAutoFit/>
          </a:bodyPr>
          <a:lstStyle/>
          <a:p>
            <a:pPr algn="ctr"/>
            <a:r>
              <a:rPr lang="en-US" sz="1400" dirty="0"/>
              <a:t>Eclipse</a:t>
            </a:r>
          </a:p>
          <a:p>
            <a:pPr algn="ctr"/>
            <a:r>
              <a:rPr lang="en-US" sz="1400" dirty="0"/>
              <a:t>(Sign of the Times)</a:t>
            </a:r>
          </a:p>
        </p:txBody>
      </p:sp>
      <p:sp>
        <p:nvSpPr>
          <p:cNvPr id="258" name="Oval 257">
            <a:extLst>
              <a:ext uri="{FF2B5EF4-FFF2-40B4-BE49-F238E27FC236}">
                <a16:creationId xmlns:a16="http://schemas.microsoft.com/office/drawing/2014/main" id="{CA0EC3D3-3623-4B94-82B2-18383774899E}"/>
              </a:ext>
            </a:extLst>
          </p:cNvPr>
          <p:cNvSpPr/>
          <p:nvPr/>
        </p:nvSpPr>
        <p:spPr>
          <a:xfrm>
            <a:off x="8917107" y="2267861"/>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0" name="TextBox 259">
            <a:extLst>
              <a:ext uri="{FF2B5EF4-FFF2-40B4-BE49-F238E27FC236}">
                <a16:creationId xmlns:a16="http://schemas.microsoft.com/office/drawing/2014/main" id="{53408E5E-7116-481E-96D9-3E3FC4D6E9CD}"/>
              </a:ext>
            </a:extLst>
          </p:cNvPr>
          <p:cNvSpPr txBox="1"/>
          <p:nvPr/>
        </p:nvSpPr>
        <p:spPr>
          <a:xfrm>
            <a:off x="7214781" y="1733798"/>
            <a:ext cx="1197780" cy="523220"/>
          </a:xfrm>
          <a:prstGeom prst="rect">
            <a:avLst/>
          </a:prstGeom>
          <a:noFill/>
        </p:spPr>
        <p:txBody>
          <a:bodyPr wrap="square" rtlCol="0">
            <a:spAutoFit/>
          </a:bodyPr>
          <a:lstStyle/>
          <a:p>
            <a:pPr algn="ctr"/>
            <a:r>
              <a:rPr lang="en-US" sz="1400" dirty="0"/>
              <a:t>7 </a:t>
            </a:r>
            <a:br>
              <a:rPr lang="en-US" sz="1400" dirty="0"/>
            </a:br>
            <a:r>
              <a:rPr lang="en-US" sz="1400" dirty="0"/>
              <a:t>Years</a:t>
            </a:r>
          </a:p>
        </p:txBody>
      </p:sp>
      <p:sp>
        <p:nvSpPr>
          <p:cNvPr id="261" name="Oval 260">
            <a:extLst>
              <a:ext uri="{FF2B5EF4-FFF2-40B4-BE49-F238E27FC236}">
                <a16:creationId xmlns:a16="http://schemas.microsoft.com/office/drawing/2014/main" id="{AAB9C9D4-F501-4531-92CF-48C5063DD37B}"/>
              </a:ext>
            </a:extLst>
          </p:cNvPr>
          <p:cNvSpPr/>
          <p:nvPr/>
        </p:nvSpPr>
        <p:spPr>
          <a:xfrm>
            <a:off x="6510129" y="3144742"/>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2" name="TextBox 261">
            <a:extLst>
              <a:ext uri="{FF2B5EF4-FFF2-40B4-BE49-F238E27FC236}">
                <a16:creationId xmlns:a16="http://schemas.microsoft.com/office/drawing/2014/main" id="{973322AF-8F88-4E1D-A5A6-7DA4213C6A5F}"/>
              </a:ext>
            </a:extLst>
          </p:cNvPr>
          <p:cNvSpPr txBox="1"/>
          <p:nvPr/>
        </p:nvSpPr>
        <p:spPr>
          <a:xfrm>
            <a:off x="5743736" y="2866105"/>
            <a:ext cx="2001441" cy="307777"/>
          </a:xfrm>
          <a:prstGeom prst="rect">
            <a:avLst/>
          </a:prstGeom>
          <a:noFill/>
        </p:spPr>
        <p:txBody>
          <a:bodyPr wrap="square" rtlCol="0">
            <a:spAutoFit/>
          </a:bodyPr>
          <a:lstStyle/>
          <a:p>
            <a:pPr algn="ctr"/>
            <a:r>
              <a:rPr lang="en-US" sz="1400" dirty="0"/>
              <a:t>Sign of  Woman</a:t>
            </a:r>
          </a:p>
        </p:txBody>
      </p:sp>
      <p:sp>
        <p:nvSpPr>
          <p:cNvPr id="270" name="TextBox 269">
            <a:extLst>
              <a:ext uri="{FF2B5EF4-FFF2-40B4-BE49-F238E27FC236}">
                <a16:creationId xmlns:a16="http://schemas.microsoft.com/office/drawing/2014/main" id="{61CD17D4-F407-484C-9EE1-4D887C8E8424}"/>
              </a:ext>
            </a:extLst>
          </p:cNvPr>
          <p:cNvSpPr txBox="1"/>
          <p:nvPr/>
        </p:nvSpPr>
        <p:spPr>
          <a:xfrm>
            <a:off x="6588890" y="3260051"/>
            <a:ext cx="3225325" cy="523220"/>
          </a:xfrm>
          <a:prstGeom prst="rect">
            <a:avLst/>
          </a:prstGeom>
          <a:noFill/>
        </p:spPr>
        <p:txBody>
          <a:bodyPr wrap="square" rtlCol="0">
            <a:spAutoFit/>
          </a:bodyPr>
          <a:lstStyle/>
          <a:p>
            <a:r>
              <a:rPr lang="en-US" sz="1400" dirty="0"/>
              <a:t>Woman (Church) Protected for 1260 days (3.5 years to March 5, 2021)</a:t>
            </a:r>
          </a:p>
        </p:txBody>
      </p:sp>
      <p:sp>
        <p:nvSpPr>
          <p:cNvPr id="271" name="Oval 270">
            <a:extLst>
              <a:ext uri="{FF2B5EF4-FFF2-40B4-BE49-F238E27FC236}">
                <a16:creationId xmlns:a16="http://schemas.microsoft.com/office/drawing/2014/main" id="{D36C4F8E-86DF-44DA-B958-8940914E84BE}"/>
              </a:ext>
            </a:extLst>
          </p:cNvPr>
          <p:cNvSpPr/>
          <p:nvPr/>
        </p:nvSpPr>
        <p:spPr>
          <a:xfrm>
            <a:off x="7752236" y="3181258"/>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72" name="Straight Arrow Connector 271">
            <a:extLst>
              <a:ext uri="{FF2B5EF4-FFF2-40B4-BE49-F238E27FC236}">
                <a16:creationId xmlns:a16="http://schemas.microsoft.com/office/drawing/2014/main" id="{21F252AE-76F3-4E67-BD91-9189E6EEA95C}"/>
              </a:ext>
            </a:extLst>
          </p:cNvPr>
          <p:cNvCxnSpPr>
            <a:cxnSpLocks/>
          </p:cNvCxnSpPr>
          <p:nvPr/>
        </p:nvCxnSpPr>
        <p:spPr>
          <a:xfrm>
            <a:off x="6569329" y="2326196"/>
            <a:ext cx="1191419" cy="0"/>
          </a:xfrm>
          <a:prstGeom prst="straightConnector1">
            <a:avLst/>
          </a:prstGeom>
          <a:ln w="1905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75" name="Straight Arrow Connector 274">
            <a:extLst>
              <a:ext uri="{FF2B5EF4-FFF2-40B4-BE49-F238E27FC236}">
                <a16:creationId xmlns:a16="http://schemas.microsoft.com/office/drawing/2014/main" id="{2F885516-905E-4E97-AD51-812012E19783}"/>
              </a:ext>
            </a:extLst>
          </p:cNvPr>
          <p:cNvCxnSpPr>
            <a:cxnSpLocks/>
          </p:cNvCxnSpPr>
          <p:nvPr/>
        </p:nvCxnSpPr>
        <p:spPr>
          <a:xfrm>
            <a:off x="7732867" y="2327500"/>
            <a:ext cx="1179699" cy="0"/>
          </a:xfrm>
          <a:prstGeom prst="straightConnector1">
            <a:avLst/>
          </a:prstGeom>
          <a:ln w="1905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79" name="TextBox 278">
            <a:extLst>
              <a:ext uri="{FF2B5EF4-FFF2-40B4-BE49-F238E27FC236}">
                <a16:creationId xmlns:a16="http://schemas.microsoft.com/office/drawing/2014/main" id="{B01FCF47-F01C-4A8E-8C01-04AA8392B968}"/>
              </a:ext>
            </a:extLst>
          </p:cNvPr>
          <p:cNvSpPr txBox="1"/>
          <p:nvPr/>
        </p:nvSpPr>
        <p:spPr>
          <a:xfrm>
            <a:off x="6796226" y="2023521"/>
            <a:ext cx="763142" cy="307777"/>
          </a:xfrm>
          <a:prstGeom prst="rect">
            <a:avLst/>
          </a:prstGeom>
          <a:noFill/>
        </p:spPr>
        <p:txBody>
          <a:bodyPr wrap="square" rtlCol="0">
            <a:spAutoFit/>
          </a:bodyPr>
          <a:lstStyle/>
          <a:p>
            <a:pPr algn="ctr"/>
            <a:r>
              <a:rPr lang="en-US" sz="1400" dirty="0"/>
              <a:t>3.5</a:t>
            </a:r>
          </a:p>
        </p:txBody>
      </p:sp>
      <p:sp>
        <p:nvSpPr>
          <p:cNvPr id="280" name="TextBox 279">
            <a:extLst>
              <a:ext uri="{FF2B5EF4-FFF2-40B4-BE49-F238E27FC236}">
                <a16:creationId xmlns:a16="http://schemas.microsoft.com/office/drawing/2014/main" id="{DA2055A9-5CE1-42B0-8B25-9138E19B0A28}"/>
              </a:ext>
            </a:extLst>
          </p:cNvPr>
          <p:cNvSpPr txBox="1"/>
          <p:nvPr/>
        </p:nvSpPr>
        <p:spPr>
          <a:xfrm>
            <a:off x="7998007" y="2053383"/>
            <a:ext cx="723721" cy="307777"/>
          </a:xfrm>
          <a:prstGeom prst="rect">
            <a:avLst/>
          </a:prstGeom>
          <a:noFill/>
        </p:spPr>
        <p:txBody>
          <a:bodyPr wrap="square" rtlCol="0">
            <a:spAutoFit/>
          </a:bodyPr>
          <a:lstStyle/>
          <a:p>
            <a:pPr algn="ctr"/>
            <a:r>
              <a:rPr lang="en-US" sz="1400" dirty="0"/>
              <a:t>3.5</a:t>
            </a:r>
          </a:p>
        </p:txBody>
      </p:sp>
      <p:cxnSp>
        <p:nvCxnSpPr>
          <p:cNvPr id="62" name="Straight Arrow Connector 61">
            <a:extLst>
              <a:ext uri="{FF2B5EF4-FFF2-40B4-BE49-F238E27FC236}">
                <a16:creationId xmlns:a16="http://schemas.microsoft.com/office/drawing/2014/main" id="{E3A0720E-96E5-4E95-9835-61F216E504B2}"/>
              </a:ext>
            </a:extLst>
          </p:cNvPr>
          <p:cNvCxnSpPr>
            <a:cxnSpLocks/>
          </p:cNvCxnSpPr>
          <p:nvPr/>
        </p:nvCxnSpPr>
        <p:spPr>
          <a:xfrm>
            <a:off x="5532627" y="2724119"/>
            <a:ext cx="405027" cy="0"/>
          </a:xfrm>
          <a:prstGeom prst="straightConnector1">
            <a:avLst/>
          </a:prstGeom>
          <a:ln w="1905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65" name="TextBox 64">
            <a:extLst>
              <a:ext uri="{FF2B5EF4-FFF2-40B4-BE49-F238E27FC236}">
                <a16:creationId xmlns:a16="http://schemas.microsoft.com/office/drawing/2014/main" id="{757020DE-EC3B-44E0-96C8-A184476D899B}"/>
              </a:ext>
            </a:extLst>
          </p:cNvPr>
          <p:cNvSpPr txBox="1"/>
          <p:nvPr/>
        </p:nvSpPr>
        <p:spPr>
          <a:xfrm>
            <a:off x="5013813" y="2416342"/>
            <a:ext cx="1442656" cy="307777"/>
          </a:xfrm>
          <a:prstGeom prst="rect">
            <a:avLst/>
          </a:prstGeom>
          <a:noFill/>
        </p:spPr>
        <p:txBody>
          <a:bodyPr wrap="square" rtlCol="0">
            <a:spAutoFit/>
          </a:bodyPr>
          <a:lstStyle/>
          <a:p>
            <a:pPr algn="ctr"/>
            <a:r>
              <a:rPr lang="en-US" sz="1400" dirty="0"/>
              <a:t>Blood Moons</a:t>
            </a:r>
          </a:p>
        </p:txBody>
      </p:sp>
      <p:sp>
        <p:nvSpPr>
          <p:cNvPr id="70" name="TextBox 69">
            <a:extLst>
              <a:ext uri="{FF2B5EF4-FFF2-40B4-BE49-F238E27FC236}">
                <a16:creationId xmlns:a16="http://schemas.microsoft.com/office/drawing/2014/main" id="{8D20735B-58DC-48CC-BC9D-B2BC7E0BF796}"/>
              </a:ext>
            </a:extLst>
          </p:cNvPr>
          <p:cNvSpPr txBox="1"/>
          <p:nvPr/>
        </p:nvSpPr>
        <p:spPr>
          <a:xfrm rot="16200000">
            <a:off x="1325003" y="2491874"/>
            <a:ext cx="1600487" cy="307777"/>
          </a:xfrm>
          <a:prstGeom prst="rect">
            <a:avLst/>
          </a:prstGeom>
          <a:noFill/>
        </p:spPr>
        <p:txBody>
          <a:bodyPr wrap="square" rtlCol="0">
            <a:spAutoFit/>
          </a:bodyPr>
          <a:lstStyle/>
          <a:p>
            <a:r>
              <a:rPr lang="en-US" sz="1400" dirty="0"/>
              <a:t>Signs in Heavens</a:t>
            </a:r>
          </a:p>
        </p:txBody>
      </p:sp>
      <p:sp>
        <p:nvSpPr>
          <p:cNvPr id="72" name="TextBox 71">
            <a:extLst>
              <a:ext uri="{FF2B5EF4-FFF2-40B4-BE49-F238E27FC236}">
                <a16:creationId xmlns:a16="http://schemas.microsoft.com/office/drawing/2014/main" id="{7AE3F05F-BE57-46B7-81D0-51BC7CD79BF6}"/>
              </a:ext>
            </a:extLst>
          </p:cNvPr>
          <p:cNvSpPr txBox="1"/>
          <p:nvPr/>
        </p:nvSpPr>
        <p:spPr>
          <a:xfrm>
            <a:off x="2033606" y="2056678"/>
            <a:ext cx="1197780" cy="338554"/>
          </a:xfrm>
          <a:prstGeom prst="rect">
            <a:avLst/>
          </a:prstGeom>
          <a:noFill/>
        </p:spPr>
        <p:txBody>
          <a:bodyPr wrap="square" rtlCol="0">
            <a:spAutoFit/>
          </a:bodyPr>
          <a:lstStyle/>
          <a:p>
            <a:pPr algn="ctr"/>
            <a:r>
              <a:rPr lang="en-US" sz="1600" b="1" dirty="0"/>
              <a:t>Sun</a:t>
            </a:r>
          </a:p>
        </p:txBody>
      </p:sp>
      <p:sp>
        <p:nvSpPr>
          <p:cNvPr id="73" name="TextBox 72">
            <a:extLst>
              <a:ext uri="{FF2B5EF4-FFF2-40B4-BE49-F238E27FC236}">
                <a16:creationId xmlns:a16="http://schemas.microsoft.com/office/drawing/2014/main" id="{900CB924-8A81-4D44-B75E-FA407B283FB2}"/>
              </a:ext>
            </a:extLst>
          </p:cNvPr>
          <p:cNvSpPr txBox="1"/>
          <p:nvPr/>
        </p:nvSpPr>
        <p:spPr>
          <a:xfrm>
            <a:off x="2111645" y="2650027"/>
            <a:ext cx="1197780" cy="338554"/>
          </a:xfrm>
          <a:prstGeom prst="rect">
            <a:avLst/>
          </a:prstGeom>
          <a:noFill/>
        </p:spPr>
        <p:txBody>
          <a:bodyPr wrap="square" rtlCol="0">
            <a:spAutoFit/>
          </a:bodyPr>
          <a:lstStyle/>
          <a:p>
            <a:pPr algn="ctr"/>
            <a:r>
              <a:rPr lang="en-US" sz="1600" b="1" dirty="0"/>
              <a:t>Moon</a:t>
            </a:r>
          </a:p>
        </p:txBody>
      </p:sp>
      <p:sp>
        <p:nvSpPr>
          <p:cNvPr id="74" name="TextBox 73">
            <a:extLst>
              <a:ext uri="{FF2B5EF4-FFF2-40B4-BE49-F238E27FC236}">
                <a16:creationId xmlns:a16="http://schemas.microsoft.com/office/drawing/2014/main" id="{51C68750-26FB-4A50-99D9-4C2F96BF6FAD}"/>
              </a:ext>
            </a:extLst>
          </p:cNvPr>
          <p:cNvSpPr txBox="1"/>
          <p:nvPr/>
        </p:nvSpPr>
        <p:spPr>
          <a:xfrm>
            <a:off x="2094923" y="3135287"/>
            <a:ext cx="1197780" cy="338554"/>
          </a:xfrm>
          <a:prstGeom prst="rect">
            <a:avLst/>
          </a:prstGeom>
          <a:noFill/>
        </p:spPr>
        <p:txBody>
          <a:bodyPr wrap="square" rtlCol="0">
            <a:spAutoFit/>
          </a:bodyPr>
          <a:lstStyle/>
          <a:p>
            <a:pPr algn="ctr"/>
            <a:r>
              <a:rPr lang="en-US" sz="1600" b="1" dirty="0"/>
              <a:t>Stars</a:t>
            </a:r>
          </a:p>
        </p:txBody>
      </p:sp>
      <p:cxnSp>
        <p:nvCxnSpPr>
          <p:cNvPr id="71" name="Straight Arrow Connector 70">
            <a:extLst>
              <a:ext uri="{FF2B5EF4-FFF2-40B4-BE49-F238E27FC236}">
                <a16:creationId xmlns:a16="http://schemas.microsoft.com/office/drawing/2014/main" id="{F1F58291-C033-4DF0-A093-6FFA60C9A2F7}"/>
              </a:ext>
            </a:extLst>
          </p:cNvPr>
          <p:cNvCxnSpPr>
            <a:cxnSpLocks/>
          </p:cNvCxnSpPr>
          <p:nvPr/>
        </p:nvCxnSpPr>
        <p:spPr>
          <a:xfrm>
            <a:off x="6590782" y="3218108"/>
            <a:ext cx="1169966"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7" name="Straight Connector 76">
            <a:extLst>
              <a:ext uri="{FF2B5EF4-FFF2-40B4-BE49-F238E27FC236}">
                <a16:creationId xmlns:a16="http://schemas.microsoft.com/office/drawing/2014/main" id="{E5805224-440A-40C5-A584-3D9601A78041}"/>
              </a:ext>
            </a:extLst>
          </p:cNvPr>
          <p:cNvCxnSpPr/>
          <p:nvPr/>
        </p:nvCxnSpPr>
        <p:spPr>
          <a:xfrm>
            <a:off x="9602418" y="874432"/>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76DA693-DCE0-4544-B649-35F4F8C09EA8}"/>
              </a:ext>
            </a:extLst>
          </p:cNvPr>
          <p:cNvCxnSpPr/>
          <p:nvPr/>
        </p:nvCxnSpPr>
        <p:spPr>
          <a:xfrm>
            <a:off x="10311943" y="87443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B83B24B-38C8-43C3-AFFB-4509DC7F7669}"/>
              </a:ext>
            </a:extLst>
          </p:cNvPr>
          <p:cNvCxnSpPr/>
          <p:nvPr/>
        </p:nvCxnSpPr>
        <p:spPr>
          <a:xfrm>
            <a:off x="11010826" y="874315"/>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63B8B55-3952-4DA3-940F-0743408053F0}"/>
              </a:ext>
            </a:extLst>
          </p:cNvPr>
          <p:cNvCxnSpPr/>
          <p:nvPr/>
        </p:nvCxnSpPr>
        <p:spPr>
          <a:xfrm>
            <a:off x="11740677" y="877836"/>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E1FEFA-083D-444D-939C-47AD6390E85A}"/>
              </a:ext>
            </a:extLst>
          </p:cNvPr>
          <p:cNvCxnSpPr/>
          <p:nvPr/>
        </p:nvCxnSpPr>
        <p:spPr>
          <a:xfrm>
            <a:off x="234414" y="872223"/>
            <a:ext cx="11769776" cy="0"/>
          </a:xfrm>
          <a:prstGeom prst="line">
            <a:avLst/>
          </a:prstGeom>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A572CC61-2AA1-4200-BBF4-4C0E181324CB}"/>
              </a:ext>
            </a:extLst>
          </p:cNvPr>
          <p:cNvSpPr txBox="1"/>
          <p:nvPr/>
        </p:nvSpPr>
        <p:spPr>
          <a:xfrm>
            <a:off x="9306984" y="585661"/>
            <a:ext cx="672411" cy="338554"/>
          </a:xfrm>
          <a:prstGeom prst="rect">
            <a:avLst/>
          </a:prstGeom>
          <a:noFill/>
        </p:spPr>
        <p:txBody>
          <a:bodyPr wrap="square" rtlCol="0">
            <a:spAutoFit/>
          </a:bodyPr>
          <a:lstStyle/>
          <a:p>
            <a:r>
              <a:rPr lang="en-US" sz="1600" dirty="0"/>
              <a:t>2026</a:t>
            </a:r>
          </a:p>
        </p:txBody>
      </p:sp>
      <p:sp>
        <p:nvSpPr>
          <p:cNvPr id="85" name="TextBox 84">
            <a:extLst>
              <a:ext uri="{FF2B5EF4-FFF2-40B4-BE49-F238E27FC236}">
                <a16:creationId xmlns:a16="http://schemas.microsoft.com/office/drawing/2014/main" id="{AB600CD7-5E5A-4123-BD6D-17AD6C4CCF33}"/>
              </a:ext>
            </a:extLst>
          </p:cNvPr>
          <p:cNvSpPr txBox="1"/>
          <p:nvPr/>
        </p:nvSpPr>
        <p:spPr>
          <a:xfrm>
            <a:off x="9986576" y="577723"/>
            <a:ext cx="672411" cy="338554"/>
          </a:xfrm>
          <a:prstGeom prst="rect">
            <a:avLst/>
          </a:prstGeom>
          <a:noFill/>
        </p:spPr>
        <p:txBody>
          <a:bodyPr wrap="square" rtlCol="0">
            <a:spAutoFit/>
          </a:bodyPr>
          <a:lstStyle/>
          <a:p>
            <a:r>
              <a:rPr lang="en-US" sz="1600" dirty="0"/>
              <a:t>2028</a:t>
            </a:r>
          </a:p>
        </p:txBody>
      </p:sp>
      <p:sp>
        <p:nvSpPr>
          <p:cNvPr id="86" name="TextBox 85">
            <a:extLst>
              <a:ext uri="{FF2B5EF4-FFF2-40B4-BE49-F238E27FC236}">
                <a16:creationId xmlns:a16="http://schemas.microsoft.com/office/drawing/2014/main" id="{B8AF6D22-4F41-4F01-B2A4-01AB37071656}"/>
              </a:ext>
            </a:extLst>
          </p:cNvPr>
          <p:cNvSpPr txBox="1"/>
          <p:nvPr/>
        </p:nvSpPr>
        <p:spPr>
          <a:xfrm>
            <a:off x="10666168" y="569785"/>
            <a:ext cx="672411" cy="338554"/>
          </a:xfrm>
          <a:prstGeom prst="rect">
            <a:avLst/>
          </a:prstGeom>
          <a:noFill/>
        </p:spPr>
        <p:txBody>
          <a:bodyPr wrap="square" rtlCol="0">
            <a:spAutoFit/>
          </a:bodyPr>
          <a:lstStyle/>
          <a:p>
            <a:r>
              <a:rPr lang="en-US" sz="1600" dirty="0"/>
              <a:t>2030</a:t>
            </a:r>
          </a:p>
        </p:txBody>
      </p:sp>
      <p:sp>
        <p:nvSpPr>
          <p:cNvPr id="87" name="TextBox 86">
            <a:extLst>
              <a:ext uri="{FF2B5EF4-FFF2-40B4-BE49-F238E27FC236}">
                <a16:creationId xmlns:a16="http://schemas.microsoft.com/office/drawing/2014/main" id="{BE5A59D5-ABC8-422F-9F42-BD8EA59F7133}"/>
              </a:ext>
            </a:extLst>
          </p:cNvPr>
          <p:cNvSpPr txBox="1"/>
          <p:nvPr/>
        </p:nvSpPr>
        <p:spPr>
          <a:xfrm>
            <a:off x="11345760" y="561847"/>
            <a:ext cx="672411" cy="338554"/>
          </a:xfrm>
          <a:prstGeom prst="rect">
            <a:avLst/>
          </a:prstGeom>
          <a:noFill/>
        </p:spPr>
        <p:txBody>
          <a:bodyPr wrap="square" rtlCol="0">
            <a:spAutoFit/>
          </a:bodyPr>
          <a:lstStyle/>
          <a:p>
            <a:r>
              <a:rPr lang="en-US" sz="1600" dirty="0"/>
              <a:t>2032</a:t>
            </a:r>
          </a:p>
        </p:txBody>
      </p:sp>
      <p:cxnSp>
        <p:nvCxnSpPr>
          <p:cNvPr id="20" name="Straight Connector 19">
            <a:extLst>
              <a:ext uri="{FF2B5EF4-FFF2-40B4-BE49-F238E27FC236}">
                <a16:creationId xmlns:a16="http://schemas.microsoft.com/office/drawing/2014/main" id="{AD3244D9-2D0E-47E2-9ECD-5B4D99D60BD6}"/>
              </a:ext>
            </a:extLst>
          </p:cNvPr>
          <p:cNvCxnSpPr>
            <a:cxnSpLocks/>
          </p:cNvCxnSpPr>
          <p:nvPr/>
        </p:nvCxnSpPr>
        <p:spPr>
          <a:xfrm flipV="1">
            <a:off x="6434741" y="693989"/>
            <a:ext cx="0" cy="1986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6FDBAAD6-7A7C-4E36-B6F9-C683FDD18080}"/>
              </a:ext>
            </a:extLst>
          </p:cNvPr>
          <p:cNvSpPr txBox="1"/>
          <p:nvPr/>
        </p:nvSpPr>
        <p:spPr>
          <a:xfrm>
            <a:off x="620873" y="962035"/>
            <a:ext cx="8726940" cy="307777"/>
          </a:xfrm>
          <a:prstGeom prst="rect">
            <a:avLst/>
          </a:prstGeom>
          <a:noFill/>
        </p:spPr>
        <p:txBody>
          <a:bodyPr wrap="square" rtlCol="0">
            <a:spAutoFit/>
          </a:bodyPr>
          <a:lstStyle/>
          <a:p>
            <a:r>
              <a:rPr lang="en-US" sz="1400" dirty="0"/>
              <a:t>1967 Generation of “Time of Gentiles Fulfilled” (70 years per generation-Psalms 90:10) </a:t>
            </a:r>
          </a:p>
        </p:txBody>
      </p:sp>
      <p:sp>
        <p:nvSpPr>
          <p:cNvPr id="89" name="TextBox 88">
            <a:extLst>
              <a:ext uri="{FF2B5EF4-FFF2-40B4-BE49-F238E27FC236}">
                <a16:creationId xmlns:a16="http://schemas.microsoft.com/office/drawing/2014/main" id="{BFCC60EF-95BF-4CD6-98D3-0F1722AFD628}"/>
              </a:ext>
            </a:extLst>
          </p:cNvPr>
          <p:cNvSpPr txBox="1"/>
          <p:nvPr/>
        </p:nvSpPr>
        <p:spPr>
          <a:xfrm>
            <a:off x="639678" y="1250545"/>
            <a:ext cx="11364512" cy="523220"/>
          </a:xfrm>
          <a:prstGeom prst="rect">
            <a:avLst/>
          </a:prstGeom>
          <a:noFill/>
        </p:spPr>
        <p:txBody>
          <a:bodyPr wrap="square" rtlCol="0">
            <a:spAutoFit/>
          </a:bodyPr>
          <a:lstStyle/>
          <a:p>
            <a:pPr>
              <a:tabLst>
                <a:tab pos="465138" algn="l"/>
                <a:tab pos="1765300" algn="l"/>
                <a:tab pos="5037138" algn="l"/>
              </a:tabLst>
            </a:pPr>
            <a:r>
              <a:rPr lang="en-US" sz="1400" dirty="0">
                <a:solidFill>
                  <a:schemeClr val="accent5">
                    <a:lumMod val="75000"/>
                  </a:schemeClr>
                </a:solidFill>
              </a:rPr>
              <a:t>	</a:t>
            </a:r>
            <a:r>
              <a:rPr lang="en-US" sz="1400" dirty="0"/>
              <a:t>Wickedness and Broken Covenants		2017 (5777) Significance: </a:t>
            </a:r>
            <a:br>
              <a:rPr lang="en-US" sz="1400" dirty="0"/>
            </a:br>
            <a:r>
              <a:rPr lang="en-US" sz="1400" dirty="0"/>
              <a:t>		100 years from Balfour (1917 - Jubilee), 70 years from UN (1947), 50 years from Jerusalem return (1967 – Jubilee)</a:t>
            </a:r>
          </a:p>
        </p:txBody>
      </p:sp>
      <p:cxnSp>
        <p:nvCxnSpPr>
          <p:cNvPr id="90" name="Straight Arrow Connector 89">
            <a:extLst>
              <a:ext uri="{FF2B5EF4-FFF2-40B4-BE49-F238E27FC236}">
                <a16:creationId xmlns:a16="http://schemas.microsoft.com/office/drawing/2014/main" id="{DED2D292-AA17-4494-AB59-B8A99C1DEFF7}"/>
              </a:ext>
            </a:extLst>
          </p:cNvPr>
          <p:cNvCxnSpPr>
            <a:cxnSpLocks/>
          </p:cNvCxnSpPr>
          <p:nvPr/>
        </p:nvCxnSpPr>
        <p:spPr>
          <a:xfrm flipV="1">
            <a:off x="562032" y="1189907"/>
            <a:ext cx="11152914" cy="55326"/>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1" name="TextBox 90">
            <a:extLst>
              <a:ext uri="{FF2B5EF4-FFF2-40B4-BE49-F238E27FC236}">
                <a16:creationId xmlns:a16="http://schemas.microsoft.com/office/drawing/2014/main" id="{38396713-227B-45AA-BA22-4BD3C4847A65}"/>
              </a:ext>
            </a:extLst>
          </p:cNvPr>
          <p:cNvSpPr txBox="1"/>
          <p:nvPr/>
        </p:nvSpPr>
        <p:spPr>
          <a:xfrm>
            <a:off x="637591" y="1535213"/>
            <a:ext cx="1007157" cy="646331"/>
          </a:xfrm>
          <a:prstGeom prst="rect">
            <a:avLst/>
          </a:prstGeom>
          <a:noFill/>
        </p:spPr>
        <p:txBody>
          <a:bodyPr wrap="square" rtlCol="0">
            <a:spAutoFit/>
          </a:bodyPr>
          <a:lstStyle/>
          <a:p>
            <a:r>
              <a:rPr lang="en-US" sz="1200" dirty="0"/>
              <a:t>9/11/01</a:t>
            </a:r>
          </a:p>
          <a:p>
            <a:r>
              <a:rPr lang="en-US" sz="1200" dirty="0"/>
              <a:t>Attack – Isaiah 9:10 </a:t>
            </a:r>
          </a:p>
        </p:txBody>
      </p:sp>
      <p:sp>
        <p:nvSpPr>
          <p:cNvPr id="3" name="TextBox 2">
            <a:extLst>
              <a:ext uri="{FF2B5EF4-FFF2-40B4-BE49-F238E27FC236}">
                <a16:creationId xmlns:a16="http://schemas.microsoft.com/office/drawing/2014/main" id="{09F10E52-FA9C-4113-BBDD-59BA8ACFCAA8}"/>
              </a:ext>
            </a:extLst>
          </p:cNvPr>
          <p:cNvSpPr txBox="1"/>
          <p:nvPr/>
        </p:nvSpPr>
        <p:spPr>
          <a:xfrm>
            <a:off x="6804197" y="3861885"/>
            <a:ext cx="2838992" cy="523220"/>
          </a:xfrm>
          <a:prstGeom prst="rect">
            <a:avLst/>
          </a:prstGeom>
          <a:noFill/>
        </p:spPr>
        <p:txBody>
          <a:bodyPr wrap="square" rtlCol="0">
            <a:spAutoFit/>
          </a:bodyPr>
          <a:lstStyle/>
          <a:p>
            <a:r>
              <a:rPr lang="en-US" sz="1400" dirty="0"/>
              <a:t>Political, International, Religious, Economic Distress</a:t>
            </a:r>
          </a:p>
        </p:txBody>
      </p:sp>
      <p:sp>
        <p:nvSpPr>
          <p:cNvPr id="4" name="TextBox 3">
            <a:extLst>
              <a:ext uri="{FF2B5EF4-FFF2-40B4-BE49-F238E27FC236}">
                <a16:creationId xmlns:a16="http://schemas.microsoft.com/office/drawing/2014/main" id="{13D60354-442D-4A0B-B223-F45A284F59AF}"/>
              </a:ext>
            </a:extLst>
          </p:cNvPr>
          <p:cNvSpPr txBox="1"/>
          <p:nvPr/>
        </p:nvSpPr>
        <p:spPr>
          <a:xfrm rot="16200000">
            <a:off x="1298938" y="3352003"/>
            <a:ext cx="1600487" cy="523220"/>
          </a:xfrm>
          <a:prstGeom prst="rect">
            <a:avLst/>
          </a:prstGeom>
          <a:noFill/>
        </p:spPr>
        <p:txBody>
          <a:bodyPr wrap="square" rtlCol="0">
            <a:spAutoFit/>
          </a:bodyPr>
          <a:lstStyle/>
          <a:p>
            <a:r>
              <a:rPr lang="en-US" sz="1400" dirty="0"/>
              <a:t>Distress of Nations</a:t>
            </a:r>
          </a:p>
        </p:txBody>
      </p:sp>
      <p:sp>
        <p:nvSpPr>
          <p:cNvPr id="5" name="TextBox 4">
            <a:extLst>
              <a:ext uri="{FF2B5EF4-FFF2-40B4-BE49-F238E27FC236}">
                <a16:creationId xmlns:a16="http://schemas.microsoft.com/office/drawing/2014/main" id="{E528368C-0D26-4EB6-B62E-13CB1A7793C7}"/>
              </a:ext>
            </a:extLst>
          </p:cNvPr>
          <p:cNvSpPr txBox="1"/>
          <p:nvPr/>
        </p:nvSpPr>
        <p:spPr>
          <a:xfrm rot="16200000">
            <a:off x="1606593" y="4483573"/>
            <a:ext cx="951424" cy="523220"/>
          </a:xfrm>
          <a:prstGeom prst="rect">
            <a:avLst/>
          </a:prstGeom>
          <a:noFill/>
        </p:spPr>
        <p:txBody>
          <a:bodyPr wrap="square" rtlCol="0">
            <a:spAutoFit/>
          </a:bodyPr>
          <a:lstStyle/>
          <a:p>
            <a:r>
              <a:rPr lang="en-US" sz="1400" dirty="0"/>
              <a:t>Natural Disasters</a:t>
            </a:r>
          </a:p>
        </p:txBody>
      </p:sp>
      <p:sp>
        <p:nvSpPr>
          <p:cNvPr id="76" name="TextBox 75">
            <a:extLst>
              <a:ext uri="{FF2B5EF4-FFF2-40B4-BE49-F238E27FC236}">
                <a16:creationId xmlns:a16="http://schemas.microsoft.com/office/drawing/2014/main" id="{4ACD02CE-046E-491B-857E-C38ABA382476}"/>
              </a:ext>
            </a:extLst>
          </p:cNvPr>
          <p:cNvSpPr txBox="1"/>
          <p:nvPr/>
        </p:nvSpPr>
        <p:spPr>
          <a:xfrm>
            <a:off x="6807204" y="4619898"/>
            <a:ext cx="2838992" cy="523220"/>
          </a:xfrm>
          <a:prstGeom prst="rect">
            <a:avLst/>
          </a:prstGeom>
          <a:noFill/>
        </p:spPr>
        <p:txBody>
          <a:bodyPr wrap="square" rtlCol="0">
            <a:spAutoFit/>
          </a:bodyPr>
          <a:lstStyle/>
          <a:p>
            <a:r>
              <a:rPr lang="en-US" sz="1400" dirty="0"/>
              <a:t>Hurricanes, Plague, Locust, Earthquakes, Fires, Famine</a:t>
            </a:r>
          </a:p>
        </p:txBody>
      </p:sp>
      <p:sp>
        <p:nvSpPr>
          <p:cNvPr id="7" name="TextBox 6">
            <a:extLst>
              <a:ext uri="{FF2B5EF4-FFF2-40B4-BE49-F238E27FC236}">
                <a16:creationId xmlns:a16="http://schemas.microsoft.com/office/drawing/2014/main" id="{FD7D236B-F7D3-4664-89F6-146D50EF96EC}"/>
              </a:ext>
            </a:extLst>
          </p:cNvPr>
          <p:cNvSpPr txBox="1"/>
          <p:nvPr/>
        </p:nvSpPr>
        <p:spPr>
          <a:xfrm rot="16200000">
            <a:off x="1313020" y="5076022"/>
            <a:ext cx="1347273" cy="738664"/>
          </a:xfrm>
          <a:prstGeom prst="rect">
            <a:avLst/>
          </a:prstGeom>
          <a:noFill/>
        </p:spPr>
        <p:txBody>
          <a:bodyPr wrap="square" rtlCol="0">
            <a:spAutoFit/>
          </a:bodyPr>
          <a:lstStyle/>
          <a:p>
            <a:r>
              <a:rPr lang="en-US" sz="1400" dirty="0">
                <a:solidFill>
                  <a:schemeClr val="accent5"/>
                </a:solidFill>
              </a:rPr>
              <a:t>Fear, Heaven’s Shaken</a:t>
            </a:r>
          </a:p>
        </p:txBody>
      </p:sp>
      <p:sp>
        <p:nvSpPr>
          <p:cNvPr id="81" name="TextBox 80">
            <a:extLst>
              <a:ext uri="{FF2B5EF4-FFF2-40B4-BE49-F238E27FC236}">
                <a16:creationId xmlns:a16="http://schemas.microsoft.com/office/drawing/2014/main" id="{D50CAC21-A24D-47A2-BA9A-7D8524C51B9A}"/>
              </a:ext>
            </a:extLst>
          </p:cNvPr>
          <p:cNvSpPr txBox="1"/>
          <p:nvPr/>
        </p:nvSpPr>
        <p:spPr>
          <a:xfrm>
            <a:off x="6804197" y="5429379"/>
            <a:ext cx="2838992" cy="738664"/>
          </a:xfrm>
          <a:prstGeom prst="rect">
            <a:avLst/>
          </a:prstGeom>
          <a:noFill/>
        </p:spPr>
        <p:txBody>
          <a:bodyPr wrap="square" rtlCol="0">
            <a:spAutoFit/>
          </a:bodyPr>
          <a:lstStyle/>
          <a:p>
            <a:r>
              <a:rPr lang="en-US" sz="1400" dirty="0">
                <a:solidFill>
                  <a:schemeClr val="accent5"/>
                </a:solidFill>
              </a:rPr>
              <a:t>Temples closed, missionaries home, fear rampant, religious decline</a:t>
            </a:r>
          </a:p>
        </p:txBody>
      </p:sp>
      <p:sp>
        <p:nvSpPr>
          <p:cNvPr id="8" name="TextBox 7">
            <a:extLst>
              <a:ext uri="{FF2B5EF4-FFF2-40B4-BE49-F238E27FC236}">
                <a16:creationId xmlns:a16="http://schemas.microsoft.com/office/drawing/2014/main" id="{913AC3C9-9018-4956-95A5-63A160CD8613}"/>
              </a:ext>
            </a:extLst>
          </p:cNvPr>
          <p:cNvSpPr txBox="1"/>
          <p:nvPr/>
        </p:nvSpPr>
        <p:spPr>
          <a:xfrm>
            <a:off x="6530612" y="2298058"/>
            <a:ext cx="2035928" cy="523220"/>
          </a:xfrm>
          <a:prstGeom prst="rect">
            <a:avLst/>
          </a:prstGeom>
          <a:noFill/>
        </p:spPr>
        <p:txBody>
          <a:bodyPr wrap="square" rtlCol="0">
            <a:spAutoFit/>
          </a:bodyPr>
          <a:lstStyle/>
          <a:p>
            <a:r>
              <a:rPr lang="en-US" sz="1400" dirty="0"/>
              <a:t>Beginning </a:t>
            </a:r>
            <a:br>
              <a:rPr lang="en-US" sz="1400" dirty="0"/>
            </a:br>
            <a:r>
              <a:rPr lang="en-US" sz="1400" dirty="0"/>
              <a:t>of Sorrows?</a:t>
            </a:r>
          </a:p>
        </p:txBody>
      </p:sp>
    </p:spTree>
    <p:extLst>
      <p:ext uri="{BB962C8B-B14F-4D97-AF65-F5344CB8AC3E}">
        <p14:creationId xmlns:p14="http://schemas.microsoft.com/office/powerpoint/2010/main" val="3762873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703" y="1685109"/>
            <a:ext cx="11155679" cy="5098463"/>
          </a:xfrm>
        </p:spPr>
        <p:txBody>
          <a:bodyPr>
            <a:normAutofit/>
          </a:bodyPr>
          <a:lstStyle/>
          <a:p>
            <a:pPr marL="411480" lvl="1" indent="0">
              <a:buNone/>
            </a:pPr>
            <a:r>
              <a:rPr lang="en-US" sz="2800" dirty="0">
                <a:solidFill>
                  <a:schemeClr val="tx2"/>
                </a:solidFill>
              </a:rPr>
              <a:t>After the signs for the temple’s destruction, which were all fulfilled, Christ gave the signs of His second coming:</a:t>
            </a:r>
          </a:p>
          <a:p>
            <a:pPr lvl="1"/>
            <a:r>
              <a:rPr lang="en-US" sz="2400" dirty="0"/>
              <a:t>Luke 21:24-27 JST: Now these things he </a:t>
            </a:r>
            <a:r>
              <a:rPr lang="en-US" sz="2400" dirty="0" err="1"/>
              <a:t>spake</a:t>
            </a:r>
            <a:r>
              <a:rPr lang="en-US" sz="2400" dirty="0"/>
              <a:t> unto them, concerning the destruction of Jerusalem. And then his disciples asked him, saying, Master, tell us concerning thy coming? And he answered them, and said, </a:t>
            </a:r>
            <a:br>
              <a:rPr lang="en-US" sz="2400" dirty="0"/>
            </a:br>
            <a:r>
              <a:rPr lang="en-US" sz="2400" b="1" dirty="0"/>
              <a:t>In the </a:t>
            </a:r>
            <a:r>
              <a:rPr lang="en-US" sz="2400" b="1" dirty="0">
                <a:solidFill>
                  <a:schemeClr val="tx2"/>
                </a:solidFill>
              </a:rPr>
              <a:t>generation</a:t>
            </a:r>
            <a:r>
              <a:rPr lang="en-US" sz="2400" b="1" dirty="0"/>
              <a:t> in which the times of </a:t>
            </a:r>
            <a:br>
              <a:rPr lang="en-US" sz="2400" b="1" dirty="0"/>
            </a:br>
            <a:r>
              <a:rPr lang="en-US" sz="2400" b="1" dirty="0"/>
              <a:t>the Gentiles shall be fulfilled</a:t>
            </a:r>
            <a:r>
              <a:rPr lang="en-US" sz="2400" dirty="0"/>
              <a:t>,) </a:t>
            </a:r>
            <a:br>
              <a:rPr lang="en-US" sz="2400" dirty="0"/>
            </a:br>
            <a:r>
              <a:rPr lang="en-US" sz="2400" dirty="0"/>
              <a:t>there shall be… </a:t>
            </a:r>
            <a:r>
              <a:rPr lang="en-US" sz="2400" dirty="0">
                <a:solidFill>
                  <a:srgbClr val="00B050"/>
                </a:solidFill>
              </a:rPr>
              <a:t>(signs described)</a:t>
            </a:r>
          </a:p>
          <a:p>
            <a:pPr marL="777240" lvl="2" indent="0">
              <a:buNone/>
            </a:pPr>
            <a:endParaRPr lang="en-US" dirty="0"/>
          </a:p>
        </p:txBody>
      </p:sp>
      <p:sp>
        <p:nvSpPr>
          <p:cNvPr id="2" name="Title 1"/>
          <p:cNvSpPr>
            <a:spLocks noGrp="1"/>
          </p:cNvSpPr>
          <p:nvPr>
            <p:ph type="title"/>
          </p:nvPr>
        </p:nvSpPr>
        <p:spPr/>
        <p:txBody>
          <a:bodyPr/>
          <a:lstStyle/>
          <a:p>
            <a:r>
              <a:rPr lang="en-US" sz="4000" dirty="0"/>
              <a:t>Second Coming Warnings</a:t>
            </a:r>
          </a:p>
        </p:txBody>
      </p:sp>
      <p:pic>
        <p:nvPicPr>
          <p:cNvPr id="5" name="Picture 4" descr="A group of people walking down a dirt road&#10;&#10;Description automatically generated">
            <a:extLst>
              <a:ext uri="{FF2B5EF4-FFF2-40B4-BE49-F238E27FC236}">
                <a16:creationId xmlns:a16="http://schemas.microsoft.com/office/drawing/2014/main" id="{F01F2613-9321-462C-9250-467ABB4A22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33" b="6276"/>
          <a:stretch/>
        </p:blipFill>
        <p:spPr>
          <a:xfrm>
            <a:off x="7286244" y="3930569"/>
            <a:ext cx="4905756" cy="2927431"/>
          </a:xfrm>
          <a:prstGeom prst="rect">
            <a:avLst/>
          </a:prstGeom>
        </p:spPr>
      </p:pic>
    </p:spTree>
    <p:extLst>
      <p:ext uri="{BB962C8B-B14F-4D97-AF65-F5344CB8AC3E}">
        <p14:creationId xmlns:p14="http://schemas.microsoft.com/office/powerpoint/2010/main" val="218179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787" y="538965"/>
            <a:ext cx="10254343" cy="1608812"/>
          </a:xfrm>
        </p:spPr>
        <p:txBody>
          <a:bodyPr>
            <a:normAutofit/>
          </a:bodyPr>
          <a:lstStyle/>
          <a:p>
            <a:r>
              <a:rPr lang="en-US" sz="4800" dirty="0"/>
              <a:t>Future Timing Scenarios</a:t>
            </a:r>
            <a:br>
              <a:rPr lang="en-US" sz="2200" dirty="0"/>
            </a:br>
            <a:br>
              <a:rPr lang="en-US" sz="2200" dirty="0"/>
            </a:br>
            <a:endParaRPr lang="en-US" sz="2200" dirty="0"/>
          </a:p>
        </p:txBody>
      </p:sp>
      <p:sp>
        <p:nvSpPr>
          <p:cNvPr id="3" name="Subtitle 2"/>
          <p:cNvSpPr>
            <a:spLocks noGrp="1"/>
          </p:cNvSpPr>
          <p:nvPr>
            <p:ph type="subTitle" idx="1"/>
          </p:nvPr>
        </p:nvSpPr>
        <p:spPr>
          <a:xfrm>
            <a:off x="3432140" y="2467257"/>
            <a:ext cx="5327720" cy="2409544"/>
          </a:xfrm>
        </p:spPr>
        <p:txBody>
          <a:bodyPr>
            <a:normAutofit/>
          </a:bodyPr>
          <a:lstStyle/>
          <a:p>
            <a:pPr algn="l">
              <a:spcBef>
                <a:spcPts val="1800"/>
              </a:spcBef>
            </a:pPr>
            <a:r>
              <a:rPr lang="en-US" sz="2800" dirty="0"/>
              <a:t>Revelation Timing	</a:t>
            </a:r>
          </a:p>
          <a:p>
            <a:pPr algn="l">
              <a:spcBef>
                <a:spcPts val="1800"/>
              </a:spcBef>
            </a:pPr>
            <a:r>
              <a:rPr lang="en-US" sz="2800" dirty="0"/>
              <a:t>Daniel Timing</a:t>
            </a:r>
          </a:p>
          <a:p>
            <a:pPr algn="l">
              <a:spcBef>
                <a:spcPts val="1800"/>
              </a:spcBef>
            </a:pPr>
            <a:r>
              <a:rPr lang="en-US" sz="2800" dirty="0"/>
              <a:t>	</a:t>
            </a:r>
          </a:p>
          <a:p>
            <a:endParaRPr lang="en-US" dirty="0"/>
          </a:p>
        </p:txBody>
      </p:sp>
    </p:spTree>
    <p:extLst>
      <p:ext uri="{BB962C8B-B14F-4D97-AF65-F5344CB8AC3E}">
        <p14:creationId xmlns:p14="http://schemas.microsoft.com/office/powerpoint/2010/main" val="5462824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987" y="570156"/>
            <a:ext cx="10341684" cy="1054250"/>
          </a:xfrm>
        </p:spPr>
        <p:txBody>
          <a:bodyPr anchor="ctr">
            <a:normAutofit/>
          </a:bodyPr>
          <a:lstStyle/>
          <a:p>
            <a:r>
              <a:rPr lang="en-US" sz="4000" dirty="0"/>
              <a:t>Timing Clues in the Scriptures</a:t>
            </a:r>
          </a:p>
        </p:txBody>
      </p:sp>
      <p:sp>
        <p:nvSpPr>
          <p:cNvPr id="3" name="Content Placeholder 2"/>
          <p:cNvSpPr>
            <a:spLocks noGrp="1"/>
          </p:cNvSpPr>
          <p:nvPr>
            <p:ph sz="quarter" idx="13"/>
          </p:nvPr>
        </p:nvSpPr>
        <p:spPr>
          <a:xfrm>
            <a:off x="603116" y="2240279"/>
            <a:ext cx="10953344" cy="4405847"/>
          </a:xfrm>
        </p:spPr>
        <p:txBody>
          <a:bodyPr>
            <a:normAutofit/>
          </a:bodyPr>
          <a:lstStyle/>
          <a:p>
            <a:pPr>
              <a:lnSpc>
                <a:spcPct val="90000"/>
              </a:lnSpc>
            </a:pPr>
            <a:r>
              <a:rPr lang="en-US" sz="3200" dirty="0"/>
              <a:t>Generation of the return</a:t>
            </a:r>
          </a:p>
          <a:p>
            <a:pPr>
              <a:lnSpc>
                <a:spcPct val="90000"/>
              </a:lnSpc>
            </a:pPr>
            <a:r>
              <a:rPr lang="en-US" sz="3200" dirty="0"/>
              <a:t>Half hour of silence </a:t>
            </a:r>
            <a:r>
              <a:rPr lang="en-US" sz="2000" dirty="0"/>
              <a:t>(20.8 years or 30 minutes)</a:t>
            </a:r>
          </a:p>
          <a:p>
            <a:pPr lvl="1">
              <a:lnSpc>
                <a:spcPct val="90000"/>
              </a:lnSpc>
            </a:pPr>
            <a:r>
              <a:rPr lang="en-US" sz="2800" dirty="0">
                <a:solidFill>
                  <a:schemeClr val="tx2"/>
                </a:solidFill>
              </a:rPr>
              <a:t>Represents warning that the bridegroom is coming (10 virgins)</a:t>
            </a:r>
          </a:p>
          <a:p>
            <a:pPr>
              <a:lnSpc>
                <a:spcPct val="90000"/>
              </a:lnSpc>
            </a:pPr>
            <a:r>
              <a:rPr lang="en-US" sz="3200" dirty="0"/>
              <a:t>3.5 years </a:t>
            </a:r>
            <a:r>
              <a:rPr lang="en-US" sz="2000" dirty="0"/>
              <a:t>(Times, Time and a half; 42 months; 1260 days)</a:t>
            </a:r>
          </a:p>
          <a:p>
            <a:pPr>
              <a:lnSpc>
                <a:spcPct val="90000"/>
              </a:lnSpc>
            </a:pPr>
            <a:r>
              <a:rPr lang="en-US" sz="3200" dirty="0"/>
              <a:t>7 years </a:t>
            </a:r>
            <a:r>
              <a:rPr lang="en-US" sz="2000" dirty="0"/>
              <a:t>(?)</a:t>
            </a:r>
          </a:p>
          <a:p>
            <a:pPr>
              <a:lnSpc>
                <a:spcPct val="90000"/>
              </a:lnSpc>
            </a:pPr>
            <a:r>
              <a:rPr lang="en-US" sz="3200" dirty="0"/>
              <a:t>70 years</a:t>
            </a:r>
          </a:p>
        </p:txBody>
      </p:sp>
      <p:pic>
        <p:nvPicPr>
          <p:cNvPr id="12290" name="Picture 2" descr="8 Favorite Bible Verses About God's Timing">
            <a:extLst>
              <a:ext uri="{FF2B5EF4-FFF2-40B4-BE49-F238E27FC236}">
                <a16:creationId xmlns:a16="http://schemas.microsoft.com/office/drawing/2014/main" id="{330A69B7-DB20-457E-90AD-C6626D603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1474" y="4351420"/>
            <a:ext cx="4010526" cy="2506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3289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987" y="570156"/>
            <a:ext cx="10341684" cy="1054250"/>
          </a:xfrm>
        </p:spPr>
        <p:txBody>
          <a:bodyPr anchor="ctr">
            <a:normAutofit/>
          </a:bodyPr>
          <a:lstStyle/>
          <a:p>
            <a:r>
              <a:rPr lang="en-US" sz="4000" dirty="0"/>
              <a:t>Scripture Periods: ½ Hour</a:t>
            </a:r>
          </a:p>
        </p:txBody>
      </p:sp>
      <p:sp>
        <p:nvSpPr>
          <p:cNvPr id="3" name="Content Placeholder 2"/>
          <p:cNvSpPr>
            <a:spLocks noGrp="1"/>
          </p:cNvSpPr>
          <p:nvPr>
            <p:ph sz="quarter" idx="13"/>
          </p:nvPr>
        </p:nvSpPr>
        <p:spPr>
          <a:xfrm>
            <a:off x="637952" y="2240279"/>
            <a:ext cx="11249247" cy="4405847"/>
          </a:xfrm>
        </p:spPr>
        <p:txBody>
          <a:bodyPr>
            <a:normAutofit fontScale="92500" lnSpcReduction="10000"/>
          </a:bodyPr>
          <a:lstStyle/>
          <a:p>
            <a:pPr>
              <a:lnSpc>
                <a:spcPct val="90000"/>
              </a:lnSpc>
            </a:pPr>
            <a:r>
              <a:rPr lang="en-US" sz="3200" dirty="0"/>
              <a:t>Rev.8 </a:t>
            </a:r>
            <a:r>
              <a:rPr lang="en-US" sz="2800" dirty="0"/>
              <a:t>Open 7</a:t>
            </a:r>
            <a:r>
              <a:rPr lang="en-US" sz="2800" baseline="30000" dirty="0"/>
              <a:t>th</a:t>
            </a:r>
            <a:r>
              <a:rPr lang="en-US" sz="2800" dirty="0"/>
              <a:t> seal, silence for ½ hour </a:t>
            </a:r>
            <a:r>
              <a:rPr lang="en-US" sz="2800" dirty="0">
                <a:solidFill>
                  <a:srgbClr val="00B050"/>
                </a:solidFill>
              </a:rPr>
              <a:t>(20.8 years)</a:t>
            </a:r>
          </a:p>
          <a:p>
            <a:pPr lvl="1">
              <a:lnSpc>
                <a:spcPct val="90000"/>
              </a:lnSpc>
            </a:pPr>
            <a:r>
              <a:rPr lang="en-US" sz="2800" dirty="0">
                <a:solidFill>
                  <a:schemeClr val="tx2"/>
                </a:solidFill>
              </a:rPr>
              <a:t>Then: Voices, </a:t>
            </a:r>
            <a:r>
              <a:rPr lang="en-US" sz="2800" dirty="0" err="1">
                <a:solidFill>
                  <a:schemeClr val="tx2"/>
                </a:solidFill>
              </a:rPr>
              <a:t>thunderings</a:t>
            </a:r>
            <a:r>
              <a:rPr lang="en-US" sz="2800" dirty="0">
                <a:solidFill>
                  <a:schemeClr val="tx2"/>
                </a:solidFill>
              </a:rPr>
              <a:t>, lightnings, and an earthquake</a:t>
            </a:r>
          </a:p>
          <a:p>
            <a:pPr lvl="1"/>
            <a:r>
              <a:rPr lang="en-US" sz="2800" dirty="0">
                <a:solidFill>
                  <a:schemeClr val="tx2"/>
                </a:solidFill>
              </a:rPr>
              <a:t>First Angel: Hail and fire mingled with blood</a:t>
            </a:r>
          </a:p>
          <a:p>
            <a:pPr lvl="1"/>
            <a:r>
              <a:rPr lang="en-US" sz="2800" dirty="0">
                <a:solidFill>
                  <a:schemeClr val="tx2"/>
                </a:solidFill>
              </a:rPr>
              <a:t>Second Angel: Mountain of fire in the sea (undersea volcano?)</a:t>
            </a:r>
          </a:p>
          <a:p>
            <a:pPr lvl="1"/>
            <a:r>
              <a:rPr lang="en-US" sz="2800" dirty="0">
                <a:solidFill>
                  <a:schemeClr val="tx2"/>
                </a:solidFill>
              </a:rPr>
              <a:t>Third Angel: A great star falls from heaven </a:t>
            </a:r>
            <a:br>
              <a:rPr lang="en-US" sz="2800" dirty="0">
                <a:solidFill>
                  <a:schemeClr val="tx2"/>
                </a:solidFill>
              </a:rPr>
            </a:br>
            <a:r>
              <a:rPr lang="en-US" sz="2800" dirty="0">
                <a:solidFill>
                  <a:schemeClr val="tx2"/>
                </a:solidFill>
              </a:rPr>
              <a:t>(asteroid/nuclear attack?)</a:t>
            </a:r>
          </a:p>
          <a:p>
            <a:pPr lvl="1"/>
            <a:r>
              <a:rPr lang="en-US" sz="2800" dirty="0">
                <a:solidFill>
                  <a:schemeClr val="tx2"/>
                </a:solidFill>
              </a:rPr>
              <a:t>Fourth Angel: Sun, moon and stars darkened</a:t>
            </a:r>
          </a:p>
          <a:p>
            <a:pPr lvl="1"/>
            <a:r>
              <a:rPr lang="en-US" sz="2800" dirty="0">
                <a:solidFill>
                  <a:schemeClr val="tx2"/>
                </a:solidFill>
              </a:rPr>
              <a:t>Fifth Angel: War</a:t>
            </a:r>
          </a:p>
          <a:p>
            <a:pPr lvl="1"/>
            <a:r>
              <a:rPr lang="en-US" sz="2800" dirty="0">
                <a:solidFill>
                  <a:schemeClr val="tx2"/>
                </a:solidFill>
              </a:rPr>
              <a:t>Sixth Angel: War</a:t>
            </a:r>
          </a:p>
          <a:p>
            <a:pPr lvl="1"/>
            <a:r>
              <a:rPr lang="en-US" sz="2800" dirty="0">
                <a:solidFill>
                  <a:schemeClr val="tx2"/>
                </a:solidFill>
              </a:rPr>
              <a:t>Seventh Angel: The Coming</a:t>
            </a:r>
          </a:p>
          <a:p>
            <a:pPr lvl="2">
              <a:lnSpc>
                <a:spcPct val="90000"/>
              </a:lnSpc>
            </a:pPr>
            <a:endParaRPr lang="en-US" sz="2800" dirty="0"/>
          </a:p>
        </p:txBody>
      </p:sp>
      <p:pic>
        <p:nvPicPr>
          <p:cNvPr id="5" name="Picture 2" descr="Revelation Highlights - by Keaton Price [Infographic]">
            <a:extLst>
              <a:ext uri="{FF2B5EF4-FFF2-40B4-BE49-F238E27FC236}">
                <a16:creationId xmlns:a16="http://schemas.microsoft.com/office/drawing/2014/main" id="{21736D6E-ACE0-43C2-A561-3DAD0B3D6E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859" y="4253023"/>
            <a:ext cx="3952141" cy="2604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3584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987" y="570156"/>
            <a:ext cx="10341684" cy="1054250"/>
          </a:xfrm>
        </p:spPr>
        <p:txBody>
          <a:bodyPr anchor="ctr">
            <a:normAutofit/>
          </a:bodyPr>
          <a:lstStyle/>
          <a:p>
            <a:r>
              <a:rPr lang="en-US" sz="4000" dirty="0"/>
              <a:t>Has the Seventh Seal Opened?</a:t>
            </a:r>
          </a:p>
        </p:txBody>
      </p:sp>
      <p:sp>
        <p:nvSpPr>
          <p:cNvPr id="3" name="Content Placeholder 2"/>
          <p:cNvSpPr>
            <a:spLocks noGrp="1"/>
          </p:cNvSpPr>
          <p:nvPr>
            <p:ph sz="quarter" idx="13"/>
          </p:nvPr>
        </p:nvSpPr>
        <p:spPr>
          <a:xfrm>
            <a:off x="637952" y="2240279"/>
            <a:ext cx="11249247" cy="4405847"/>
          </a:xfrm>
        </p:spPr>
        <p:txBody>
          <a:bodyPr>
            <a:normAutofit fontScale="92500" lnSpcReduction="20000"/>
          </a:bodyPr>
          <a:lstStyle/>
          <a:p>
            <a:pPr>
              <a:lnSpc>
                <a:spcPct val="90000"/>
              </a:lnSpc>
            </a:pPr>
            <a:r>
              <a:rPr lang="en-US" sz="3200" dirty="0"/>
              <a:t>Sixth seal: Rev. 6-7</a:t>
            </a:r>
          </a:p>
          <a:p>
            <a:pPr lvl="1">
              <a:lnSpc>
                <a:spcPct val="110000"/>
              </a:lnSpc>
            </a:pPr>
            <a:r>
              <a:rPr lang="en-US" sz="2600" dirty="0"/>
              <a:t>Great earthquake; and the sun became black </a:t>
            </a:r>
            <a:br>
              <a:rPr lang="en-US" sz="2600" dirty="0"/>
            </a:br>
            <a:r>
              <a:rPr lang="en-US" sz="2600" dirty="0"/>
              <a:t>as sackcloth of hair, and the moon became </a:t>
            </a:r>
            <a:br>
              <a:rPr lang="en-US" sz="2600" dirty="0"/>
            </a:br>
            <a:r>
              <a:rPr lang="en-US" sz="2600" dirty="0"/>
              <a:t>as blood, heaven as scroll, mountain and </a:t>
            </a:r>
            <a:br>
              <a:rPr lang="en-US" sz="2600" dirty="0"/>
            </a:br>
            <a:r>
              <a:rPr lang="en-US" sz="2600" dirty="0"/>
              <a:t>island moved, people hide</a:t>
            </a:r>
          </a:p>
          <a:p>
            <a:pPr lvl="2">
              <a:lnSpc>
                <a:spcPct val="110000"/>
              </a:lnSpc>
            </a:pPr>
            <a:r>
              <a:rPr lang="en-US" sz="2400" dirty="0">
                <a:solidFill>
                  <a:schemeClr val="tx2"/>
                </a:solidFill>
              </a:rPr>
              <a:t>1202 Syria earthquake included Jerusalem </a:t>
            </a:r>
            <a:br>
              <a:rPr lang="en-US" sz="2400" dirty="0">
                <a:solidFill>
                  <a:schemeClr val="tx2"/>
                </a:solidFill>
              </a:rPr>
            </a:br>
            <a:r>
              <a:rPr lang="en-US" sz="2400" dirty="0">
                <a:solidFill>
                  <a:schemeClr val="tx2"/>
                </a:solidFill>
              </a:rPr>
              <a:t>and reportedly killed 1.1 million people. </a:t>
            </a:r>
            <a:br>
              <a:rPr lang="en-US" sz="2400" dirty="0">
                <a:solidFill>
                  <a:schemeClr val="tx2"/>
                </a:solidFill>
              </a:rPr>
            </a:br>
            <a:r>
              <a:rPr lang="en-US" sz="2400" dirty="0">
                <a:solidFill>
                  <a:schemeClr val="tx2"/>
                </a:solidFill>
              </a:rPr>
              <a:t>Caused a tsunami and failure of the Nile, </a:t>
            </a:r>
            <a:br>
              <a:rPr lang="en-US" sz="2400" dirty="0">
                <a:solidFill>
                  <a:schemeClr val="tx2"/>
                </a:solidFill>
              </a:rPr>
            </a:br>
            <a:r>
              <a:rPr lang="en-US" sz="2400" dirty="0">
                <a:solidFill>
                  <a:schemeClr val="tx2"/>
                </a:solidFill>
              </a:rPr>
              <a:t>resulting in famine and epidemics. </a:t>
            </a:r>
          </a:p>
          <a:p>
            <a:pPr lvl="2">
              <a:lnSpc>
                <a:spcPct val="110000"/>
              </a:lnSpc>
            </a:pPr>
            <a:r>
              <a:rPr lang="en-US" sz="2400" dirty="0"/>
              <a:t>Description seems to refer to later events:</a:t>
            </a:r>
            <a:br>
              <a:rPr lang="en-US" sz="2400" dirty="0"/>
            </a:br>
            <a:r>
              <a:rPr lang="en-US" sz="2400" dirty="0"/>
              <a:t>Isaiah 34:4, Rev. 16 (associated with 7</a:t>
            </a:r>
            <a:r>
              <a:rPr lang="en-US" sz="2400" baseline="30000" dirty="0"/>
              <a:t>th</a:t>
            </a:r>
            <a:r>
              <a:rPr lang="en-US" sz="2400" dirty="0"/>
              <a:t> </a:t>
            </a:r>
            <a:br>
              <a:rPr lang="en-US" sz="2400" dirty="0"/>
            </a:br>
            <a:r>
              <a:rPr lang="en-US" sz="2400" dirty="0"/>
              <a:t>angel and Armageddon, after ½ hour), D&amp;C 88 </a:t>
            </a:r>
            <a:endParaRPr lang="en-US" sz="2800" dirty="0"/>
          </a:p>
        </p:txBody>
      </p:sp>
      <p:pic>
        <p:nvPicPr>
          <p:cNvPr id="1028" name="Picture 4">
            <a:extLst>
              <a:ext uri="{FF2B5EF4-FFF2-40B4-BE49-F238E27FC236}">
                <a16:creationId xmlns:a16="http://schemas.microsoft.com/office/drawing/2014/main" id="{9937433D-493B-45EF-B393-B91CB7612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2154" y="2452152"/>
            <a:ext cx="3789845" cy="4405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2168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987" y="570156"/>
            <a:ext cx="10341684" cy="1054250"/>
          </a:xfrm>
        </p:spPr>
        <p:txBody>
          <a:bodyPr anchor="ctr">
            <a:normAutofit/>
          </a:bodyPr>
          <a:lstStyle/>
          <a:p>
            <a:r>
              <a:rPr lang="en-US" sz="4000" dirty="0"/>
              <a:t>Sixth Seal Preparation for Seventh</a:t>
            </a:r>
          </a:p>
        </p:txBody>
      </p:sp>
      <p:sp>
        <p:nvSpPr>
          <p:cNvPr id="3" name="Content Placeholder 2"/>
          <p:cNvSpPr>
            <a:spLocks noGrp="1"/>
          </p:cNvSpPr>
          <p:nvPr>
            <p:ph sz="quarter" idx="13"/>
          </p:nvPr>
        </p:nvSpPr>
        <p:spPr>
          <a:xfrm>
            <a:off x="471376" y="2031732"/>
            <a:ext cx="11249247" cy="4617721"/>
          </a:xfrm>
        </p:spPr>
        <p:txBody>
          <a:bodyPr>
            <a:normAutofit lnSpcReduction="10000"/>
          </a:bodyPr>
          <a:lstStyle/>
          <a:p>
            <a:pPr>
              <a:lnSpc>
                <a:spcPct val="90000"/>
              </a:lnSpc>
            </a:pPr>
            <a:r>
              <a:rPr lang="en-US" sz="3200" dirty="0"/>
              <a:t>Sixth seal: Rev. 6-7</a:t>
            </a:r>
          </a:p>
          <a:p>
            <a:pPr lvl="1">
              <a:lnSpc>
                <a:spcPct val="90000"/>
              </a:lnSpc>
            </a:pPr>
            <a:r>
              <a:rPr lang="en-US" sz="2600" dirty="0"/>
              <a:t>“Hurt not the earth, neither the sea, nor the trees, </a:t>
            </a:r>
            <a:r>
              <a:rPr lang="en-US" sz="2600" dirty="0">
                <a:solidFill>
                  <a:srgbClr val="00B050"/>
                </a:solidFill>
              </a:rPr>
              <a:t>(events that will happen in the 7</a:t>
            </a:r>
            <a:r>
              <a:rPr lang="en-US" sz="2600" baseline="30000" dirty="0">
                <a:solidFill>
                  <a:srgbClr val="00B050"/>
                </a:solidFill>
              </a:rPr>
              <a:t>th</a:t>
            </a:r>
            <a:r>
              <a:rPr lang="en-US" sz="2600" dirty="0">
                <a:solidFill>
                  <a:srgbClr val="00B050"/>
                </a:solidFill>
              </a:rPr>
              <a:t> seal) </a:t>
            </a:r>
            <a:r>
              <a:rPr lang="en-US" sz="2600" dirty="0"/>
              <a:t>till we have sealed the servants of our God in </a:t>
            </a:r>
            <a:br>
              <a:rPr lang="en-US" sz="2600" dirty="0"/>
            </a:br>
            <a:r>
              <a:rPr lang="en-US" sz="2600" dirty="0"/>
              <a:t>their foreheads.” Seal 144,000, 12,000 from each tribe, virgins (Rev 14:4), high priests</a:t>
            </a:r>
          </a:p>
          <a:p>
            <a:pPr lvl="2">
              <a:lnSpc>
                <a:spcPct val="90000"/>
              </a:lnSpc>
            </a:pPr>
            <a:r>
              <a:rPr lang="en-US" sz="2400" dirty="0">
                <a:solidFill>
                  <a:schemeClr val="tx2"/>
                </a:solidFill>
              </a:rPr>
              <a:t>Where do you find so many from each tribe? Lost ten tribes? Sealed to do what?</a:t>
            </a:r>
          </a:p>
          <a:p>
            <a:pPr lvl="1">
              <a:lnSpc>
                <a:spcPct val="90000"/>
              </a:lnSpc>
            </a:pPr>
            <a:r>
              <a:rPr lang="en-US" sz="2600" dirty="0"/>
              <a:t>Multitude before the throne, white robes, palms, angels. Came out of tribulation, washed their robes. Before the throne of God and serve in God’s temple, God dwells among them.</a:t>
            </a:r>
          </a:p>
          <a:p>
            <a:pPr lvl="2">
              <a:lnSpc>
                <a:spcPct val="90000"/>
              </a:lnSpc>
            </a:pPr>
            <a:r>
              <a:rPr lang="en-US" sz="2400" dirty="0">
                <a:solidFill>
                  <a:schemeClr val="tx2"/>
                </a:solidFill>
              </a:rPr>
              <a:t>Sounds like events in heaven to prepare for second coming. </a:t>
            </a:r>
            <a:br>
              <a:rPr lang="en-US" sz="2400" dirty="0">
                <a:solidFill>
                  <a:schemeClr val="tx2"/>
                </a:solidFill>
              </a:rPr>
            </a:br>
            <a:r>
              <a:rPr lang="en-US" sz="2400" dirty="0">
                <a:solidFill>
                  <a:schemeClr val="tx2"/>
                </a:solidFill>
              </a:rPr>
              <a:t>City of Enoch preparations? (Some think it is fulfilled by the </a:t>
            </a:r>
            <a:br>
              <a:rPr lang="en-US" sz="2400" dirty="0">
                <a:solidFill>
                  <a:schemeClr val="tx2"/>
                </a:solidFill>
              </a:rPr>
            </a:br>
            <a:r>
              <a:rPr lang="en-US" sz="2400" dirty="0">
                <a:solidFill>
                  <a:schemeClr val="tx2"/>
                </a:solidFill>
              </a:rPr>
              <a:t>Palmyra Temple Dedication)</a:t>
            </a:r>
          </a:p>
        </p:txBody>
      </p:sp>
      <p:pic>
        <p:nvPicPr>
          <p:cNvPr id="14338" name="Picture 2" descr="Who are the 144,000 spoken of in Revelation? | Revelation 7, Bride of  christ, Revelation">
            <a:extLst>
              <a:ext uri="{FF2B5EF4-FFF2-40B4-BE49-F238E27FC236}">
                <a16:creationId xmlns:a16="http://schemas.microsoft.com/office/drawing/2014/main" id="{6EAEDB06-2CAA-4FE6-87A8-596F1BD448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6800" y="5181600"/>
            <a:ext cx="223520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2008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987" y="570156"/>
            <a:ext cx="10341684" cy="1054250"/>
          </a:xfrm>
        </p:spPr>
        <p:txBody>
          <a:bodyPr anchor="ctr">
            <a:normAutofit/>
          </a:bodyPr>
          <a:lstStyle/>
          <a:p>
            <a:r>
              <a:rPr lang="en-US" sz="4000" dirty="0"/>
              <a:t>Church Position on Seventh Seal</a:t>
            </a:r>
          </a:p>
        </p:txBody>
      </p:sp>
      <p:sp>
        <p:nvSpPr>
          <p:cNvPr id="3" name="Content Placeholder 2"/>
          <p:cNvSpPr>
            <a:spLocks noGrp="1"/>
          </p:cNvSpPr>
          <p:nvPr>
            <p:ph sz="quarter" idx="13"/>
          </p:nvPr>
        </p:nvSpPr>
        <p:spPr>
          <a:xfrm>
            <a:off x="637952" y="2140085"/>
            <a:ext cx="11249247" cy="4506041"/>
          </a:xfrm>
        </p:spPr>
        <p:txBody>
          <a:bodyPr>
            <a:normAutofit lnSpcReduction="10000"/>
          </a:bodyPr>
          <a:lstStyle/>
          <a:p>
            <a:pPr>
              <a:lnSpc>
                <a:spcPct val="90000"/>
              </a:lnSpc>
            </a:pPr>
            <a:r>
              <a:rPr lang="en-US" sz="3200" dirty="0"/>
              <a:t>Seventh Seal Opening</a:t>
            </a:r>
          </a:p>
          <a:p>
            <a:pPr lvl="1">
              <a:lnSpc>
                <a:spcPct val="90000"/>
              </a:lnSpc>
            </a:pPr>
            <a:r>
              <a:rPr lang="en-US" sz="2600" dirty="0"/>
              <a:t>D&amp;C 77:7 “…the first seal contains the things of the first thousand years, and the second also of the second thousand years, and so on until the </a:t>
            </a:r>
            <a:r>
              <a:rPr lang="en-US" sz="2600" b="1" dirty="0"/>
              <a:t>seventh</a:t>
            </a:r>
            <a:r>
              <a:rPr lang="en-US" sz="2600" dirty="0"/>
              <a:t>.”</a:t>
            </a:r>
          </a:p>
          <a:p>
            <a:pPr lvl="1">
              <a:lnSpc>
                <a:spcPct val="90000"/>
              </a:lnSpc>
            </a:pPr>
            <a:r>
              <a:rPr lang="en-US" sz="2600" dirty="0"/>
              <a:t>Church website: Book of Revelation Overview (Seals)</a:t>
            </a:r>
          </a:p>
          <a:p>
            <a:pPr lvl="2">
              <a:lnSpc>
                <a:spcPct val="90000"/>
              </a:lnSpc>
            </a:pPr>
            <a:r>
              <a:rPr lang="en-US" sz="2400" dirty="0"/>
              <a:t>“5. (Rev. 6:9-11—about AD 1 to AD 1000)</a:t>
            </a:r>
            <a:br>
              <a:rPr lang="en-US" sz="2400" dirty="0"/>
            </a:br>
            <a:r>
              <a:rPr lang="en-US" sz="2400" dirty="0"/>
              <a:t>John sees the martyrs for Christ of the early Christian era.</a:t>
            </a:r>
          </a:p>
          <a:p>
            <a:pPr lvl="2">
              <a:lnSpc>
                <a:spcPct val="90000"/>
              </a:lnSpc>
            </a:pPr>
            <a:r>
              <a:rPr lang="en-US" sz="2400" dirty="0"/>
              <a:t>6. (About AD 1000 to AD 2000)</a:t>
            </a:r>
            <a:br>
              <a:rPr lang="en-US" sz="2400" dirty="0"/>
            </a:br>
            <a:r>
              <a:rPr lang="en-US" sz="2400" dirty="0"/>
              <a:t>Great Earthquake (Rev. 6:12-17)</a:t>
            </a:r>
          </a:p>
          <a:p>
            <a:pPr lvl="2">
              <a:lnSpc>
                <a:spcPct val="90000"/>
              </a:lnSpc>
            </a:pPr>
            <a:r>
              <a:rPr lang="en-US" sz="2400" dirty="0"/>
              <a:t>7. (About AD 2000 to AD 3000)</a:t>
            </a:r>
            <a:br>
              <a:rPr lang="en-US" sz="2400" dirty="0"/>
            </a:br>
            <a:r>
              <a:rPr lang="en-US" sz="2400" dirty="0"/>
              <a:t>Six Judgments (Rev.8 and Rev.9)”</a:t>
            </a:r>
          </a:p>
          <a:p>
            <a:pPr>
              <a:lnSpc>
                <a:spcPct val="90000"/>
              </a:lnSpc>
            </a:pPr>
            <a:r>
              <a:rPr lang="en-US" sz="2600" dirty="0">
                <a:solidFill>
                  <a:schemeClr val="tx2"/>
                </a:solidFill>
              </a:rPr>
              <a:t>If still in the 6</a:t>
            </a:r>
            <a:r>
              <a:rPr lang="en-US" sz="2600" baseline="30000" dirty="0">
                <a:solidFill>
                  <a:schemeClr val="tx2"/>
                </a:solidFill>
              </a:rPr>
              <a:t>th</a:t>
            </a:r>
            <a:r>
              <a:rPr lang="en-US" sz="2600" dirty="0">
                <a:solidFill>
                  <a:schemeClr val="tx2"/>
                </a:solidFill>
              </a:rPr>
              <a:t> seal, we still have the 20.8 years of silence when 7</a:t>
            </a:r>
            <a:r>
              <a:rPr lang="en-US" sz="2600" baseline="30000" dirty="0">
                <a:solidFill>
                  <a:schemeClr val="tx2"/>
                </a:solidFill>
              </a:rPr>
              <a:t>th</a:t>
            </a:r>
            <a:r>
              <a:rPr lang="en-US" sz="2600" dirty="0">
                <a:solidFill>
                  <a:schemeClr val="tx2"/>
                </a:solidFill>
              </a:rPr>
              <a:t> opens</a:t>
            </a:r>
          </a:p>
        </p:txBody>
      </p:sp>
      <p:pic>
        <p:nvPicPr>
          <p:cNvPr id="5" name="Picture 2" descr="seven seal judgments of the Tribulation | Feasts of The Lord">
            <a:extLst>
              <a:ext uri="{FF2B5EF4-FFF2-40B4-BE49-F238E27FC236}">
                <a16:creationId xmlns:a16="http://schemas.microsoft.com/office/drawing/2014/main" id="{F710ADF2-BFF5-40F4-9A80-DCC023716B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599" y="1487119"/>
            <a:ext cx="4419600" cy="103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2075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19475"/>
            <a:ext cx="10972800" cy="4949218"/>
          </a:xfrm>
        </p:spPr>
        <p:txBody>
          <a:bodyPr>
            <a:noAutofit/>
          </a:bodyPr>
          <a:lstStyle/>
          <a:p>
            <a:r>
              <a:rPr lang="en-US" dirty="0">
                <a:solidFill>
                  <a:schemeClr val="tx2"/>
                </a:solidFill>
              </a:rPr>
              <a:t>April Conference 2020 like none other: </a:t>
            </a:r>
          </a:p>
          <a:p>
            <a:pPr lvl="1"/>
            <a:r>
              <a:rPr lang="en-US" dirty="0">
                <a:solidFill>
                  <a:schemeClr val="tx1"/>
                </a:solidFill>
              </a:rPr>
              <a:t>Celebrating the 200</a:t>
            </a:r>
            <a:r>
              <a:rPr lang="en-US" baseline="30000" dirty="0">
                <a:solidFill>
                  <a:schemeClr val="tx1"/>
                </a:solidFill>
              </a:rPr>
              <a:t>th</a:t>
            </a:r>
            <a:r>
              <a:rPr lang="en-US" dirty="0">
                <a:solidFill>
                  <a:schemeClr val="tx1"/>
                </a:solidFill>
              </a:rPr>
              <a:t> anniversary of the first vision</a:t>
            </a:r>
          </a:p>
          <a:p>
            <a:pPr lvl="1"/>
            <a:r>
              <a:rPr lang="en-US" dirty="0">
                <a:solidFill>
                  <a:schemeClr val="tx1"/>
                </a:solidFill>
              </a:rPr>
              <a:t>No audience in the Conference Center, temple in China and Dubai</a:t>
            </a:r>
          </a:p>
          <a:p>
            <a:pPr lvl="1"/>
            <a:r>
              <a:rPr lang="en-US" dirty="0">
                <a:solidFill>
                  <a:schemeClr val="tx1"/>
                </a:solidFill>
              </a:rPr>
              <a:t>Proclamation to the world of the restoration of the fulness of the gospel</a:t>
            </a:r>
          </a:p>
          <a:p>
            <a:pPr lvl="1"/>
            <a:r>
              <a:rPr lang="en-US" dirty="0">
                <a:solidFill>
                  <a:schemeClr val="tx1"/>
                </a:solidFill>
              </a:rPr>
              <a:t>Those prepared by prophets for a “Home Centered Church” will watch from their homes in the midst of a global pandemic</a:t>
            </a:r>
          </a:p>
          <a:p>
            <a:r>
              <a:rPr lang="en-US" dirty="0">
                <a:solidFill>
                  <a:schemeClr val="tx2"/>
                </a:solidFill>
              </a:rPr>
              <a:t>April 6, 2000 Palmyra, NY Temple Dedication</a:t>
            </a:r>
          </a:p>
          <a:p>
            <a:pPr lvl="1"/>
            <a:r>
              <a:rPr lang="en-US" dirty="0">
                <a:solidFill>
                  <a:schemeClr val="tx1"/>
                </a:solidFill>
              </a:rPr>
              <a:t>77</a:t>
            </a:r>
            <a:r>
              <a:rPr lang="en-US" baseline="30000" dirty="0">
                <a:solidFill>
                  <a:schemeClr val="tx1"/>
                </a:solidFill>
              </a:rPr>
              <a:t>th</a:t>
            </a:r>
            <a:r>
              <a:rPr lang="en-US" dirty="0">
                <a:solidFill>
                  <a:schemeClr val="tx1"/>
                </a:solidFill>
              </a:rPr>
              <a:t> Dedicated temple, 100</a:t>
            </a:r>
            <a:r>
              <a:rPr lang="en-US" baseline="30000" dirty="0">
                <a:solidFill>
                  <a:schemeClr val="tx1"/>
                </a:solidFill>
              </a:rPr>
              <a:t>th</a:t>
            </a:r>
            <a:r>
              <a:rPr lang="en-US" dirty="0">
                <a:solidFill>
                  <a:schemeClr val="tx1"/>
                </a:solidFill>
              </a:rPr>
              <a:t> announced temple</a:t>
            </a:r>
          </a:p>
          <a:p>
            <a:pPr lvl="1"/>
            <a:r>
              <a:rPr lang="en-US" dirty="0">
                <a:solidFill>
                  <a:schemeClr val="tx1"/>
                </a:solidFill>
              </a:rPr>
              <a:t>Exactly 170 years from the church organization</a:t>
            </a:r>
          </a:p>
          <a:p>
            <a:pPr lvl="1"/>
            <a:r>
              <a:rPr lang="en-US" dirty="0">
                <a:solidFill>
                  <a:schemeClr val="tx1"/>
                </a:solidFill>
              </a:rPr>
              <a:t>First temple dedication to be broadcast via satellite to every tongue and people</a:t>
            </a:r>
          </a:p>
          <a:p>
            <a:pPr lvl="1"/>
            <a:r>
              <a:rPr lang="en-US" dirty="0">
                <a:solidFill>
                  <a:schemeClr val="tx1"/>
                </a:solidFill>
              </a:rPr>
              <a:t>Over 1,300 sites, dressed in white, waved white handkerchiefs representing palm leaves, representing the phrase “God Save Us” Rev. 7:9-11</a:t>
            </a:r>
          </a:p>
          <a:p>
            <a:r>
              <a:rPr lang="en-US" dirty="0">
                <a:solidFill>
                  <a:srgbClr val="00B050"/>
                </a:solidFill>
              </a:rPr>
              <a:t>Then ½ hour of silence in heaven (20.8 years). Then tribulations.</a:t>
            </a:r>
          </a:p>
          <a:p>
            <a:endParaRPr lang="en-US" dirty="0">
              <a:solidFill>
                <a:srgbClr val="00B050"/>
              </a:solidFill>
            </a:endParaRPr>
          </a:p>
        </p:txBody>
      </p:sp>
      <p:sp>
        <p:nvSpPr>
          <p:cNvPr id="2" name="Title 1"/>
          <p:cNvSpPr>
            <a:spLocks noGrp="1"/>
          </p:cNvSpPr>
          <p:nvPr>
            <p:ph type="title"/>
          </p:nvPr>
        </p:nvSpPr>
        <p:spPr>
          <a:xfrm>
            <a:off x="822158" y="172620"/>
            <a:ext cx="10515600" cy="1220246"/>
          </a:xfrm>
        </p:spPr>
        <p:txBody>
          <a:bodyPr/>
          <a:lstStyle/>
          <a:p>
            <a:r>
              <a:rPr lang="en-US" sz="4000" dirty="0"/>
              <a:t>The Seventh Seal Opened</a:t>
            </a:r>
          </a:p>
        </p:txBody>
      </p:sp>
      <p:pic>
        <p:nvPicPr>
          <p:cNvPr id="9218" name="Picture 2" descr="Seven seals - Wikipedia">
            <a:extLst>
              <a:ext uri="{FF2B5EF4-FFF2-40B4-BE49-F238E27FC236}">
                <a16:creationId xmlns:a16="http://schemas.microsoft.com/office/drawing/2014/main" id="{4DA3E67B-7F2F-454C-BB7F-9338ED8C55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00" y="0"/>
            <a:ext cx="2095500"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50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987" y="570156"/>
            <a:ext cx="10341684" cy="1054250"/>
          </a:xfrm>
        </p:spPr>
        <p:txBody>
          <a:bodyPr anchor="ctr">
            <a:normAutofit/>
          </a:bodyPr>
          <a:lstStyle/>
          <a:p>
            <a:r>
              <a:rPr lang="en-US" sz="4000" dirty="0"/>
              <a:t>Scripture Periods: ½ Hour</a:t>
            </a:r>
          </a:p>
        </p:txBody>
      </p:sp>
      <p:sp>
        <p:nvSpPr>
          <p:cNvPr id="3" name="Content Placeholder 2"/>
          <p:cNvSpPr>
            <a:spLocks noGrp="1"/>
          </p:cNvSpPr>
          <p:nvPr>
            <p:ph sz="quarter" idx="13"/>
          </p:nvPr>
        </p:nvSpPr>
        <p:spPr>
          <a:xfrm>
            <a:off x="232475" y="2240279"/>
            <a:ext cx="11314483" cy="4617721"/>
          </a:xfrm>
        </p:spPr>
        <p:txBody>
          <a:bodyPr>
            <a:normAutofit fontScale="92500" lnSpcReduction="10000"/>
          </a:bodyPr>
          <a:lstStyle/>
          <a:p>
            <a:pPr>
              <a:lnSpc>
                <a:spcPct val="90000"/>
              </a:lnSpc>
            </a:pPr>
            <a:r>
              <a:rPr lang="en-US" sz="3200" dirty="0"/>
              <a:t>D&amp;C 88</a:t>
            </a:r>
          </a:p>
          <a:p>
            <a:pPr lvl="2">
              <a:lnSpc>
                <a:spcPct val="90000"/>
              </a:lnSpc>
            </a:pPr>
            <a:r>
              <a:rPr lang="en-US" sz="2800" dirty="0"/>
              <a:t>Not many days hence (1833): earth tremble, sun hide, moon blood, stars cast down, wrath, earthquakes, </a:t>
            </a:r>
            <a:r>
              <a:rPr lang="en-US" sz="2800" dirty="0" err="1"/>
              <a:t>thunderings</a:t>
            </a:r>
            <a:r>
              <a:rPr lang="en-US" sz="2800" dirty="0"/>
              <a:t>, lightnings, tempests, waves, hearts fail, angel trumps, great sign in heaven seen by all people, great church bound, sound trump and all hear—shall be silence in heaven for ½ hour (20.8 years? Maybe 30 minutes)</a:t>
            </a:r>
          </a:p>
          <a:p>
            <a:pPr lvl="2">
              <a:lnSpc>
                <a:spcPct val="90000"/>
              </a:lnSpc>
            </a:pPr>
            <a:r>
              <a:rPr lang="en-US" sz="2800" dirty="0"/>
              <a:t>Then: Immediately heaven unfolded as scroll, face of Lord unveiled, saints caught up, then trumps (7 resurrections, report on 7 </a:t>
            </a:r>
            <a:r>
              <a:rPr lang="en-US" sz="2800" dirty="0" err="1"/>
              <a:t>millenia</a:t>
            </a:r>
            <a:r>
              <a:rPr lang="en-US" sz="2800" dirty="0"/>
              <a:t>, Satan bound for a thousand years.)</a:t>
            </a:r>
          </a:p>
          <a:p>
            <a:pPr lvl="2">
              <a:lnSpc>
                <a:spcPct val="90000"/>
              </a:lnSpc>
            </a:pPr>
            <a:r>
              <a:rPr lang="en-US" sz="2800" dirty="0">
                <a:solidFill>
                  <a:schemeClr val="tx2"/>
                </a:solidFill>
              </a:rPr>
              <a:t>Does not appear that this is the ½ hour of Revelation. Maybe parallelism between God’s time revelation and earth time revelation for two different events in the return.</a:t>
            </a:r>
            <a:r>
              <a:rPr lang="en-US" sz="2800" dirty="0"/>
              <a:t>	</a:t>
            </a:r>
          </a:p>
          <a:p>
            <a:pPr lvl="2">
              <a:lnSpc>
                <a:spcPct val="90000"/>
              </a:lnSpc>
            </a:pPr>
            <a:r>
              <a:rPr lang="en-US" sz="2800" dirty="0">
                <a:solidFill>
                  <a:srgbClr val="00B050"/>
                </a:solidFill>
              </a:rPr>
              <a:t>Makes a big difference on timelines.</a:t>
            </a:r>
            <a:r>
              <a:rPr lang="en-US" sz="2800" dirty="0"/>
              <a:t>		</a:t>
            </a:r>
          </a:p>
          <a:p>
            <a:pPr lvl="2">
              <a:lnSpc>
                <a:spcPct val="90000"/>
              </a:lnSpc>
            </a:pPr>
            <a:endParaRPr lang="en-US" sz="2800" dirty="0"/>
          </a:p>
        </p:txBody>
      </p:sp>
    </p:spTree>
    <p:extLst>
      <p:ext uri="{BB962C8B-B14F-4D97-AF65-F5344CB8AC3E}">
        <p14:creationId xmlns:p14="http://schemas.microsoft.com/office/powerpoint/2010/main" val="4604569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75143B-A821-4946-84B9-5258E2F3C17A}"/>
              </a:ext>
            </a:extLst>
          </p:cNvPr>
          <p:cNvSpPr/>
          <p:nvPr/>
        </p:nvSpPr>
        <p:spPr>
          <a:xfrm>
            <a:off x="580220" y="885219"/>
            <a:ext cx="11617895" cy="597278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Rectangle 458">
            <a:extLst>
              <a:ext uri="{FF2B5EF4-FFF2-40B4-BE49-F238E27FC236}">
                <a16:creationId xmlns:a16="http://schemas.microsoft.com/office/drawing/2014/main" id="{EE49CE95-0EC2-499E-8EED-77BCDA496769}"/>
              </a:ext>
            </a:extLst>
          </p:cNvPr>
          <p:cNvSpPr/>
          <p:nvPr/>
        </p:nvSpPr>
        <p:spPr>
          <a:xfrm>
            <a:off x="7559368" y="878723"/>
            <a:ext cx="504133" cy="600407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a:extLst>
              <a:ext uri="{FF2B5EF4-FFF2-40B4-BE49-F238E27FC236}">
                <a16:creationId xmlns:a16="http://schemas.microsoft.com/office/drawing/2014/main" id="{8C44230A-2056-4113-B776-181C7864C41A}"/>
              </a:ext>
            </a:extLst>
          </p:cNvPr>
          <p:cNvSpPr txBox="1"/>
          <p:nvPr/>
        </p:nvSpPr>
        <p:spPr>
          <a:xfrm>
            <a:off x="4737275" y="3051399"/>
            <a:ext cx="1442656" cy="523220"/>
          </a:xfrm>
          <a:prstGeom prst="rect">
            <a:avLst/>
          </a:prstGeom>
          <a:noFill/>
        </p:spPr>
        <p:txBody>
          <a:bodyPr wrap="square" rtlCol="0">
            <a:spAutoFit/>
          </a:bodyPr>
          <a:lstStyle/>
          <a:p>
            <a:pPr algn="ctr"/>
            <a:r>
              <a:rPr lang="en-US" sz="1400" dirty="0"/>
              <a:t>Star of Bethlehem?</a:t>
            </a:r>
          </a:p>
        </p:txBody>
      </p:sp>
      <p:sp>
        <p:nvSpPr>
          <p:cNvPr id="2" name="Title 1"/>
          <p:cNvSpPr>
            <a:spLocks noGrp="1"/>
          </p:cNvSpPr>
          <p:nvPr>
            <p:ph type="title"/>
          </p:nvPr>
        </p:nvSpPr>
        <p:spPr>
          <a:xfrm>
            <a:off x="303912" y="0"/>
            <a:ext cx="11436096" cy="401602"/>
          </a:xfrm>
        </p:spPr>
        <p:txBody>
          <a:bodyPr/>
          <a:lstStyle/>
          <a:p>
            <a:r>
              <a:rPr lang="en-US" sz="4000" dirty="0"/>
              <a:t>Signs Summary</a:t>
            </a:r>
            <a:endParaRPr lang="en-US" sz="4800" dirty="0"/>
          </a:p>
        </p:txBody>
      </p:sp>
      <p:sp>
        <p:nvSpPr>
          <p:cNvPr id="160" name="TextBox 159"/>
          <p:cNvSpPr txBox="1"/>
          <p:nvPr/>
        </p:nvSpPr>
        <p:spPr>
          <a:xfrm>
            <a:off x="2339239" y="588417"/>
            <a:ext cx="940802" cy="338554"/>
          </a:xfrm>
          <a:prstGeom prst="rect">
            <a:avLst/>
          </a:prstGeom>
          <a:noFill/>
        </p:spPr>
        <p:txBody>
          <a:bodyPr wrap="square" rtlCol="0">
            <a:spAutoFit/>
          </a:bodyPr>
          <a:lstStyle/>
          <a:p>
            <a:r>
              <a:rPr lang="en-US" sz="1600" dirty="0"/>
              <a:t>2006</a:t>
            </a:r>
          </a:p>
        </p:txBody>
      </p:sp>
      <p:sp>
        <p:nvSpPr>
          <p:cNvPr id="161" name="TextBox 160"/>
          <p:cNvSpPr txBox="1"/>
          <p:nvPr/>
        </p:nvSpPr>
        <p:spPr>
          <a:xfrm>
            <a:off x="3027099" y="592581"/>
            <a:ext cx="672411" cy="338554"/>
          </a:xfrm>
          <a:prstGeom prst="rect">
            <a:avLst/>
          </a:prstGeom>
          <a:noFill/>
        </p:spPr>
        <p:txBody>
          <a:bodyPr wrap="square" rtlCol="0">
            <a:spAutoFit/>
          </a:bodyPr>
          <a:lstStyle/>
          <a:p>
            <a:r>
              <a:rPr lang="en-US" sz="1600" dirty="0"/>
              <a:t>2008</a:t>
            </a:r>
          </a:p>
        </p:txBody>
      </p:sp>
      <p:sp>
        <p:nvSpPr>
          <p:cNvPr id="162" name="TextBox 161"/>
          <p:cNvSpPr txBox="1"/>
          <p:nvPr/>
        </p:nvSpPr>
        <p:spPr>
          <a:xfrm>
            <a:off x="4386228" y="603416"/>
            <a:ext cx="672411" cy="338554"/>
          </a:xfrm>
          <a:prstGeom prst="rect">
            <a:avLst/>
          </a:prstGeom>
          <a:noFill/>
        </p:spPr>
        <p:txBody>
          <a:bodyPr wrap="square" rtlCol="0">
            <a:spAutoFit/>
          </a:bodyPr>
          <a:lstStyle/>
          <a:p>
            <a:r>
              <a:rPr lang="en-US" sz="1600" dirty="0"/>
              <a:t>2012</a:t>
            </a:r>
          </a:p>
        </p:txBody>
      </p:sp>
      <p:sp>
        <p:nvSpPr>
          <p:cNvPr id="163" name="TextBox 162"/>
          <p:cNvSpPr txBox="1"/>
          <p:nvPr/>
        </p:nvSpPr>
        <p:spPr>
          <a:xfrm>
            <a:off x="5179036" y="606284"/>
            <a:ext cx="672411" cy="338554"/>
          </a:xfrm>
          <a:prstGeom prst="rect">
            <a:avLst/>
          </a:prstGeom>
          <a:noFill/>
        </p:spPr>
        <p:txBody>
          <a:bodyPr wrap="square" rtlCol="0">
            <a:spAutoFit/>
          </a:bodyPr>
          <a:lstStyle/>
          <a:p>
            <a:r>
              <a:rPr lang="en-US" sz="1600" dirty="0"/>
              <a:t>2014</a:t>
            </a:r>
          </a:p>
        </p:txBody>
      </p:sp>
      <p:sp>
        <p:nvSpPr>
          <p:cNvPr id="164" name="TextBox 163"/>
          <p:cNvSpPr txBox="1"/>
          <p:nvPr/>
        </p:nvSpPr>
        <p:spPr>
          <a:xfrm>
            <a:off x="6467991" y="600939"/>
            <a:ext cx="672411" cy="338554"/>
          </a:xfrm>
          <a:prstGeom prst="rect">
            <a:avLst/>
          </a:prstGeom>
          <a:noFill/>
        </p:spPr>
        <p:txBody>
          <a:bodyPr wrap="square" rtlCol="0">
            <a:spAutoFit/>
          </a:bodyPr>
          <a:lstStyle/>
          <a:p>
            <a:r>
              <a:rPr lang="en-US" sz="1600" dirty="0"/>
              <a:t>2018</a:t>
            </a:r>
          </a:p>
        </p:txBody>
      </p:sp>
      <p:sp>
        <p:nvSpPr>
          <p:cNvPr id="165" name="TextBox 164"/>
          <p:cNvSpPr txBox="1"/>
          <p:nvPr/>
        </p:nvSpPr>
        <p:spPr>
          <a:xfrm>
            <a:off x="7192299" y="593140"/>
            <a:ext cx="636444" cy="338554"/>
          </a:xfrm>
          <a:prstGeom prst="rect">
            <a:avLst/>
          </a:prstGeom>
          <a:noFill/>
        </p:spPr>
        <p:txBody>
          <a:bodyPr wrap="square" rtlCol="0">
            <a:spAutoFit/>
          </a:bodyPr>
          <a:lstStyle/>
          <a:p>
            <a:r>
              <a:rPr lang="en-US" sz="1600" dirty="0"/>
              <a:t>2020</a:t>
            </a:r>
          </a:p>
        </p:txBody>
      </p:sp>
      <p:sp>
        <p:nvSpPr>
          <p:cNvPr id="166" name="TextBox 165"/>
          <p:cNvSpPr txBox="1"/>
          <p:nvPr/>
        </p:nvSpPr>
        <p:spPr>
          <a:xfrm>
            <a:off x="7865348" y="602397"/>
            <a:ext cx="672411" cy="338554"/>
          </a:xfrm>
          <a:prstGeom prst="rect">
            <a:avLst/>
          </a:prstGeom>
          <a:noFill/>
        </p:spPr>
        <p:txBody>
          <a:bodyPr wrap="square" rtlCol="0">
            <a:spAutoFit/>
          </a:bodyPr>
          <a:lstStyle/>
          <a:p>
            <a:r>
              <a:rPr lang="en-US" sz="1600" dirty="0"/>
              <a:t>2022</a:t>
            </a:r>
          </a:p>
        </p:txBody>
      </p:sp>
      <p:sp>
        <p:nvSpPr>
          <p:cNvPr id="167" name="TextBox 166"/>
          <p:cNvSpPr txBox="1"/>
          <p:nvPr/>
        </p:nvSpPr>
        <p:spPr>
          <a:xfrm>
            <a:off x="8576361" y="578033"/>
            <a:ext cx="672411" cy="338554"/>
          </a:xfrm>
          <a:prstGeom prst="rect">
            <a:avLst/>
          </a:prstGeom>
          <a:noFill/>
        </p:spPr>
        <p:txBody>
          <a:bodyPr wrap="square" rtlCol="0">
            <a:spAutoFit/>
          </a:bodyPr>
          <a:lstStyle/>
          <a:p>
            <a:r>
              <a:rPr lang="en-US" sz="1600" dirty="0"/>
              <a:t>2024</a:t>
            </a:r>
          </a:p>
        </p:txBody>
      </p:sp>
      <p:cxnSp>
        <p:nvCxnSpPr>
          <p:cNvPr id="121" name="Straight Connector 120">
            <a:extLst>
              <a:ext uri="{FF2B5EF4-FFF2-40B4-BE49-F238E27FC236}">
                <a16:creationId xmlns:a16="http://schemas.microsoft.com/office/drawing/2014/main" id="{18328E7C-888A-4A13-A472-5FAC0B26B6CE}"/>
              </a:ext>
            </a:extLst>
          </p:cNvPr>
          <p:cNvCxnSpPr>
            <a:cxnSpLocks/>
          </p:cNvCxnSpPr>
          <p:nvPr/>
        </p:nvCxnSpPr>
        <p:spPr>
          <a:xfrm>
            <a:off x="580220" y="878049"/>
            <a:ext cx="0" cy="535526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22" name="TextBox 221">
            <a:extLst>
              <a:ext uri="{FF2B5EF4-FFF2-40B4-BE49-F238E27FC236}">
                <a16:creationId xmlns:a16="http://schemas.microsoft.com/office/drawing/2014/main" id="{018FA4A3-0B13-47E4-B982-EE61FC957177}"/>
              </a:ext>
            </a:extLst>
          </p:cNvPr>
          <p:cNvSpPr txBox="1"/>
          <p:nvPr/>
        </p:nvSpPr>
        <p:spPr>
          <a:xfrm>
            <a:off x="277738" y="590131"/>
            <a:ext cx="940802" cy="338554"/>
          </a:xfrm>
          <a:prstGeom prst="rect">
            <a:avLst/>
          </a:prstGeom>
          <a:noFill/>
        </p:spPr>
        <p:txBody>
          <a:bodyPr wrap="square" rtlCol="0">
            <a:spAutoFit/>
          </a:bodyPr>
          <a:lstStyle/>
          <a:p>
            <a:r>
              <a:rPr lang="en-US" sz="1600" b="1" dirty="0"/>
              <a:t>2000 </a:t>
            </a:r>
          </a:p>
        </p:txBody>
      </p:sp>
      <p:sp>
        <p:nvSpPr>
          <p:cNvPr id="223" name="TextBox 222">
            <a:extLst>
              <a:ext uri="{FF2B5EF4-FFF2-40B4-BE49-F238E27FC236}">
                <a16:creationId xmlns:a16="http://schemas.microsoft.com/office/drawing/2014/main" id="{2B7375FF-394E-4F32-8A3A-3B86FB817CF4}"/>
              </a:ext>
            </a:extLst>
          </p:cNvPr>
          <p:cNvSpPr txBox="1"/>
          <p:nvPr/>
        </p:nvSpPr>
        <p:spPr>
          <a:xfrm>
            <a:off x="982470" y="588519"/>
            <a:ext cx="672411" cy="338554"/>
          </a:xfrm>
          <a:prstGeom prst="rect">
            <a:avLst/>
          </a:prstGeom>
          <a:noFill/>
        </p:spPr>
        <p:txBody>
          <a:bodyPr wrap="square" rtlCol="0">
            <a:spAutoFit/>
          </a:bodyPr>
          <a:lstStyle/>
          <a:p>
            <a:r>
              <a:rPr lang="en-US" sz="1600" dirty="0"/>
              <a:t>2002</a:t>
            </a:r>
          </a:p>
        </p:txBody>
      </p:sp>
      <p:sp>
        <p:nvSpPr>
          <p:cNvPr id="224" name="TextBox 223">
            <a:extLst>
              <a:ext uri="{FF2B5EF4-FFF2-40B4-BE49-F238E27FC236}">
                <a16:creationId xmlns:a16="http://schemas.microsoft.com/office/drawing/2014/main" id="{4EAD71C3-D93E-4E04-96D4-42370C9324E2}"/>
              </a:ext>
            </a:extLst>
          </p:cNvPr>
          <p:cNvSpPr txBox="1"/>
          <p:nvPr/>
        </p:nvSpPr>
        <p:spPr>
          <a:xfrm>
            <a:off x="1661581" y="588006"/>
            <a:ext cx="672411" cy="338554"/>
          </a:xfrm>
          <a:prstGeom prst="rect">
            <a:avLst/>
          </a:prstGeom>
          <a:noFill/>
        </p:spPr>
        <p:txBody>
          <a:bodyPr wrap="square" rtlCol="0">
            <a:spAutoFit/>
          </a:bodyPr>
          <a:lstStyle/>
          <a:p>
            <a:r>
              <a:rPr lang="en-US" sz="1600" dirty="0"/>
              <a:t>2004</a:t>
            </a:r>
          </a:p>
        </p:txBody>
      </p:sp>
      <p:cxnSp>
        <p:nvCxnSpPr>
          <p:cNvPr id="234" name="Straight Connector 233">
            <a:extLst>
              <a:ext uri="{FF2B5EF4-FFF2-40B4-BE49-F238E27FC236}">
                <a16:creationId xmlns:a16="http://schemas.microsoft.com/office/drawing/2014/main" id="{468A6FE4-BDEE-43A9-BA8B-A23430D08012}"/>
              </a:ext>
            </a:extLst>
          </p:cNvPr>
          <p:cNvCxnSpPr/>
          <p:nvPr/>
        </p:nvCxnSpPr>
        <p:spPr>
          <a:xfrm>
            <a:off x="1260185" y="87251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69F25F0-ACC0-4B98-912D-F00D30063748}"/>
              </a:ext>
            </a:extLst>
          </p:cNvPr>
          <p:cNvCxnSpPr/>
          <p:nvPr/>
        </p:nvCxnSpPr>
        <p:spPr>
          <a:xfrm>
            <a:off x="1947827" y="877289"/>
            <a:ext cx="0" cy="91440"/>
          </a:xfrm>
          <a:prstGeom prst="line">
            <a:avLst/>
          </a:prstGeom>
          <a:ln w="25400">
            <a:solidFill>
              <a:schemeClr val="accent1">
                <a:shade val="90000"/>
                <a:lumMod val="90000"/>
                <a:alpha val="99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A2890566-CF5E-4388-B0ED-3495B2D6F59F}"/>
              </a:ext>
            </a:extLst>
          </p:cNvPr>
          <p:cNvCxnSpPr/>
          <p:nvPr/>
        </p:nvCxnSpPr>
        <p:spPr>
          <a:xfrm>
            <a:off x="2653548" y="879908"/>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6DA31E8E-DA20-48A3-B212-3C8C686E9B1F}"/>
              </a:ext>
            </a:extLst>
          </p:cNvPr>
          <p:cNvCxnSpPr/>
          <p:nvPr/>
        </p:nvCxnSpPr>
        <p:spPr>
          <a:xfrm>
            <a:off x="3329605" y="87728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81EA1E3F-158E-4EED-88BD-08CB8F755B67}"/>
              </a:ext>
            </a:extLst>
          </p:cNvPr>
          <p:cNvCxnSpPr/>
          <p:nvPr/>
        </p:nvCxnSpPr>
        <p:spPr>
          <a:xfrm>
            <a:off x="4032680" y="87443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B7E9B22A-FF6B-4F67-B747-B2C2E824C9A4}"/>
              </a:ext>
            </a:extLst>
          </p:cNvPr>
          <p:cNvCxnSpPr/>
          <p:nvPr/>
        </p:nvCxnSpPr>
        <p:spPr>
          <a:xfrm>
            <a:off x="4723933"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58E9BCF9-B083-4F51-A6A0-C4488468268F}"/>
              </a:ext>
            </a:extLst>
          </p:cNvPr>
          <p:cNvCxnSpPr/>
          <p:nvPr/>
        </p:nvCxnSpPr>
        <p:spPr>
          <a:xfrm>
            <a:off x="5471792"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EECACE4F-91A3-4CD6-94DF-6361662D1A8A}"/>
              </a:ext>
            </a:extLst>
          </p:cNvPr>
          <p:cNvCxnSpPr/>
          <p:nvPr/>
        </p:nvCxnSpPr>
        <p:spPr>
          <a:xfrm>
            <a:off x="6138489" y="87372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C8FECB74-2707-4D9E-9336-426C861B363F}"/>
              </a:ext>
            </a:extLst>
          </p:cNvPr>
          <p:cNvCxnSpPr/>
          <p:nvPr/>
        </p:nvCxnSpPr>
        <p:spPr>
          <a:xfrm>
            <a:off x="6804197"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31E8B23F-2123-4C50-8FCE-1BAD5636689D}"/>
              </a:ext>
            </a:extLst>
          </p:cNvPr>
          <p:cNvCxnSpPr/>
          <p:nvPr/>
        </p:nvCxnSpPr>
        <p:spPr>
          <a:xfrm>
            <a:off x="7477703" y="87966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263D810F-4A59-45EC-8BED-720AC8B5C689}"/>
              </a:ext>
            </a:extLst>
          </p:cNvPr>
          <p:cNvCxnSpPr/>
          <p:nvPr/>
        </p:nvCxnSpPr>
        <p:spPr>
          <a:xfrm>
            <a:off x="8167457"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B383B490-1C31-4A51-A6C5-F0880113B3CF}"/>
              </a:ext>
            </a:extLst>
          </p:cNvPr>
          <p:cNvCxnSpPr/>
          <p:nvPr/>
        </p:nvCxnSpPr>
        <p:spPr>
          <a:xfrm>
            <a:off x="8901948" y="87400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47" name="TextBox 246">
            <a:extLst>
              <a:ext uri="{FF2B5EF4-FFF2-40B4-BE49-F238E27FC236}">
                <a16:creationId xmlns:a16="http://schemas.microsoft.com/office/drawing/2014/main" id="{3D2119C8-7B17-4155-B371-61B9314ECE57}"/>
              </a:ext>
            </a:extLst>
          </p:cNvPr>
          <p:cNvSpPr txBox="1"/>
          <p:nvPr/>
        </p:nvSpPr>
        <p:spPr>
          <a:xfrm>
            <a:off x="3719658" y="586728"/>
            <a:ext cx="672411" cy="338554"/>
          </a:xfrm>
          <a:prstGeom prst="rect">
            <a:avLst/>
          </a:prstGeom>
          <a:noFill/>
        </p:spPr>
        <p:txBody>
          <a:bodyPr wrap="square" rtlCol="0">
            <a:spAutoFit/>
          </a:bodyPr>
          <a:lstStyle/>
          <a:p>
            <a:r>
              <a:rPr lang="en-US" sz="1600" dirty="0"/>
              <a:t>2010</a:t>
            </a:r>
          </a:p>
        </p:txBody>
      </p:sp>
      <p:sp>
        <p:nvSpPr>
          <p:cNvPr id="248" name="TextBox 247">
            <a:extLst>
              <a:ext uri="{FF2B5EF4-FFF2-40B4-BE49-F238E27FC236}">
                <a16:creationId xmlns:a16="http://schemas.microsoft.com/office/drawing/2014/main" id="{D32150E6-F68C-4419-AB64-8C2C251AC1AA}"/>
              </a:ext>
            </a:extLst>
          </p:cNvPr>
          <p:cNvSpPr txBox="1"/>
          <p:nvPr/>
        </p:nvSpPr>
        <p:spPr>
          <a:xfrm>
            <a:off x="5854928" y="584929"/>
            <a:ext cx="672411" cy="338554"/>
          </a:xfrm>
          <a:prstGeom prst="rect">
            <a:avLst/>
          </a:prstGeom>
          <a:noFill/>
        </p:spPr>
        <p:txBody>
          <a:bodyPr wrap="square" rtlCol="0">
            <a:spAutoFit/>
          </a:bodyPr>
          <a:lstStyle/>
          <a:p>
            <a:r>
              <a:rPr lang="en-US" sz="1600" dirty="0"/>
              <a:t>2016</a:t>
            </a:r>
          </a:p>
        </p:txBody>
      </p:sp>
      <p:sp>
        <p:nvSpPr>
          <p:cNvPr id="249" name="TextBox 248">
            <a:extLst>
              <a:ext uri="{FF2B5EF4-FFF2-40B4-BE49-F238E27FC236}">
                <a16:creationId xmlns:a16="http://schemas.microsoft.com/office/drawing/2014/main" id="{98DD568D-6E8F-497F-A716-C724ED29B5BF}"/>
              </a:ext>
            </a:extLst>
          </p:cNvPr>
          <p:cNvSpPr txBox="1"/>
          <p:nvPr/>
        </p:nvSpPr>
        <p:spPr>
          <a:xfrm rot="16200000">
            <a:off x="-182074" y="1229876"/>
            <a:ext cx="1028285" cy="369332"/>
          </a:xfrm>
          <a:prstGeom prst="rect">
            <a:avLst/>
          </a:prstGeom>
          <a:noFill/>
        </p:spPr>
        <p:txBody>
          <a:bodyPr wrap="square" rtlCol="0">
            <a:spAutoFit/>
          </a:bodyPr>
          <a:lstStyle/>
          <a:p>
            <a:r>
              <a:rPr lang="en-US" dirty="0"/>
              <a:t>Gospels</a:t>
            </a:r>
          </a:p>
        </p:txBody>
      </p:sp>
      <p:sp>
        <p:nvSpPr>
          <p:cNvPr id="251" name="TextBox 250">
            <a:extLst>
              <a:ext uri="{FF2B5EF4-FFF2-40B4-BE49-F238E27FC236}">
                <a16:creationId xmlns:a16="http://schemas.microsoft.com/office/drawing/2014/main" id="{B6B9DEB7-8FAE-4D75-A500-7644E95894C3}"/>
              </a:ext>
            </a:extLst>
          </p:cNvPr>
          <p:cNvSpPr txBox="1"/>
          <p:nvPr/>
        </p:nvSpPr>
        <p:spPr>
          <a:xfrm>
            <a:off x="5919109" y="401602"/>
            <a:ext cx="1245770" cy="584775"/>
          </a:xfrm>
          <a:prstGeom prst="rect">
            <a:avLst/>
          </a:prstGeom>
          <a:noFill/>
        </p:spPr>
        <p:txBody>
          <a:bodyPr wrap="square" rtlCol="0">
            <a:spAutoFit/>
          </a:bodyPr>
          <a:lstStyle/>
          <a:p>
            <a:r>
              <a:rPr lang="en-US" sz="1600" dirty="0">
                <a:solidFill>
                  <a:srgbClr val="00B050"/>
                </a:solidFill>
              </a:rPr>
              <a:t>2017/5777</a:t>
            </a:r>
          </a:p>
          <a:p>
            <a:endParaRPr lang="en-US" sz="1600" dirty="0">
              <a:solidFill>
                <a:srgbClr val="00B050"/>
              </a:solidFill>
            </a:endParaRPr>
          </a:p>
        </p:txBody>
      </p:sp>
      <p:sp>
        <p:nvSpPr>
          <p:cNvPr id="254" name="TextBox 253">
            <a:extLst>
              <a:ext uri="{FF2B5EF4-FFF2-40B4-BE49-F238E27FC236}">
                <a16:creationId xmlns:a16="http://schemas.microsoft.com/office/drawing/2014/main" id="{058481F4-2B12-424A-85EA-555EAE5E4ACC}"/>
              </a:ext>
            </a:extLst>
          </p:cNvPr>
          <p:cNvSpPr txBox="1"/>
          <p:nvPr/>
        </p:nvSpPr>
        <p:spPr>
          <a:xfrm>
            <a:off x="5353707" y="1743783"/>
            <a:ext cx="1739536" cy="523220"/>
          </a:xfrm>
          <a:prstGeom prst="rect">
            <a:avLst/>
          </a:prstGeom>
          <a:noFill/>
        </p:spPr>
        <p:txBody>
          <a:bodyPr wrap="square" rtlCol="0">
            <a:spAutoFit/>
          </a:bodyPr>
          <a:lstStyle/>
          <a:p>
            <a:pPr algn="ctr"/>
            <a:r>
              <a:rPr lang="en-US" sz="1400" dirty="0"/>
              <a:t>Eclipse</a:t>
            </a:r>
            <a:br>
              <a:rPr lang="en-US" sz="1400" dirty="0"/>
            </a:br>
            <a:r>
              <a:rPr lang="en-US" sz="1400" dirty="0"/>
              <a:t>(Sign of Jonah)</a:t>
            </a:r>
          </a:p>
        </p:txBody>
      </p:sp>
      <p:sp>
        <p:nvSpPr>
          <p:cNvPr id="17" name="Oval 16">
            <a:extLst>
              <a:ext uri="{FF2B5EF4-FFF2-40B4-BE49-F238E27FC236}">
                <a16:creationId xmlns:a16="http://schemas.microsoft.com/office/drawing/2014/main" id="{85516DB6-375D-4681-8C1E-54FBC3168BCB}"/>
              </a:ext>
            </a:extLst>
          </p:cNvPr>
          <p:cNvSpPr/>
          <p:nvPr/>
        </p:nvSpPr>
        <p:spPr>
          <a:xfrm>
            <a:off x="6446458" y="2270552"/>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5" name="Oval 254">
            <a:extLst>
              <a:ext uri="{FF2B5EF4-FFF2-40B4-BE49-F238E27FC236}">
                <a16:creationId xmlns:a16="http://schemas.microsoft.com/office/drawing/2014/main" id="{2F1E7887-4C20-4971-A223-757BE6DCCC1C}"/>
              </a:ext>
            </a:extLst>
          </p:cNvPr>
          <p:cNvSpPr/>
          <p:nvPr/>
        </p:nvSpPr>
        <p:spPr>
          <a:xfrm>
            <a:off x="5878559" y="3144742"/>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7" name="TextBox 256">
            <a:extLst>
              <a:ext uri="{FF2B5EF4-FFF2-40B4-BE49-F238E27FC236}">
                <a16:creationId xmlns:a16="http://schemas.microsoft.com/office/drawing/2014/main" id="{3F2EB3A8-EA19-4491-B8EC-8596BE7F05C4}"/>
              </a:ext>
            </a:extLst>
          </p:cNvPr>
          <p:cNvSpPr txBox="1"/>
          <p:nvPr/>
        </p:nvSpPr>
        <p:spPr>
          <a:xfrm>
            <a:off x="8564438" y="1770802"/>
            <a:ext cx="1763099" cy="523220"/>
          </a:xfrm>
          <a:prstGeom prst="rect">
            <a:avLst/>
          </a:prstGeom>
          <a:noFill/>
        </p:spPr>
        <p:txBody>
          <a:bodyPr wrap="square" rtlCol="0">
            <a:spAutoFit/>
          </a:bodyPr>
          <a:lstStyle/>
          <a:p>
            <a:pPr algn="ctr"/>
            <a:r>
              <a:rPr lang="en-US" sz="1400" dirty="0"/>
              <a:t>Eclipse</a:t>
            </a:r>
          </a:p>
          <a:p>
            <a:pPr algn="ctr"/>
            <a:r>
              <a:rPr lang="en-US" sz="1400" dirty="0"/>
              <a:t>(Sign of the Times)</a:t>
            </a:r>
          </a:p>
        </p:txBody>
      </p:sp>
      <p:sp>
        <p:nvSpPr>
          <p:cNvPr id="258" name="Oval 257">
            <a:extLst>
              <a:ext uri="{FF2B5EF4-FFF2-40B4-BE49-F238E27FC236}">
                <a16:creationId xmlns:a16="http://schemas.microsoft.com/office/drawing/2014/main" id="{CA0EC3D3-3623-4B94-82B2-18383774899E}"/>
              </a:ext>
            </a:extLst>
          </p:cNvPr>
          <p:cNvSpPr/>
          <p:nvPr/>
        </p:nvSpPr>
        <p:spPr>
          <a:xfrm>
            <a:off x="8917107" y="2267861"/>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0" name="TextBox 259">
            <a:extLst>
              <a:ext uri="{FF2B5EF4-FFF2-40B4-BE49-F238E27FC236}">
                <a16:creationId xmlns:a16="http://schemas.microsoft.com/office/drawing/2014/main" id="{53408E5E-7116-481E-96D9-3E3FC4D6E9CD}"/>
              </a:ext>
            </a:extLst>
          </p:cNvPr>
          <p:cNvSpPr txBox="1"/>
          <p:nvPr/>
        </p:nvSpPr>
        <p:spPr>
          <a:xfrm>
            <a:off x="7214781" y="1733798"/>
            <a:ext cx="1197780" cy="523220"/>
          </a:xfrm>
          <a:prstGeom prst="rect">
            <a:avLst/>
          </a:prstGeom>
          <a:noFill/>
        </p:spPr>
        <p:txBody>
          <a:bodyPr wrap="square" rtlCol="0">
            <a:spAutoFit/>
          </a:bodyPr>
          <a:lstStyle/>
          <a:p>
            <a:pPr algn="ctr"/>
            <a:r>
              <a:rPr lang="en-US" sz="1400" dirty="0"/>
              <a:t>7 </a:t>
            </a:r>
            <a:br>
              <a:rPr lang="en-US" sz="1400" dirty="0"/>
            </a:br>
            <a:r>
              <a:rPr lang="en-US" sz="1400" dirty="0"/>
              <a:t>Years</a:t>
            </a:r>
          </a:p>
        </p:txBody>
      </p:sp>
      <p:sp>
        <p:nvSpPr>
          <p:cNvPr id="261" name="Oval 260">
            <a:extLst>
              <a:ext uri="{FF2B5EF4-FFF2-40B4-BE49-F238E27FC236}">
                <a16:creationId xmlns:a16="http://schemas.microsoft.com/office/drawing/2014/main" id="{AAB9C9D4-F501-4531-92CF-48C5063DD37B}"/>
              </a:ext>
            </a:extLst>
          </p:cNvPr>
          <p:cNvSpPr/>
          <p:nvPr/>
        </p:nvSpPr>
        <p:spPr>
          <a:xfrm>
            <a:off x="6510129" y="3144742"/>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2" name="TextBox 261">
            <a:extLst>
              <a:ext uri="{FF2B5EF4-FFF2-40B4-BE49-F238E27FC236}">
                <a16:creationId xmlns:a16="http://schemas.microsoft.com/office/drawing/2014/main" id="{973322AF-8F88-4E1D-A5A6-7DA4213C6A5F}"/>
              </a:ext>
            </a:extLst>
          </p:cNvPr>
          <p:cNvSpPr txBox="1"/>
          <p:nvPr/>
        </p:nvSpPr>
        <p:spPr>
          <a:xfrm>
            <a:off x="5743736" y="2866105"/>
            <a:ext cx="2001441" cy="307777"/>
          </a:xfrm>
          <a:prstGeom prst="rect">
            <a:avLst/>
          </a:prstGeom>
          <a:noFill/>
        </p:spPr>
        <p:txBody>
          <a:bodyPr wrap="square" rtlCol="0">
            <a:spAutoFit/>
          </a:bodyPr>
          <a:lstStyle/>
          <a:p>
            <a:pPr algn="ctr"/>
            <a:r>
              <a:rPr lang="en-US" sz="1400" dirty="0"/>
              <a:t>Sign of  Woman</a:t>
            </a:r>
          </a:p>
        </p:txBody>
      </p:sp>
      <p:sp>
        <p:nvSpPr>
          <p:cNvPr id="270" name="TextBox 269">
            <a:extLst>
              <a:ext uri="{FF2B5EF4-FFF2-40B4-BE49-F238E27FC236}">
                <a16:creationId xmlns:a16="http://schemas.microsoft.com/office/drawing/2014/main" id="{61CD17D4-F407-484C-9EE1-4D887C8E8424}"/>
              </a:ext>
            </a:extLst>
          </p:cNvPr>
          <p:cNvSpPr txBox="1"/>
          <p:nvPr/>
        </p:nvSpPr>
        <p:spPr>
          <a:xfrm>
            <a:off x="6588890" y="3260051"/>
            <a:ext cx="3225325" cy="523220"/>
          </a:xfrm>
          <a:prstGeom prst="rect">
            <a:avLst/>
          </a:prstGeom>
          <a:noFill/>
        </p:spPr>
        <p:txBody>
          <a:bodyPr wrap="square" rtlCol="0">
            <a:spAutoFit/>
          </a:bodyPr>
          <a:lstStyle/>
          <a:p>
            <a:r>
              <a:rPr lang="en-US" sz="1400" dirty="0"/>
              <a:t>Woman (Church) Protected for 1260 days (3.5 years to March 5, 2021)</a:t>
            </a:r>
          </a:p>
        </p:txBody>
      </p:sp>
      <p:sp>
        <p:nvSpPr>
          <p:cNvPr id="271" name="Oval 270">
            <a:extLst>
              <a:ext uri="{FF2B5EF4-FFF2-40B4-BE49-F238E27FC236}">
                <a16:creationId xmlns:a16="http://schemas.microsoft.com/office/drawing/2014/main" id="{D36C4F8E-86DF-44DA-B958-8940914E84BE}"/>
              </a:ext>
            </a:extLst>
          </p:cNvPr>
          <p:cNvSpPr/>
          <p:nvPr/>
        </p:nvSpPr>
        <p:spPr>
          <a:xfrm>
            <a:off x="7752236" y="3181258"/>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72" name="Straight Arrow Connector 271">
            <a:extLst>
              <a:ext uri="{FF2B5EF4-FFF2-40B4-BE49-F238E27FC236}">
                <a16:creationId xmlns:a16="http://schemas.microsoft.com/office/drawing/2014/main" id="{21F252AE-76F3-4E67-BD91-9189E6EEA95C}"/>
              </a:ext>
            </a:extLst>
          </p:cNvPr>
          <p:cNvCxnSpPr>
            <a:cxnSpLocks/>
          </p:cNvCxnSpPr>
          <p:nvPr/>
        </p:nvCxnSpPr>
        <p:spPr>
          <a:xfrm>
            <a:off x="6569329" y="2326196"/>
            <a:ext cx="1191419" cy="0"/>
          </a:xfrm>
          <a:prstGeom prst="straightConnector1">
            <a:avLst/>
          </a:prstGeom>
          <a:ln w="1905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75" name="Straight Arrow Connector 274">
            <a:extLst>
              <a:ext uri="{FF2B5EF4-FFF2-40B4-BE49-F238E27FC236}">
                <a16:creationId xmlns:a16="http://schemas.microsoft.com/office/drawing/2014/main" id="{2F885516-905E-4E97-AD51-812012E19783}"/>
              </a:ext>
            </a:extLst>
          </p:cNvPr>
          <p:cNvCxnSpPr>
            <a:cxnSpLocks/>
          </p:cNvCxnSpPr>
          <p:nvPr/>
        </p:nvCxnSpPr>
        <p:spPr>
          <a:xfrm>
            <a:off x="7732867" y="2327500"/>
            <a:ext cx="1179699" cy="0"/>
          </a:xfrm>
          <a:prstGeom prst="straightConnector1">
            <a:avLst/>
          </a:prstGeom>
          <a:ln w="1905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79" name="TextBox 278">
            <a:extLst>
              <a:ext uri="{FF2B5EF4-FFF2-40B4-BE49-F238E27FC236}">
                <a16:creationId xmlns:a16="http://schemas.microsoft.com/office/drawing/2014/main" id="{B01FCF47-F01C-4A8E-8C01-04AA8392B968}"/>
              </a:ext>
            </a:extLst>
          </p:cNvPr>
          <p:cNvSpPr txBox="1"/>
          <p:nvPr/>
        </p:nvSpPr>
        <p:spPr>
          <a:xfrm>
            <a:off x="6796226" y="2023521"/>
            <a:ext cx="763142" cy="307777"/>
          </a:xfrm>
          <a:prstGeom prst="rect">
            <a:avLst/>
          </a:prstGeom>
          <a:noFill/>
        </p:spPr>
        <p:txBody>
          <a:bodyPr wrap="square" rtlCol="0">
            <a:spAutoFit/>
          </a:bodyPr>
          <a:lstStyle/>
          <a:p>
            <a:pPr algn="ctr"/>
            <a:r>
              <a:rPr lang="en-US" sz="1400" dirty="0"/>
              <a:t>3.5</a:t>
            </a:r>
          </a:p>
        </p:txBody>
      </p:sp>
      <p:sp>
        <p:nvSpPr>
          <p:cNvPr id="280" name="TextBox 279">
            <a:extLst>
              <a:ext uri="{FF2B5EF4-FFF2-40B4-BE49-F238E27FC236}">
                <a16:creationId xmlns:a16="http://schemas.microsoft.com/office/drawing/2014/main" id="{DA2055A9-5CE1-42B0-8B25-9138E19B0A28}"/>
              </a:ext>
            </a:extLst>
          </p:cNvPr>
          <p:cNvSpPr txBox="1"/>
          <p:nvPr/>
        </p:nvSpPr>
        <p:spPr>
          <a:xfrm>
            <a:off x="7998007" y="2053383"/>
            <a:ext cx="723721" cy="307777"/>
          </a:xfrm>
          <a:prstGeom prst="rect">
            <a:avLst/>
          </a:prstGeom>
          <a:noFill/>
        </p:spPr>
        <p:txBody>
          <a:bodyPr wrap="square" rtlCol="0">
            <a:spAutoFit/>
          </a:bodyPr>
          <a:lstStyle/>
          <a:p>
            <a:pPr algn="ctr"/>
            <a:r>
              <a:rPr lang="en-US" sz="1400" dirty="0"/>
              <a:t>3.5</a:t>
            </a:r>
          </a:p>
        </p:txBody>
      </p:sp>
      <p:cxnSp>
        <p:nvCxnSpPr>
          <p:cNvPr id="62" name="Straight Arrow Connector 61">
            <a:extLst>
              <a:ext uri="{FF2B5EF4-FFF2-40B4-BE49-F238E27FC236}">
                <a16:creationId xmlns:a16="http://schemas.microsoft.com/office/drawing/2014/main" id="{E3A0720E-96E5-4E95-9835-61F216E504B2}"/>
              </a:ext>
            </a:extLst>
          </p:cNvPr>
          <p:cNvCxnSpPr>
            <a:cxnSpLocks/>
          </p:cNvCxnSpPr>
          <p:nvPr/>
        </p:nvCxnSpPr>
        <p:spPr>
          <a:xfrm>
            <a:off x="5532627" y="2724119"/>
            <a:ext cx="405027" cy="0"/>
          </a:xfrm>
          <a:prstGeom prst="straightConnector1">
            <a:avLst/>
          </a:prstGeom>
          <a:ln w="1905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65" name="TextBox 64">
            <a:extLst>
              <a:ext uri="{FF2B5EF4-FFF2-40B4-BE49-F238E27FC236}">
                <a16:creationId xmlns:a16="http://schemas.microsoft.com/office/drawing/2014/main" id="{757020DE-EC3B-44E0-96C8-A184476D899B}"/>
              </a:ext>
            </a:extLst>
          </p:cNvPr>
          <p:cNvSpPr txBox="1"/>
          <p:nvPr/>
        </p:nvSpPr>
        <p:spPr>
          <a:xfrm>
            <a:off x="5013813" y="2416342"/>
            <a:ext cx="1442656" cy="307777"/>
          </a:xfrm>
          <a:prstGeom prst="rect">
            <a:avLst/>
          </a:prstGeom>
          <a:noFill/>
        </p:spPr>
        <p:txBody>
          <a:bodyPr wrap="square" rtlCol="0">
            <a:spAutoFit/>
          </a:bodyPr>
          <a:lstStyle/>
          <a:p>
            <a:pPr algn="ctr"/>
            <a:r>
              <a:rPr lang="en-US" sz="1400" dirty="0"/>
              <a:t>Blood Moons</a:t>
            </a:r>
          </a:p>
        </p:txBody>
      </p:sp>
      <p:sp>
        <p:nvSpPr>
          <p:cNvPr id="70" name="TextBox 69">
            <a:extLst>
              <a:ext uri="{FF2B5EF4-FFF2-40B4-BE49-F238E27FC236}">
                <a16:creationId xmlns:a16="http://schemas.microsoft.com/office/drawing/2014/main" id="{8D20735B-58DC-48CC-BC9D-B2BC7E0BF796}"/>
              </a:ext>
            </a:extLst>
          </p:cNvPr>
          <p:cNvSpPr txBox="1"/>
          <p:nvPr/>
        </p:nvSpPr>
        <p:spPr>
          <a:xfrm rot="16200000">
            <a:off x="1325003" y="2491874"/>
            <a:ext cx="1600487" cy="307777"/>
          </a:xfrm>
          <a:prstGeom prst="rect">
            <a:avLst/>
          </a:prstGeom>
          <a:noFill/>
        </p:spPr>
        <p:txBody>
          <a:bodyPr wrap="square" rtlCol="0">
            <a:spAutoFit/>
          </a:bodyPr>
          <a:lstStyle/>
          <a:p>
            <a:r>
              <a:rPr lang="en-US" sz="1400" dirty="0"/>
              <a:t>Signs in Heavens</a:t>
            </a:r>
          </a:p>
        </p:txBody>
      </p:sp>
      <p:sp>
        <p:nvSpPr>
          <p:cNvPr id="72" name="TextBox 71">
            <a:extLst>
              <a:ext uri="{FF2B5EF4-FFF2-40B4-BE49-F238E27FC236}">
                <a16:creationId xmlns:a16="http://schemas.microsoft.com/office/drawing/2014/main" id="{7AE3F05F-BE57-46B7-81D0-51BC7CD79BF6}"/>
              </a:ext>
            </a:extLst>
          </p:cNvPr>
          <p:cNvSpPr txBox="1"/>
          <p:nvPr/>
        </p:nvSpPr>
        <p:spPr>
          <a:xfrm>
            <a:off x="2033606" y="2056678"/>
            <a:ext cx="1197780" cy="338554"/>
          </a:xfrm>
          <a:prstGeom prst="rect">
            <a:avLst/>
          </a:prstGeom>
          <a:noFill/>
        </p:spPr>
        <p:txBody>
          <a:bodyPr wrap="square" rtlCol="0">
            <a:spAutoFit/>
          </a:bodyPr>
          <a:lstStyle/>
          <a:p>
            <a:pPr algn="ctr"/>
            <a:r>
              <a:rPr lang="en-US" sz="1600" b="1" dirty="0"/>
              <a:t>Sun</a:t>
            </a:r>
          </a:p>
        </p:txBody>
      </p:sp>
      <p:sp>
        <p:nvSpPr>
          <p:cNvPr id="73" name="TextBox 72">
            <a:extLst>
              <a:ext uri="{FF2B5EF4-FFF2-40B4-BE49-F238E27FC236}">
                <a16:creationId xmlns:a16="http://schemas.microsoft.com/office/drawing/2014/main" id="{900CB924-8A81-4D44-B75E-FA407B283FB2}"/>
              </a:ext>
            </a:extLst>
          </p:cNvPr>
          <p:cNvSpPr txBox="1"/>
          <p:nvPr/>
        </p:nvSpPr>
        <p:spPr>
          <a:xfrm>
            <a:off x="2111645" y="2650027"/>
            <a:ext cx="1197780" cy="338554"/>
          </a:xfrm>
          <a:prstGeom prst="rect">
            <a:avLst/>
          </a:prstGeom>
          <a:noFill/>
        </p:spPr>
        <p:txBody>
          <a:bodyPr wrap="square" rtlCol="0">
            <a:spAutoFit/>
          </a:bodyPr>
          <a:lstStyle/>
          <a:p>
            <a:pPr algn="ctr"/>
            <a:r>
              <a:rPr lang="en-US" sz="1600" b="1" dirty="0"/>
              <a:t>Moon</a:t>
            </a:r>
          </a:p>
        </p:txBody>
      </p:sp>
      <p:sp>
        <p:nvSpPr>
          <p:cNvPr id="74" name="TextBox 73">
            <a:extLst>
              <a:ext uri="{FF2B5EF4-FFF2-40B4-BE49-F238E27FC236}">
                <a16:creationId xmlns:a16="http://schemas.microsoft.com/office/drawing/2014/main" id="{51C68750-26FB-4A50-99D9-4C2F96BF6FAD}"/>
              </a:ext>
            </a:extLst>
          </p:cNvPr>
          <p:cNvSpPr txBox="1"/>
          <p:nvPr/>
        </p:nvSpPr>
        <p:spPr>
          <a:xfrm>
            <a:off x="2094923" y="3135287"/>
            <a:ext cx="1197780" cy="338554"/>
          </a:xfrm>
          <a:prstGeom prst="rect">
            <a:avLst/>
          </a:prstGeom>
          <a:noFill/>
        </p:spPr>
        <p:txBody>
          <a:bodyPr wrap="square" rtlCol="0">
            <a:spAutoFit/>
          </a:bodyPr>
          <a:lstStyle/>
          <a:p>
            <a:pPr algn="ctr"/>
            <a:r>
              <a:rPr lang="en-US" sz="1600" b="1" dirty="0"/>
              <a:t>Stars</a:t>
            </a:r>
          </a:p>
        </p:txBody>
      </p:sp>
      <p:cxnSp>
        <p:nvCxnSpPr>
          <p:cNvPr id="71" name="Straight Arrow Connector 70">
            <a:extLst>
              <a:ext uri="{FF2B5EF4-FFF2-40B4-BE49-F238E27FC236}">
                <a16:creationId xmlns:a16="http://schemas.microsoft.com/office/drawing/2014/main" id="{F1F58291-C033-4DF0-A093-6FFA60C9A2F7}"/>
              </a:ext>
            </a:extLst>
          </p:cNvPr>
          <p:cNvCxnSpPr>
            <a:cxnSpLocks/>
          </p:cNvCxnSpPr>
          <p:nvPr/>
        </p:nvCxnSpPr>
        <p:spPr>
          <a:xfrm>
            <a:off x="6590782" y="3218108"/>
            <a:ext cx="1169966"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7" name="Straight Connector 76">
            <a:extLst>
              <a:ext uri="{FF2B5EF4-FFF2-40B4-BE49-F238E27FC236}">
                <a16:creationId xmlns:a16="http://schemas.microsoft.com/office/drawing/2014/main" id="{E5805224-440A-40C5-A584-3D9601A78041}"/>
              </a:ext>
            </a:extLst>
          </p:cNvPr>
          <p:cNvCxnSpPr/>
          <p:nvPr/>
        </p:nvCxnSpPr>
        <p:spPr>
          <a:xfrm>
            <a:off x="9602418" y="874432"/>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76DA693-DCE0-4544-B649-35F4F8C09EA8}"/>
              </a:ext>
            </a:extLst>
          </p:cNvPr>
          <p:cNvCxnSpPr/>
          <p:nvPr/>
        </p:nvCxnSpPr>
        <p:spPr>
          <a:xfrm>
            <a:off x="10311943" y="87443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B83B24B-38C8-43C3-AFFB-4509DC7F7669}"/>
              </a:ext>
            </a:extLst>
          </p:cNvPr>
          <p:cNvCxnSpPr/>
          <p:nvPr/>
        </p:nvCxnSpPr>
        <p:spPr>
          <a:xfrm>
            <a:off x="11010826" y="874315"/>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63B8B55-3952-4DA3-940F-0743408053F0}"/>
              </a:ext>
            </a:extLst>
          </p:cNvPr>
          <p:cNvCxnSpPr/>
          <p:nvPr/>
        </p:nvCxnSpPr>
        <p:spPr>
          <a:xfrm>
            <a:off x="11740677" y="877836"/>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E1FEFA-083D-444D-939C-47AD6390E85A}"/>
              </a:ext>
            </a:extLst>
          </p:cNvPr>
          <p:cNvCxnSpPr/>
          <p:nvPr/>
        </p:nvCxnSpPr>
        <p:spPr>
          <a:xfrm>
            <a:off x="234414" y="872223"/>
            <a:ext cx="11769776" cy="0"/>
          </a:xfrm>
          <a:prstGeom prst="line">
            <a:avLst/>
          </a:prstGeom>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A572CC61-2AA1-4200-BBF4-4C0E181324CB}"/>
              </a:ext>
            </a:extLst>
          </p:cNvPr>
          <p:cNvSpPr txBox="1"/>
          <p:nvPr/>
        </p:nvSpPr>
        <p:spPr>
          <a:xfrm>
            <a:off x="9306984" y="585661"/>
            <a:ext cx="672411" cy="338554"/>
          </a:xfrm>
          <a:prstGeom prst="rect">
            <a:avLst/>
          </a:prstGeom>
          <a:noFill/>
        </p:spPr>
        <p:txBody>
          <a:bodyPr wrap="square" rtlCol="0">
            <a:spAutoFit/>
          </a:bodyPr>
          <a:lstStyle/>
          <a:p>
            <a:r>
              <a:rPr lang="en-US" sz="1600" dirty="0"/>
              <a:t>2026</a:t>
            </a:r>
          </a:p>
        </p:txBody>
      </p:sp>
      <p:sp>
        <p:nvSpPr>
          <p:cNvPr id="85" name="TextBox 84">
            <a:extLst>
              <a:ext uri="{FF2B5EF4-FFF2-40B4-BE49-F238E27FC236}">
                <a16:creationId xmlns:a16="http://schemas.microsoft.com/office/drawing/2014/main" id="{AB600CD7-5E5A-4123-BD6D-17AD6C4CCF33}"/>
              </a:ext>
            </a:extLst>
          </p:cNvPr>
          <p:cNvSpPr txBox="1"/>
          <p:nvPr/>
        </p:nvSpPr>
        <p:spPr>
          <a:xfrm>
            <a:off x="9986576" y="577723"/>
            <a:ext cx="672411" cy="338554"/>
          </a:xfrm>
          <a:prstGeom prst="rect">
            <a:avLst/>
          </a:prstGeom>
          <a:noFill/>
        </p:spPr>
        <p:txBody>
          <a:bodyPr wrap="square" rtlCol="0">
            <a:spAutoFit/>
          </a:bodyPr>
          <a:lstStyle/>
          <a:p>
            <a:r>
              <a:rPr lang="en-US" sz="1600" dirty="0"/>
              <a:t>2028</a:t>
            </a:r>
          </a:p>
        </p:txBody>
      </p:sp>
      <p:sp>
        <p:nvSpPr>
          <p:cNvPr id="86" name="TextBox 85">
            <a:extLst>
              <a:ext uri="{FF2B5EF4-FFF2-40B4-BE49-F238E27FC236}">
                <a16:creationId xmlns:a16="http://schemas.microsoft.com/office/drawing/2014/main" id="{B8AF6D22-4F41-4F01-B2A4-01AB37071656}"/>
              </a:ext>
            </a:extLst>
          </p:cNvPr>
          <p:cNvSpPr txBox="1"/>
          <p:nvPr/>
        </p:nvSpPr>
        <p:spPr>
          <a:xfrm>
            <a:off x="10666168" y="569785"/>
            <a:ext cx="672411" cy="338554"/>
          </a:xfrm>
          <a:prstGeom prst="rect">
            <a:avLst/>
          </a:prstGeom>
          <a:noFill/>
        </p:spPr>
        <p:txBody>
          <a:bodyPr wrap="square" rtlCol="0">
            <a:spAutoFit/>
          </a:bodyPr>
          <a:lstStyle/>
          <a:p>
            <a:r>
              <a:rPr lang="en-US" sz="1600" dirty="0"/>
              <a:t>2030</a:t>
            </a:r>
          </a:p>
        </p:txBody>
      </p:sp>
      <p:sp>
        <p:nvSpPr>
          <p:cNvPr id="87" name="TextBox 86">
            <a:extLst>
              <a:ext uri="{FF2B5EF4-FFF2-40B4-BE49-F238E27FC236}">
                <a16:creationId xmlns:a16="http://schemas.microsoft.com/office/drawing/2014/main" id="{BE5A59D5-ABC8-422F-9F42-BD8EA59F7133}"/>
              </a:ext>
            </a:extLst>
          </p:cNvPr>
          <p:cNvSpPr txBox="1"/>
          <p:nvPr/>
        </p:nvSpPr>
        <p:spPr>
          <a:xfrm>
            <a:off x="11345760" y="561847"/>
            <a:ext cx="672411" cy="338554"/>
          </a:xfrm>
          <a:prstGeom prst="rect">
            <a:avLst/>
          </a:prstGeom>
          <a:noFill/>
        </p:spPr>
        <p:txBody>
          <a:bodyPr wrap="square" rtlCol="0">
            <a:spAutoFit/>
          </a:bodyPr>
          <a:lstStyle/>
          <a:p>
            <a:r>
              <a:rPr lang="en-US" sz="1600" dirty="0"/>
              <a:t>2032</a:t>
            </a:r>
          </a:p>
        </p:txBody>
      </p:sp>
      <p:cxnSp>
        <p:nvCxnSpPr>
          <p:cNvPr id="20" name="Straight Connector 19">
            <a:extLst>
              <a:ext uri="{FF2B5EF4-FFF2-40B4-BE49-F238E27FC236}">
                <a16:creationId xmlns:a16="http://schemas.microsoft.com/office/drawing/2014/main" id="{AD3244D9-2D0E-47E2-9ECD-5B4D99D60BD6}"/>
              </a:ext>
            </a:extLst>
          </p:cNvPr>
          <p:cNvCxnSpPr>
            <a:cxnSpLocks/>
          </p:cNvCxnSpPr>
          <p:nvPr/>
        </p:nvCxnSpPr>
        <p:spPr>
          <a:xfrm flipV="1">
            <a:off x="6434741" y="693989"/>
            <a:ext cx="0" cy="1986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6FDBAAD6-7A7C-4E36-B6F9-C683FDD18080}"/>
              </a:ext>
            </a:extLst>
          </p:cNvPr>
          <p:cNvSpPr txBox="1"/>
          <p:nvPr/>
        </p:nvSpPr>
        <p:spPr>
          <a:xfrm>
            <a:off x="620873" y="962035"/>
            <a:ext cx="8726940" cy="307777"/>
          </a:xfrm>
          <a:prstGeom prst="rect">
            <a:avLst/>
          </a:prstGeom>
          <a:noFill/>
        </p:spPr>
        <p:txBody>
          <a:bodyPr wrap="square" rtlCol="0">
            <a:spAutoFit/>
          </a:bodyPr>
          <a:lstStyle/>
          <a:p>
            <a:r>
              <a:rPr lang="en-US" sz="1400" dirty="0"/>
              <a:t>1967 Generation of “Time of Gentiles Fulfilled” (70 years per generation-Psalms 90:10) </a:t>
            </a:r>
          </a:p>
        </p:txBody>
      </p:sp>
      <p:sp>
        <p:nvSpPr>
          <p:cNvPr id="89" name="TextBox 88">
            <a:extLst>
              <a:ext uri="{FF2B5EF4-FFF2-40B4-BE49-F238E27FC236}">
                <a16:creationId xmlns:a16="http://schemas.microsoft.com/office/drawing/2014/main" id="{BFCC60EF-95BF-4CD6-98D3-0F1722AFD628}"/>
              </a:ext>
            </a:extLst>
          </p:cNvPr>
          <p:cNvSpPr txBox="1"/>
          <p:nvPr/>
        </p:nvSpPr>
        <p:spPr>
          <a:xfrm>
            <a:off x="639678" y="1250545"/>
            <a:ext cx="11364512" cy="523220"/>
          </a:xfrm>
          <a:prstGeom prst="rect">
            <a:avLst/>
          </a:prstGeom>
          <a:noFill/>
        </p:spPr>
        <p:txBody>
          <a:bodyPr wrap="square" rtlCol="0">
            <a:spAutoFit/>
          </a:bodyPr>
          <a:lstStyle/>
          <a:p>
            <a:pPr>
              <a:tabLst>
                <a:tab pos="465138" algn="l"/>
                <a:tab pos="1765300" algn="l"/>
                <a:tab pos="5037138" algn="l"/>
              </a:tabLst>
            </a:pPr>
            <a:r>
              <a:rPr lang="en-US" sz="1400" dirty="0">
                <a:solidFill>
                  <a:schemeClr val="accent5">
                    <a:lumMod val="75000"/>
                  </a:schemeClr>
                </a:solidFill>
              </a:rPr>
              <a:t>	</a:t>
            </a:r>
            <a:r>
              <a:rPr lang="en-US" sz="1400" dirty="0"/>
              <a:t>Wickedness and Broken Covenants		2017 (5777) Significance: </a:t>
            </a:r>
            <a:br>
              <a:rPr lang="en-US" sz="1400" dirty="0"/>
            </a:br>
            <a:r>
              <a:rPr lang="en-US" sz="1400" dirty="0"/>
              <a:t>		100 years from Balfour (1917 - Jubilee), 70 years from UN (1947), 50 years from Jerusalem return (1967 – Jubilee)</a:t>
            </a:r>
          </a:p>
        </p:txBody>
      </p:sp>
      <p:cxnSp>
        <p:nvCxnSpPr>
          <p:cNvPr id="90" name="Straight Arrow Connector 89">
            <a:extLst>
              <a:ext uri="{FF2B5EF4-FFF2-40B4-BE49-F238E27FC236}">
                <a16:creationId xmlns:a16="http://schemas.microsoft.com/office/drawing/2014/main" id="{DED2D292-AA17-4494-AB59-B8A99C1DEFF7}"/>
              </a:ext>
            </a:extLst>
          </p:cNvPr>
          <p:cNvCxnSpPr>
            <a:cxnSpLocks/>
          </p:cNvCxnSpPr>
          <p:nvPr/>
        </p:nvCxnSpPr>
        <p:spPr>
          <a:xfrm flipV="1">
            <a:off x="562032" y="1189907"/>
            <a:ext cx="11152914" cy="55326"/>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1" name="TextBox 90">
            <a:extLst>
              <a:ext uri="{FF2B5EF4-FFF2-40B4-BE49-F238E27FC236}">
                <a16:creationId xmlns:a16="http://schemas.microsoft.com/office/drawing/2014/main" id="{38396713-227B-45AA-BA22-4BD3C4847A65}"/>
              </a:ext>
            </a:extLst>
          </p:cNvPr>
          <p:cNvSpPr txBox="1"/>
          <p:nvPr/>
        </p:nvSpPr>
        <p:spPr>
          <a:xfrm>
            <a:off x="637591" y="1535213"/>
            <a:ext cx="1007157" cy="646331"/>
          </a:xfrm>
          <a:prstGeom prst="rect">
            <a:avLst/>
          </a:prstGeom>
          <a:noFill/>
        </p:spPr>
        <p:txBody>
          <a:bodyPr wrap="square" rtlCol="0">
            <a:spAutoFit/>
          </a:bodyPr>
          <a:lstStyle/>
          <a:p>
            <a:r>
              <a:rPr lang="en-US" sz="1200" dirty="0"/>
              <a:t>9/11/01</a:t>
            </a:r>
          </a:p>
          <a:p>
            <a:r>
              <a:rPr lang="en-US" sz="1200" dirty="0"/>
              <a:t>Attack – Isaiah 9:10 </a:t>
            </a:r>
          </a:p>
        </p:txBody>
      </p:sp>
      <p:sp>
        <p:nvSpPr>
          <p:cNvPr id="3" name="TextBox 2">
            <a:extLst>
              <a:ext uri="{FF2B5EF4-FFF2-40B4-BE49-F238E27FC236}">
                <a16:creationId xmlns:a16="http://schemas.microsoft.com/office/drawing/2014/main" id="{09F10E52-FA9C-4113-BBDD-59BA8ACFCAA8}"/>
              </a:ext>
            </a:extLst>
          </p:cNvPr>
          <p:cNvSpPr txBox="1"/>
          <p:nvPr/>
        </p:nvSpPr>
        <p:spPr>
          <a:xfrm>
            <a:off x="5873006" y="3690744"/>
            <a:ext cx="4459149" cy="307777"/>
          </a:xfrm>
          <a:prstGeom prst="rect">
            <a:avLst/>
          </a:prstGeom>
          <a:noFill/>
        </p:spPr>
        <p:txBody>
          <a:bodyPr wrap="square" rtlCol="0">
            <a:spAutoFit/>
          </a:bodyPr>
          <a:lstStyle/>
          <a:p>
            <a:r>
              <a:rPr lang="en-US" sz="1400" dirty="0"/>
              <a:t>Political, International, Religious, Economic Distress</a:t>
            </a:r>
          </a:p>
        </p:txBody>
      </p:sp>
      <p:sp>
        <p:nvSpPr>
          <p:cNvPr id="4" name="TextBox 3">
            <a:extLst>
              <a:ext uri="{FF2B5EF4-FFF2-40B4-BE49-F238E27FC236}">
                <a16:creationId xmlns:a16="http://schemas.microsoft.com/office/drawing/2014/main" id="{13D60354-442D-4A0B-B223-F45A284F59AF}"/>
              </a:ext>
            </a:extLst>
          </p:cNvPr>
          <p:cNvSpPr txBox="1"/>
          <p:nvPr/>
        </p:nvSpPr>
        <p:spPr>
          <a:xfrm>
            <a:off x="1604294" y="3694031"/>
            <a:ext cx="2410691" cy="307777"/>
          </a:xfrm>
          <a:prstGeom prst="rect">
            <a:avLst/>
          </a:prstGeom>
          <a:noFill/>
        </p:spPr>
        <p:txBody>
          <a:bodyPr wrap="square" rtlCol="0">
            <a:spAutoFit/>
          </a:bodyPr>
          <a:lstStyle/>
          <a:p>
            <a:r>
              <a:rPr lang="en-US" sz="1400" dirty="0"/>
              <a:t>Distress of Nations</a:t>
            </a:r>
          </a:p>
        </p:txBody>
      </p:sp>
      <p:sp>
        <p:nvSpPr>
          <p:cNvPr id="5" name="TextBox 4">
            <a:extLst>
              <a:ext uri="{FF2B5EF4-FFF2-40B4-BE49-F238E27FC236}">
                <a16:creationId xmlns:a16="http://schemas.microsoft.com/office/drawing/2014/main" id="{E528368C-0D26-4EB6-B62E-13CB1A7793C7}"/>
              </a:ext>
            </a:extLst>
          </p:cNvPr>
          <p:cNvSpPr txBox="1"/>
          <p:nvPr/>
        </p:nvSpPr>
        <p:spPr>
          <a:xfrm>
            <a:off x="1624457" y="4007721"/>
            <a:ext cx="1794927" cy="307777"/>
          </a:xfrm>
          <a:prstGeom prst="rect">
            <a:avLst/>
          </a:prstGeom>
          <a:noFill/>
        </p:spPr>
        <p:txBody>
          <a:bodyPr wrap="square" rtlCol="0">
            <a:spAutoFit/>
          </a:bodyPr>
          <a:lstStyle/>
          <a:p>
            <a:r>
              <a:rPr lang="en-US" sz="1400" dirty="0"/>
              <a:t>Natural Disasters</a:t>
            </a:r>
          </a:p>
        </p:txBody>
      </p:sp>
      <p:sp>
        <p:nvSpPr>
          <p:cNvPr id="76" name="TextBox 75">
            <a:extLst>
              <a:ext uri="{FF2B5EF4-FFF2-40B4-BE49-F238E27FC236}">
                <a16:creationId xmlns:a16="http://schemas.microsoft.com/office/drawing/2014/main" id="{4ACD02CE-046E-491B-857E-C38ABA382476}"/>
              </a:ext>
            </a:extLst>
          </p:cNvPr>
          <p:cNvSpPr txBox="1"/>
          <p:nvPr/>
        </p:nvSpPr>
        <p:spPr>
          <a:xfrm>
            <a:off x="5873006" y="3980295"/>
            <a:ext cx="4664545" cy="307777"/>
          </a:xfrm>
          <a:prstGeom prst="rect">
            <a:avLst/>
          </a:prstGeom>
          <a:noFill/>
        </p:spPr>
        <p:txBody>
          <a:bodyPr wrap="square" rtlCol="0">
            <a:spAutoFit/>
          </a:bodyPr>
          <a:lstStyle/>
          <a:p>
            <a:r>
              <a:rPr lang="en-US" sz="1400" dirty="0"/>
              <a:t>Hurricanes, Plague, Locust, Earthquakes, Fires, Famine</a:t>
            </a:r>
          </a:p>
        </p:txBody>
      </p:sp>
      <p:sp>
        <p:nvSpPr>
          <p:cNvPr id="7" name="TextBox 6">
            <a:extLst>
              <a:ext uri="{FF2B5EF4-FFF2-40B4-BE49-F238E27FC236}">
                <a16:creationId xmlns:a16="http://schemas.microsoft.com/office/drawing/2014/main" id="{FD7D236B-F7D3-4664-89F6-146D50EF96EC}"/>
              </a:ext>
            </a:extLst>
          </p:cNvPr>
          <p:cNvSpPr txBox="1"/>
          <p:nvPr/>
        </p:nvSpPr>
        <p:spPr>
          <a:xfrm>
            <a:off x="1644748" y="4315498"/>
            <a:ext cx="2838991" cy="307777"/>
          </a:xfrm>
          <a:prstGeom prst="rect">
            <a:avLst/>
          </a:prstGeom>
          <a:noFill/>
        </p:spPr>
        <p:txBody>
          <a:bodyPr wrap="square" rtlCol="0">
            <a:spAutoFit/>
          </a:bodyPr>
          <a:lstStyle/>
          <a:p>
            <a:r>
              <a:rPr lang="en-US" sz="1400" dirty="0"/>
              <a:t>Fear, Heaven’s Shaken</a:t>
            </a:r>
          </a:p>
        </p:txBody>
      </p:sp>
      <p:sp>
        <p:nvSpPr>
          <p:cNvPr id="81" name="TextBox 80">
            <a:extLst>
              <a:ext uri="{FF2B5EF4-FFF2-40B4-BE49-F238E27FC236}">
                <a16:creationId xmlns:a16="http://schemas.microsoft.com/office/drawing/2014/main" id="{D50CAC21-A24D-47A2-BA9A-7D8524C51B9A}"/>
              </a:ext>
            </a:extLst>
          </p:cNvPr>
          <p:cNvSpPr txBox="1"/>
          <p:nvPr/>
        </p:nvSpPr>
        <p:spPr>
          <a:xfrm>
            <a:off x="5878451" y="4327905"/>
            <a:ext cx="5467309" cy="307777"/>
          </a:xfrm>
          <a:prstGeom prst="rect">
            <a:avLst/>
          </a:prstGeom>
          <a:noFill/>
        </p:spPr>
        <p:txBody>
          <a:bodyPr wrap="square" rtlCol="0">
            <a:spAutoFit/>
          </a:bodyPr>
          <a:lstStyle/>
          <a:p>
            <a:r>
              <a:rPr lang="en-US" sz="1400" dirty="0"/>
              <a:t>Temples closed, missionaries home, fear rampant, religious decline</a:t>
            </a:r>
          </a:p>
        </p:txBody>
      </p:sp>
      <p:sp>
        <p:nvSpPr>
          <p:cNvPr id="8" name="TextBox 7">
            <a:extLst>
              <a:ext uri="{FF2B5EF4-FFF2-40B4-BE49-F238E27FC236}">
                <a16:creationId xmlns:a16="http://schemas.microsoft.com/office/drawing/2014/main" id="{913AC3C9-9018-4956-95A5-63A160CD8613}"/>
              </a:ext>
            </a:extLst>
          </p:cNvPr>
          <p:cNvSpPr txBox="1"/>
          <p:nvPr/>
        </p:nvSpPr>
        <p:spPr>
          <a:xfrm>
            <a:off x="6530612" y="2298058"/>
            <a:ext cx="2035928" cy="523220"/>
          </a:xfrm>
          <a:prstGeom prst="rect">
            <a:avLst/>
          </a:prstGeom>
          <a:noFill/>
        </p:spPr>
        <p:txBody>
          <a:bodyPr wrap="square" rtlCol="0">
            <a:spAutoFit/>
          </a:bodyPr>
          <a:lstStyle/>
          <a:p>
            <a:r>
              <a:rPr lang="en-US" sz="1400" dirty="0"/>
              <a:t>Beginning </a:t>
            </a:r>
            <a:br>
              <a:rPr lang="en-US" sz="1400" dirty="0"/>
            </a:br>
            <a:r>
              <a:rPr lang="en-US" sz="1400" dirty="0"/>
              <a:t>of Sorrows?</a:t>
            </a:r>
          </a:p>
        </p:txBody>
      </p:sp>
      <p:cxnSp>
        <p:nvCxnSpPr>
          <p:cNvPr id="82" name="Straight Arrow Connector 81">
            <a:extLst>
              <a:ext uri="{FF2B5EF4-FFF2-40B4-BE49-F238E27FC236}">
                <a16:creationId xmlns:a16="http://schemas.microsoft.com/office/drawing/2014/main" id="{474E0824-E7C7-405C-9137-53868E556C1F}"/>
              </a:ext>
            </a:extLst>
          </p:cNvPr>
          <p:cNvCxnSpPr>
            <a:cxnSpLocks/>
          </p:cNvCxnSpPr>
          <p:nvPr/>
        </p:nvCxnSpPr>
        <p:spPr>
          <a:xfrm>
            <a:off x="546109" y="4934505"/>
            <a:ext cx="7186643" cy="0"/>
          </a:xfrm>
          <a:prstGeom prst="straightConnector1">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83" name="TextBox 82">
            <a:extLst>
              <a:ext uri="{FF2B5EF4-FFF2-40B4-BE49-F238E27FC236}">
                <a16:creationId xmlns:a16="http://schemas.microsoft.com/office/drawing/2014/main" id="{E9A67C7B-14A6-4895-8FFE-BA106E72F690}"/>
              </a:ext>
            </a:extLst>
          </p:cNvPr>
          <p:cNvSpPr txBox="1"/>
          <p:nvPr/>
        </p:nvSpPr>
        <p:spPr>
          <a:xfrm>
            <a:off x="227650" y="4682610"/>
            <a:ext cx="1442656" cy="523220"/>
          </a:xfrm>
          <a:prstGeom prst="rect">
            <a:avLst/>
          </a:prstGeom>
          <a:noFill/>
        </p:spPr>
        <p:txBody>
          <a:bodyPr wrap="square" rtlCol="0">
            <a:spAutoFit/>
          </a:bodyPr>
          <a:lstStyle/>
          <a:p>
            <a:pPr algn="ctr"/>
            <a:r>
              <a:rPr lang="en-US" sz="1400" dirty="0">
                <a:solidFill>
                  <a:schemeClr val="accent5"/>
                </a:solidFill>
              </a:rPr>
              <a:t>7</a:t>
            </a:r>
            <a:r>
              <a:rPr lang="en-US" sz="1400" baseline="30000" dirty="0">
                <a:solidFill>
                  <a:schemeClr val="accent5"/>
                </a:solidFill>
              </a:rPr>
              <a:t>th</a:t>
            </a:r>
            <a:r>
              <a:rPr lang="en-US" sz="1400" dirty="0">
                <a:solidFill>
                  <a:schemeClr val="accent5"/>
                </a:solidFill>
              </a:rPr>
              <a:t> Seal</a:t>
            </a:r>
            <a:br>
              <a:rPr lang="en-US" sz="1400" dirty="0">
                <a:solidFill>
                  <a:schemeClr val="accent5"/>
                </a:solidFill>
              </a:rPr>
            </a:br>
            <a:r>
              <a:rPr lang="en-US" sz="1400" dirty="0">
                <a:solidFill>
                  <a:schemeClr val="accent5"/>
                </a:solidFill>
              </a:rPr>
              <a:t>Opens</a:t>
            </a:r>
          </a:p>
        </p:txBody>
      </p:sp>
      <p:sp>
        <p:nvSpPr>
          <p:cNvPr id="92" name="TextBox 91">
            <a:extLst>
              <a:ext uri="{FF2B5EF4-FFF2-40B4-BE49-F238E27FC236}">
                <a16:creationId xmlns:a16="http://schemas.microsoft.com/office/drawing/2014/main" id="{029A7A9D-EC9C-43DA-AB7D-16D953C39603}"/>
              </a:ext>
            </a:extLst>
          </p:cNvPr>
          <p:cNvSpPr txBox="1"/>
          <p:nvPr/>
        </p:nvSpPr>
        <p:spPr>
          <a:xfrm>
            <a:off x="1293702" y="4903460"/>
            <a:ext cx="8477850" cy="307777"/>
          </a:xfrm>
          <a:prstGeom prst="rect">
            <a:avLst/>
          </a:prstGeom>
          <a:noFill/>
        </p:spPr>
        <p:txBody>
          <a:bodyPr wrap="square" rtlCol="0">
            <a:spAutoFit/>
          </a:bodyPr>
          <a:lstStyle/>
          <a:p>
            <a:r>
              <a:rPr lang="en-US" sz="1400" dirty="0">
                <a:solidFill>
                  <a:schemeClr val="accent5"/>
                </a:solidFill>
              </a:rPr>
              <a:t>About half hour of silence in the Heavens before Tribulations (+/- 20.8 Years)</a:t>
            </a:r>
          </a:p>
        </p:txBody>
      </p:sp>
      <p:cxnSp>
        <p:nvCxnSpPr>
          <p:cNvPr id="93" name="Straight Arrow Connector 92">
            <a:extLst>
              <a:ext uri="{FF2B5EF4-FFF2-40B4-BE49-F238E27FC236}">
                <a16:creationId xmlns:a16="http://schemas.microsoft.com/office/drawing/2014/main" id="{A84BAD65-D03A-4434-A445-88550C79B207}"/>
              </a:ext>
            </a:extLst>
          </p:cNvPr>
          <p:cNvCxnSpPr>
            <a:cxnSpLocks/>
          </p:cNvCxnSpPr>
          <p:nvPr/>
        </p:nvCxnSpPr>
        <p:spPr>
          <a:xfrm>
            <a:off x="7724240" y="4944696"/>
            <a:ext cx="2234340" cy="0"/>
          </a:xfrm>
          <a:prstGeom prst="straightConnector1">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94" name="TextBox 93">
            <a:extLst>
              <a:ext uri="{FF2B5EF4-FFF2-40B4-BE49-F238E27FC236}">
                <a16:creationId xmlns:a16="http://schemas.microsoft.com/office/drawing/2014/main" id="{7BB982A9-89DC-4D23-B44A-F702DC724F05}"/>
              </a:ext>
            </a:extLst>
          </p:cNvPr>
          <p:cNvSpPr txBox="1"/>
          <p:nvPr/>
        </p:nvSpPr>
        <p:spPr>
          <a:xfrm>
            <a:off x="7707257" y="4906602"/>
            <a:ext cx="3562018" cy="307777"/>
          </a:xfrm>
          <a:prstGeom prst="rect">
            <a:avLst/>
          </a:prstGeom>
          <a:noFill/>
        </p:spPr>
        <p:txBody>
          <a:bodyPr wrap="square" rtlCol="0">
            <a:spAutoFit/>
          </a:bodyPr>
          <a:lstStyle/>
          <a:p>
            <a:r>
              <a:rPr lang="en-US" sz="1400" dirty="0">
                <a:solidFill>
                  <a:schemeClr val="accent5"/>
                </a:solidFill>
              </a:rPr>
              <a:t>Storms, earthquake then 7 angels released</a:t>
            </a:r>
          </a:p>
        </p:txBody>
      </p:sp>
      <p:sp>
        <p:nvSpPr>
          <p:cNvPr id="95" name="TextBox 94">
            <a:extLst>
              <a:ext uri="{FF2B5EF4-FFF2-40B4-BE49-F238E27FC236}">
                <a16:creationId xmlns:a16="http://schemas.microsoft.com/office/drawing/2014/main" id="{576C8658-DCC5-43BF-AA66-45965AFA531A}"/>
              </a:ext>
            </a:extLst>
          </p:cNvPr>
          <p:cNvSpPr txBox="1"/>
          <p:nvPr/>
        </p:nvSpPr>
        <p:spPr>
          <a:xfrm rot="16200000">
            <a:off x="-368827" y="5349836"/>
            <a:ext cx="1397618" cy="369332"/>
          </a:xfrm>
          <a:prstGeom prst="rect">
            <a:avLst/>
          </a:prstGeom>
          <a:noFill/>
        </p:spPr>
        <p:txBody>
          <a:bodyPr wrap="square" rtlCol="0">
            <a:spAutoFit/>
          </a:bodyPr>
          <a:lstStyle/>
          <a:p>
            <a:r>
              <a:rPr lang="en-US" dirty="0"/>
              <a:t>Revelation</a:t>
            </a:r>
          </a:p>
        </p:txBody>
      </p:sp>
      <p:sp>
        <p:nvSpPr>
          <p:cNvPr id="9" name="TextBox 8">
            <a:extLst>
              <a:ext uri="{FF2B5EF4-FFF2-40B4-BE49-F238E27FC236}">
                <a16:creationId xmlns:a16="http://schemas.microsoft.com/office/drawing/2014/main" id="{9C575BCD-7201-48FA-9A78-82C518B03459}"/>
              </a:ext>
            </a:extLst>
          </p:cNvPr>
          <p:cNvSpPr txBox="1"/>
          <p:nvPr/>
        </p:nvSpPr>
        <p:spPr>
          <a:xfrm>
            <a:off x="5020126" y="5084422"/>
            <a:ext cx="5493082" cy="307777"/>
          </a:xfrm>
          <a:prstGeom prst="rect">
            <a:avLst/>
          </a:prstGeom>
          <a:noFill/>
        </p:spPr>
        <p:txBody>
          <a:bodyPr wrap="square" rtlCol="0">
            <a:spAutoFit/>
          </a:bodyPr>
          <a:lstStyle/>
          <a:p>
            <a:pPr algn="ctr"/>
            <a:r>
              <a:rPr lang="en-US" sz="1400" dirty="0">
                <a:solidFill>
                  <a:schemeClr val="accent5"/>
                </a:solidFill>
              </a:rPr>
              <a:t>200 years from first vision, 400 from first settlement</a:t>
            </a:r>
          </a:p>
        </p:txBody>
      </p:sp>
      <p:sp>
        <p:nvSpPr>
          <p:cNvPr id="97" name="TextBox 96">
            <a:extLst>
              <a:ext uri="{FF2B5EF4-FFF2-40B4-BE49-F238E27FC236}">
                <a16:creationId xmlns:a16="http://schemas.microsoft.com/office/drawing/2014/main" id="{44810793-5E1D-43E1-A190-3981B8B8D4E9}"/>
              </a:ext>
            </a:extLst>
          </p:cNvPr>
          <p:cNvSpPr txBox="1"/>
          <p:nvPr/>
        </p:nvSpPr>
        <p:spPr>
          <a:xfrm>
            <a:off x="8978574" y="4652491"/>
            <a:ext cx="2086893" cy="307777"/>
          </a:xfrm>
          <a:prstGeom prst="rect">
            <a:avLst/>
          </a:prstGeom>
          <a:noFill/>
        </p:spPr>
        <p:txBody>
          <a:bodyPr wrap="square" rtlCol="0">
            <a:spAutoFit/>
          </a:bodyPr>
          <a:lstStyle/>
          <a:p>
            <a:r>
              <a:rPr lang="en-US" sz="1400" dirty="0">
                <a:solidFill>
                  <a:schemeClr val="accent5"/>
                </a:solidFill>
              </a:rPr>
              <a:t>D&amp;C ½ hour of silence?</a:t>
            </a:r>
          </a:p>
        </p:txBody>
      </p:sp>
    </p:spTree>
    <p:extLst>
      <p:ext uri="{BB962C8B-B14F-4D97-AF65-F5344CB8AC3E}">
        <p14:creationId xmlns:p14="http://schemas.microsoft.com/office/powerpoint/2010/main" val="32423834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987" y="570156"/>
            <a:ext cx="10341684" cy="1054250"/>
          </a:xfrm>
        </p:spPr>
        <p:txBody>
          <a:bodyPr anchor="ctr">
            <a:normAutofit/>
          </a:bodyPr>
          <a:lstStyle/>
          <a:p>
            <a:r>
              <a:rPr lang="en-US" sz="4000" dirty="0"/>
              <a:t>Scripture Periods: 3.5 Years</a:t>
            </a:r>
          </a:p>
        </p:txBody>
      </p:sp>
      <p:sp>
        <p:nvSpPr>
          <p:cNvPr id="3" name="Content Placeholder 2"/>
          <p:cNvSpPr>
            <a:spLocks noGrp="1"/>
          </p:cNvSpPr>
          <p:nvPr>
            <p:ph sz="quarter" idx="13"/>
          </p:nvPr>
        </p:nvSpPr>
        <p:spPr>
          <a:xfrm>
            <a:off x="914399" y="2240279"/>
            <a:ext cx="10631425" cy="4405847"/>
          </a:xfrm>
        </p:spPr>
        <p:txBody>
          <a:bodyPr>
            <a:normAutofit lnSpcReduction="10000"/>
          </a:bodyPr>
          <a:lstStyle/>
          <a:p>
            <a:pPr algn="l"/>
            <a:r>
              <a:rPr lang="en-US" sz="2400" b="0" i="0" dirty="0">
                <a:solidFill>
                  <a:srgbClr val="202122"/>
                </a:solidFill>
                <a:effectLst/>
                <a:latin typeface="Arial" panose="020B0604020202020204" pitchFamily="34" charset="0"/>
              </a:rPr>
              <a:t>This time periods occur </a:t>
            </a:r>
            <a:r>
              <a:rPr lang="en-US" sz="2400" b="0" i="0" u="sng" dirty="0">
                <a:solidFill>
                  <a:schemeClr val="tx2"/>
                </a:solidFill>
                <a:effectLst/>
                <a:latin typeface="Arial" panose="020B0604020202020204" pitchFamily="34" charset="0"/>
              </a:rPr>
              <a:t>seven</a:t>
            </a:r>
            <a:r>
              <a:rPr lang="en-US" sz="2400" b="0" i="0" dirty="0">
                <a:solidFill>
                  <a:srgbClr val="202122"/>
                </a:solidFill>
                <a:effectLst/>
                <a:latin typeface="Arial" panose="020B0604020202020204" pitchFamily="34" charset="0"/>
              </a:rPr>
              <a:t> times in scripture:</a:t>
            </a:r>
          </a:p>
          <a:p>
            <a:pPr algn="l">
              <a:buFont typeface="Arial" panose="020B0604020202020204" pitchFamily="34" charset="0"/>
              <a:buChar char="•"/>
            </a:pPr>
            <a:r>
              <a:rPr lang="en-US" dirty="0">
                <a:solidFill>
                  <a:schemeClr val="tx2"/>
                </a:solidFill>
                <a:latin typeface="Arial" panose="020B0604020202020204" pitchFamily="34" charset="0"/>
              </a:rPr>
              <a:t>Daniel 7:25</a:t>
            </a:r>
            <a:r>
              <a:rPr lang="en-US" sz="2400" b="0" i="0" dirty="0">
                <a:solidFill>
                  <a:schemeClr val="tx2"/>
                </a:solidFill>
                <a:effectLst/>
                <a:latin typeface="Arial" panose="020B0604020202020204" pitchFamily="34" charset="0"/>
              </a:rPr>
              <a:t>, </a:t>
            </a:r>
            <a:r>
              <a:rPr lang="en-US" sz="2400" b="0" i="0" dirty="0">
                <a:solidFill>
                  <a:srgbClr val="202122"/>
                </a:solidFill>
                <a:effectLst/>
                <a:latin typeface="Arial" panose="020B0604020202020204" pitchFamily="34" charset="0"/>
              </a:rPr>
              <a:t>"time, times and a half".</a:t>
            </a:r>
          </a:p>
          <a:p>
            <a:pPr algn="l">
              <a:buFont typeface="Arial" panose="020B0604020202020204" pitchFamily="34" charset="0"/>
              <a:buChar char="•"/>
            </a:pPr>
            <a:r>
              <a:rPr lang="en-US" dirty="0">
                <a:solidFill>
                  <a:schemeClr val="tx2"/>
                </a:solidFill>
                <a:latin typeface="Arial" panose="020B0604020202020204" pitchFamily="34" charset="0"/>
              </a:rPr>
              <a:t>Daniel 12:7</a:t>
            </a:r>
            <a:r>
              <a:rPr lang="en-US" sz="2400" b="0" i="0" dirty="0">
                <a:solidFill>
                  <a:schemeClr val="tx2"/>
                </a:solidFill>
                <a:effectLst/>
                <a:latin typeface="Arial" panose="020B0604020202020204" pitchFamily="34" charset="0"/>
              </a:rPr>
              <a:t>, </a:t>
            </a:r>
            <a:r>
              <a:rPr lang="en-US" sz="2400" b="0" i="0" dirty="0">
                <a:solidFill>
                  <a:srgbClr val="202122"/>
                </a:solidFill>
                <a:effectLst/>
                <a:latin typeface="Arial" panose="020B0604020202020204" pitchFamily="34" charset="0"/>
              </a:rPr>
              <a:t>"time, times and a half".</a:t>
            </a:r>
          </a:p>
          <a:p>
            <a:pPr algn="l">
              <a:buFont typeface="Arial" panose="020B0604020202020204" pitchFamily="34" charset="0"/>
              <a:buChar char="•"/>
            </a:pPr>
            <a:r>
              <a:rPr lang="en-US" dirty="0">
                <a:solidFill>
                  <a:schemeClr val="tx2"/>
                </a:solidFill>
                <a:latin typeface="Arial" panose="020B0604020202020204" pitchFamily="34" charset="0"/>
              </a:rPr>
              <a:t>Revelation 11:2</a:t>
            </a:r>
            <a:r>
              <a:rPr lang="en-US" sz="2400" b="0" i="0" dirty="0">
                <a:solidFill>
                  <a:srgbClr val="202122"/>
                </a:solidFill>
                <a:effectLst/>
                <a:latin typeface="Arial" panose="020B0604020202020204" pitchFamily="34" charset="0"/>
              </a:rPr>
              <a:t>, "42 months"</a:t>
            </a:r>
          </a:p>
          <a:p>
            <a:pPr algn="l">
              <a:buFont typeface="Arial" panose="020B0604020202020204" pitchFamily="34" charset="0"/>
              <a:buChar char="•"/>
            </a:pPr>
            <a:r>
              <a:rPr lang="en-US" dirty="0">
                <a:solidFill>
                  <a:schemeClr val="tx2"/>
                </a:solidFill>
                <a:latin typeface="Arial" panose="020B0604020202020204" pitchFamily="34" charset="0"/>
              </a:rPr>
              <a:t>Revelation 11:3</a:t>
            </a:r>
            <a:r>
              <a:rPr lang="en-US" sz="2400" b="0" i="0" dirty="0">
                <a:solidFill>
                  <a:srgbClr val="202122"/>
                </a:solidFill>
                <a:effectLst/>
                <a:latin typeface="Arial" panose="020B0604020202020204" pitchFamily="34" charset="0"/>
              </a:rPr>
              <a:t>, "1260 days"</a:t>
            </a:r>
          </a:p>
          <a:p>
            <a:pPr algn="l">
              <a:buFont typeface="Arial" panose="020B0604020202020204" pitchFamily="34" charset="0"/>
              <a:buChar char="•"/>
            </a:pPr>
            <a:r>
              <a:rPr lang="en-US" dirty="0">
                <a:solidFill>
                  <a:schemeClr val="tx2"/>
                </a:solidFill>
                <a:latin typeface="Arial" panose="020B0604020202020204" pitchFamily="34" charset="0"/>
              </a:rPr>
              <a:t>Revelation 12:6</a:t>
            </a:r>
            <a:r>
              <a:rPr lang="en-US" sz="2400" b="0" i="0" dirty="0">
                <a:solidFill>
                  <a:srgbClr val="202122"/>
                </a:solidFill>
                <a:effectLst/>
                <a:latin typeface="Arial" panose="020B0604020202020204" pitchFamily="34" charset="0"/>
              </a:rPr>
              <a:t>, "1260 days"</a:t>
            </a:r>
          </a:p>
          <a:p>
            <a:pPr algn="l">
              <a:buFont typeface="Arial" panose="020B0604020202020204" pitchFamily="34" charset="0"/>
              <a:buChar char="•"/>
            </a:pPr>
            <a:r>
              <a:rPr lang="en-US" dirty="0">
                <a:solidFill>
                  <a:schemeClr val="tx2"/>
                </a:solidFill>
                <a:latin typeface="Arial" panose="020B0604020202020204" pitchFamily="34" charset="0"/>
              </a:rPr>
              <a:t>Revelation 12:14</a:t>
            </a:r>
            <a:r>
              <a:rPr lang="en-US" sz="2400" b="0" i="0" dirty="0">
                <a:solidFill>
                  <a:schemeClr val="tx2"/>
                </a:solidFill>
                <a:effectLst/>
                <a:latin typeface="Arial" panose="020B0604020202020204" pitchFamily="34" charset="0"/>
              </a:rPr>
              <a:t>, </a:t>
            </a:r>
            <a:r>
              <a:rPr lang="en-US" sz="2400" b="0" i="0" dirty="0">
                <a:solidFill>
                  <a:srgbClr val="202122"/>
                </a:solidFill>
                <a:effectLst/>
                <a:latin typeface="Arial" panose="020B0604020202020204" pitchFamily="34" charset="0"/>
              </a:rPr>
              <a:t>"time, times and a half"</a:t>
            </a:r>
          </a:p>
          <a:p>
            <a:pPr algn="l">
              <a:buFont typeface="Arial" panose="020B0604020202020204" pitchFamily="34" charset="0"/>
              <a:buChar char="•"/>
            </a:pPr>
            <a:r>
              <a:rPr lang="en-US" dirty="0">
                <a:solidFill>
                  <a:schemeClr val="tx2"/>
                </a:solidFill>
                <a:latin typeface="Arial" panose="020B0604020202020204" pitchFamily="34" charset="0"/>
              </a:rPr>
              <a:t>Revelation 13:5</a:t>
            </a:r>
            <a:r>
              <a:rPr lang="en-US" sz="2400" b="0" i="0" dirty="0">
                <a:solidFill>
                  <a:schemeClr val="tx2"/>
                </a:solidFill>
                <a:effectLst/>
                <a:latin typeface="Arial" panose="020B0604020202020204" pitchFamily="34" charset="0"/>
              </a:rPr>
              <a:t>, </a:t>
            </a:r>
            <a:r>
              <a:rPr lang="en-US" sz="2400" b="0" i="0" dirty="0">
                <a:solidFill>
                  <a:srgbClr val="202122"/>
                </a:solidFill>
                <a:effectLst/>
                <a:latin typeface="Arial" panose="020B0604020202020204" pitchFamily="34" charset="0"/>
              </a:rPr>
              <a:t>"42 months“</a:t>
            </a:r>
          </a:p>
          <a:p>
            <a:pPr marL="0" indent="0" algn="l">
              <a:buNone/>
            </a:pPr>
            <a:endParaRPr lang="en-US" dirty="0">
              <a:solidFill>
                <a:srgbClr val="202122"/>
              </a:solidFill>
              <a:latin typeface="Arial" panose="020B0604020202020204" pitchFamily="34" charset="0"/>
            </a:endParaRPr>
          </a:p>
          <a:p>
            <a:pPr marL="0" indent="0" algn="l">
              <a:buNone/>
            </a:pPr>
            <a:r>
              <a:rPr lang="en-US" sz="2400" b="0" i="0" dirty="0">
                <a:solidFill>
                  <a:srgbClr val="202122"/>
                </a:solidFill>
                <a:effectLst/>
                <a:latin typeface="Arial" panose="020B0604020202020204" pitchFamily="34" charset="0"/>
              </a:rPr>
              <a:t>Are these additive (24.5 </a:t>
            </a:r>
            <a:r>
              <a:rPr lang="en-US" sz="2400" b="0" i="0" dirty="0" err="1">
                <a:solidFill>
                  <a:srgbClr val="202122"/>
                </a:solidFill>
                <a:effectLst/>
                <a:latin typeface="Arial" panose="020B0604020202020204" pitchFamily="34" charset="0"/>
              </a:rPr>
              <a:t>yrs</a:t>
            </a:r>
            <a:r>
              <a:rPr lang="en-US" sz="2400" b="0" i="0" dirty="0">
                <a:solidFill>
                  <a:srgbClr val="202122"/>
                </a:solidFill>
                <a:effectLst/>
                <a:latin typeface="Arial" panose="020B0604020202020204" pitchFamily="34" charset="0"/>
              </a:rPr>
              <a:t>), are some the same event, simultaneous, overlapping? </a:t>
            </a:r>
            <a:r>
              <a:rPr lang="en-US" dirty="0">
                <a:solidFill>
                  <a:srgbClr val="202122"/>
                </a:solidFill>
                <a:latin typeface="Arial" panose="020B0604020202020204" pitchFamily="34" charset="0"/>
              </a:rPr>
              <a:t>How do they relate to the “7 year tribulation”?</a:t>
            </a:r>
            <a:endParaRPr lang="en-US" sz="2400" b="0" i="0" dirty="0">
              <a:solidFill>
                <a:srgbClr val="202122"/>
              </a:solidFill>
              <a:effectLst/>
              <a:latin typeface="Arial" panose="020B0604020202020204" pitchFamily="34" charset="0"/>
            </a:endParaRPr>
          </a:p>
        </p:txBody>
      </p:sp>
      <p:pic>
        <p:nvPicPr>
          <p:cNvPr id="5" name="Picture 2" descr="Number 7 Images, Stock Photos &amp; Vectors | Shutterstock">
            <a:extLst>
              <a:ext uri="{FF2B5EF4-FFF2-40B4-BE49-F238E27FC236}">
                <a16:creationId xmlns:a16="http://schemas.microsoft.com/office/drawing/2014/main" id="{35A68EA3-2662-48D5-A2BD-ECF665D59B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42" r="10185" b="16659"/>
          <a:stretch/>
        </p:blipFill>
        <p:spPr bwMode="auto">
          <a:xfrm>
            <a:off x="9190074" y="2578308"/>
            <a:ext cx="2087527" cy="2412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534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8151" y="1488440"/>
            <a:ext cx="11506200" cy="5172891"/>
          </a:xfrm>
        </p:spPr>
        <p:txBody>
          <a:bodyPr>
            <a:normAutofit/>
          </a:bodyPr>
          <a:lstStyle/>
          <a:p>
            <a:pPr lvl="1"/>
            <a:r>
              <a:rPr lang="en-US" sz="2800" dirty="0">
                <a:solidFill>
                  <a:schemeClr val="tx2"/>
                </a:solidFill>
              </a:rPr>
              <a:t>Christ says “of that day and that hour </a:t>
            </a:r>
            <a:r>
              <a:rPr lang="en-US" sz="2800" dirty="0" err="1">
                <a:solidFill>
                  <a:schemeClr val="tx2"/>
                </a:solidFill>
              </a:rPr>
              <a:t>knoweth</a:t>
            </a:r>
            <a:r>
              <a:rPr lang="en-US" sz="2800" dirty="0">
                <a:solidFill>
                  <a:schemeClr val="tx2"/>
                </a:solidFill>
              </a:rPr>
              <a:t> no man” but immediately and repeatedly refers to the generation that will witness His coming</a:t>
            </a:r>
            <a:br>
              <a:rPr lang="en-US" sz="2400" dirty="0">
                <a:solidFill>
                  <a:schemeClr val="accent1"/>
                </a:solidFill>
              </a:rPr>
            </a:br>
            <a:endParaRPr lang="en-US" sz="2400" dirty="0">
              <a:solidFill>
                <a:schemeClr val="accent1"/>
              </a:solidFill>
            </a:endParaRPr>
          </a:p>
          <a:p>
            <a:pPr lvl="1"/>
            <a:r>
              <a:rPr lang="en-US" sz="2400" dirty="0"/>
              <a:t>Luke 21:32 Verily I say unto you, this </a:t>
            </a:r>
            <a:r>
              <a:rPr lang="en-US" sz="2400" dirty="0">
                <a:solidFill>
                  <a:srgbClr val="00B050"/>
                </a:solidFill>
              </a:rPr>
              <a:t>generation</a:t>
            </a:r>
            <a:r>
              <a:rPr lang="en-US" sz="2400" dirty="0"/>
              <a:t>, (JST: </a:t>
            </a:r>
            <a:r>
              <a:rPr lang="en-US" sz="2400" b="1" dirty="0"/>
              <a:t>the </a:t>
            </a:r>
            <a:r>
              <a:rPr lang="en-US" sz="2400" dirty="0">
                <a:solidFill>
                  <a:srgbClr val="00B050"/>
                </a:solidFill>
              </a:rPr>
              <a:t>generation</a:t>
            </a:r>
            <a:r>
              <a:rPr lang="en-US" sz="2400" b="1" dirty="0"/>
              <a:t> when the times of the Gentiles be fulfilled</a:t>
            </a:r>
            <a:r>
              <a:rPr lang="en-US" sz="2400" dirty="0"/>
              <a:t>), shall not pass away, till all be fulfilled. </a:t>
            </a:r>
            <a:r>
              <a:rPr lang="en-US" sz="2400" dirty="0">
                <a:solidFill>
                  <a:schemeClr val="tx1"/>
                </a:solidFill>
              </a:rPr>
              <a:t>Heaven and earth shall pass away: but </a:t>
            </a:r>
            <a:r>
              <a:rPr lang="en-US" sz="2400" u="sng" dirty="0">
                <a:solidFill>
                  <a:schemeClr val="tx1"/>
                </a:solidFill>
              </a:rPr>
              <a:t>my words shall not pass away</a:t>
            </a:r>
            <a:r>
              <a:rPr lang="en-US" sz="2400" dirty="0">
                <a:solidFill>
                  <a:schemeClr val="tx1"/>
                </a:solidFill>
              </a:rPr>
              <a:t>. </a:t>
            </a:r>
            <a:br>
              <a:rPr lang="en-US" sz="2400" dirty="0">
                <a:solidFill>
                  <a:schemeClr val="tx1"/>
                </a:solidFill>
              </a:rPr>
            </a:br>
            <a:endParaRPr lang="en-US" sz="2400" dirty="0">
              <a:solidFill>
                <a:schemeClr val="tx1"/>
              </a:solidFill>
            </a:endParaRPr>
          </a:p>
          <a:p>
            <a:pPr lvl="1"/>
            <a:r>
              <a:rPr lang="en-US" sz="2400" dirty="0">
                <a:solidFill>
                  <a:schemeClr val="tx2"/>
                </a:solidFill>
              </a:rPr>
              <a:t>When is the time of the Gentiles fulfilled? </a:t>
            </a:r>
          </a:p>
          <a:p>
            <a:pPr marL="411480" lvl="1" indent="0">
              <a:buNone/>
            </a:pPr>
            <a:endParaRPr lang="en-US" dirty="0">
              <a:solidFill>
                <a:schemeClr val="accent1"/>
              </a:solidFill>
            </a:endParaRPr>
          </a:p>
        </p:txBody>
      </p:sp>
      <p:sp>
        <p:nvSpPr>
          <p:cNvPr id="2" name="Title 1"/>
          <p:cNvSpPr>
            <a:spLocks noGrp="1"/>
          </p:cNvSpPr>
          <p:nvPr>
            <p:ph type="title"/>
          </p:nvPr>
        </p:nvSpPr>
        <p:spPr/>
        <p:txBody>
          <a:bodyPr/>
          <a:lstStyle/>
          <a:p>
            <a:r>
              <a:rPr lang="en-US" sz="4000" dirty="0"/>
              <a:t>Time of the Gentiles</a:t>
            </a:r>
          </a:p>
        </p:txBody>
      </p:sp>
      <p:pic>
        <p:nvPicPr>
          <p:cNvPr id="10242" name="Picture 2" descr="The Times of the Gentiles - Eljasib">
            <a:extLst>
              <a:ext uri="{FF2B5EF4-FFF2-40B4-BE49-F238E27FC236}">
                <a16:creationId xmlns:a16="http://schemas.microsoft.com/office/drawing/2014/main" id="{AE881321-13D1-495B-BE8F-D8015AF74F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1" y="4786423"/>
            <a:ext cx="3733800" cy="2071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02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158" y="0"/>
            <a:ext cx="10341684" cy="1054250"/>
          </a:xfrm>
        </p:spPr>
        <p:txBody>
          <a:bodyPr anchor="ctr">
            <a:normAutofit/>
          </a:bodyPr>
          <a:lstStyle/>
          <a:p>
            <a:r>
              <a:rPr lang="en-US" sz="4000" dirty="0"/>
              <a:t>Scripture Periods: 3.5 Years</a:t>
            </a:r>
          </a:p>
        </p:txBody>
      </p:sp>
      <p:graphicFrame>
        <p:nvGraphicFramePr>
          <p:cNvPr id="7" name="Table 7">
            <a:extLst>
              <a:ext uri="{FF2B5EF4-FFF2-40B4-BE49-F238E27FC236}">
                <a16:creationId xmlns:a16="http://schemas.microsoft.com/office/drawing/2014/main" id="{BB1A4ED2-39E0-4A63-A615-2382F6B3FBB3}"/>
              </a:ext>
            </a:extLst>
          </p:cNvPr>
          <p:cNvGraphicFramePr>
            <a:graphicFrameLocks noGrp="1"/>
          </p:cNvGraphicFramePr>
          <p:nvPr>
            <p:ph sz="quarter" idx="13"/>
            <p:extLst>
              <p:ext uri="{D42A27DB-BD31-4B8C-83A1-F6EECF244321}">
                <p14:modId xmlns:p14="http://schemas.microsoft.com/office/powerpoint/2010/main" val="1197059338"/>
              </p:ext>
            </p:extLst>
          </p:nvPr>
        </p:nvGraphicFramePr>
        <p:xfrm>
          <a:off x="0" y="865137"/>
          <a:ext cx="12192000" cy="6236472"/>
        </p:xfrm>
        <a:graphic>
          <a:graphicData uri="http://schemas.openxmlformats.org/drawingml/2006/table">
            <a:tbl>
              <a:tblPr firstRow="1" bandRow="1">
                <a:tableStyleId>{D7AC3CCA-C797-4891-BE02-D94E43425B78}</a:tableStyleId>
              </a:tblPr>
              <a:tblGrid>
                <a:gridCol w="1243584">
                  <a:extLst>
                    <a:ext uri="{9D8B030D-6E8A-4147-A177-3AD203B41FA5}">
                      <a16:colId xmlns:a16="http://schemas.microsoft.com/office/drawing/2014/main" val="531100918"/>
                    </a:ext>
                  </a:extLst>
                </a:gridCol>
                <a:gridCol w="1877568">
                  <a:extLst>
                    <a:ext uri="{9D8B030D-6E8A-4147-A177-3AD203B41FA5}">
                      <a16:colId xmlns:a16="http://schemas.microsoft.com/office/drawing/2014/main" val="2409122973"/>
                    </a:ext>
                  </a:extLst>
                </a:gridCol>
                <a:gridCol w="4730496">
                  <a:extLst>
                    <a:ext uri="{9D8B030D-6E8A-4147-A177-3AD203B41FA5}">
                      <a16:colId xmlns:a16="http://schemas.microsoft.com/office/drawing/2014/main" val="516832579"/>
                    </a:ext>
                  </a:extLst>
                </a:gridCol>
                <a:gridCol w="4340352">
                  <a:extLst>
                    <a:ext uri="{9D8B030D-6E8A-4147-A177-3AD203B41FA5}">
                      <a16:colId xmlns:a16="http://schemas.microsoft.com/office/drawing/2014/main" val="1387721077"/>
                    </a:ext>
                  </a:extLst>
                </a:gridCol>
              </a:tblGrid>
              <a:tr h="376887">
                <a:tc gridSpan="2">
                  <a:txBody>
                    <a:bodyPr/>
                    <a:lstStyle/>
                    <a:p>
                      <a:pPr algn="l" fontAlgn="b"/>
                      <a:r>
                        <a:rPr lang="en-US" sz="2000" b="1" u="none" strike="noStrike" dirty="0">
                          <a:solidFill>
                            <a:srgbClr val="000000"/>
                          </a:solidFill>
                          <a:effectLst/>
                        </a:rPr>
                        <a:t>Seven 3.5 Year References</a:t>
                      </a:r>
                      <a:endParaRPr lang="en-US" sz="20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ctr" fontAlgn="ctr"/>
                      <a:r>
                        <a:rPr lang="en-US" sz="1600" b="1" u="none" strike="noStrike" dirty="0">
                          <a:solidFill>
                            <a:srgbClr val="000000"/>
                          </a:solidFill>
                          <a:effectLst/>
                        </a:rPr>
                        <a:t>Start</a:t>
                      </a:r>
                      <a:endParaRPr lang="en-US"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b="1" u="none" strike="noStrike" dirty="0">
                          <a:solidFill>
                            <a:srgbClr val="000000"/>
                          </a:solidFill>
                          <a:effectLst/>
                        </a:rPr>
                        <a:t>Period</a:t>
                      </a:r>
                      <a:endParaRPr lang="en-US" sz="16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549621495"/>
                  </a:ext>
                </a:extLst>
              </a:tr>
              <a:tr h="505313">
                <a:tc rowSpan="2">
                  <a:txBody>
                    <a:bodyPr/>
                    <a:lstStyle/>
                    <a:p>
                      <a:pPr algn="ctr" fontAlgn="ctr"/>
                      <a:r>
                        <a:rPr lang="en-US" sz="1600" b="0" u="none" strike="noStrike">
                          <a:solidFill>
                            <a:srgbClr val="000000"/>
                          </a:solidFill>
                          <a:effectLst/>
                        </a:rPr>
                        <a:t>Church Protected</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b="0" u="none" strike="noStrike" dirty="0">
                          <a:solidFill>
                            <a:srgbClr val="000000"/>
                          </a:solidFill>
                          <a:effectLst/>
                        </a:rPr>
                        <a:t>Rev. 12:6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marL="109538" indent="0" algn="l" fontAlgn="t">
                        <a:tabLst>
                          <a:tab pos="109538" algn="l"/>
                        </a:tabLst>
                      </a:pPr>
                      <a:r>
                        <a:rPr lang="en-US" sz="1600" b="1" u="none" strike="noStrike" dirty="0">
                          <a:solidFill>
                            <a:srgbClr val="000000"/>
                          </a:solidFill>
                          <a:effectLst/>
                        </a:rPr>
                        <a:t>Sign of woman in the heavens</a:t>
                      </a:r>
                      <a:r>
                        <a:rPr lang="en-US" sz="1600" b="0" u="none" strike="noStrike" dirty="0">
                          <a:solidFill>
                            <a:srgbClr val="000000"/>
                          </a:solidFill>
                          <a:effectLst/>
                        </a:rPr>
                        <a:t>, woman (church of God) fled into the wilderness</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marL="109538" indent="0" algn="l" fontAlgn="t"/>
                      <a:r>
                        <a:rPr lang="en-US" sz="1600" b="0" u="none" strike="noStrike" dirty="0">
                          <a:solidFill>
                            <a:srgbClr val="000000"/>
                          </a:solidFill>
                          <a:effectLst/>
                        </a:rPr>
                        <a:t>fed (safe, protected) for 1260 days</a:t>
                      </a:r>
                      <a:endParaRPr lang="en-US"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2297885703"/>
                  </a:ext>
                </a:extLst>
              </a:tr>
              <a:tr h="505313">
                <a:tc vMerge="1">
                  <a:txBody>
                    <a:bodyPr/>
                    <a:lstStyle/>
                    <a:p>
                      <a:endParaRPr lang="en-US"/>
                    </a:p>
                  </a:txBody>
                  <a:tcPr/>
                </a:tc>
                <a:tc>
                  <a:txBody>
                    <a:bodyPr/>
                    <a:lstStyle/>
                    <a:p>
                      <a:pPr algn="ctr" fontAlgn="t"/>
                      <a:r>
                        <a:rPr lang="en-US" sz="1600" b="0" u="none" strike="noStrike" dirty="0">
                          <a:solidFill>
                            <a:srgbClr val="000000"/>
                          </a:solidFill>
                          <a:effectLst/>
                        </a:rPr>
                        <a:t>Rev. 12:14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marL="109538" indent="0" algn="l" fontAlgn="t"/>
                      <a:r>
                        <a:rPr lang="en-US" sz="1600" b="0" u="none" strike="noStrike" dirty="0">
                          <a:solidFill>
                            <a:srgbClr val="000000"/>
                          </a:solidFill>
                          <a:effectLst/>
                        </a:rPr>
                        <a:t>Woman (church of God) given wings to </a:t>
                      </a:r>
                      <a:r>
                        <a:rPr lang="en-US" sz="1600" b="1" u="none" strike="noStrike" dirty="0">
                          <a:solidFill>
                            <a:srgbClr val="000000"/>
                          </a:solidFill>
                          <a:effectLst/>
                        </a:rPr>
                        <a:t>fly into the wilderness</a:t>
                      </a:r>
                      <a:r>
                        <a:rPr lang="en-US" sz="1600" b="0" u="none" strike="noStrike" dirty="0">
                          <a:solidFill>
                            <a:srgbClr val="000000"/>
                          </a:solidFill>
                          <a:effectLst/>
                        </a:rPr>
                        <a:t> from the serpent. Not associated with the sign described?</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marL="109538" indent="0" algn="l" fontAlgn="t"/>
                      <a:r>
                        <a:rPr lang="en-US" sz="1600" b="0" u="none" strike="noStrike" dirty="0">
                          <a:solidFill>
                            <a:srgbClr val="000000"/>
                          </a:solidFill>
                          <a:effectLst/>
                        </a:rPr>
                        <a:t>nourished for a time, and times, and half a time </a:t>
                      </a:r>
                      <a:endParaRPr lang="en-US"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711308594"/>
                  </a:ext>
                </a:extLst>
              </a:tr>
              <a:tr h="753129">
                <a:tc rowSpan="2">
                  <a:txBody>
                    <a:bodyPr/>
                    <a:lstStyle/>
                    <a:p>
                      <a:pPr algn="ctr" fontAlgn="ctr"/>
                      <a:r>
                        <a:rPr lang="en-US" sz="1600" b="0" u="none" strike="noStrike" dirty="0">
                          <a:solidFill>
                            <a:srgbClr val="000000"/>
                          </a:solidFill>
                          <a:effectLst/>
                        </a:rPr>
                        <a:t>Anti-Christ Rule</a:t>
                      </a:r>
                      <a:br>
                        <a:rPr lang="en-US" sz="1600" b="0" u="none" strike="noStrike" dirty="0">
                          <a:solidFill>
                            <a:srgbClr val="000000"/>
                          </a:solidFill>
                          <a:effectLst/>
                        </a:rPr>
                      </a:br>
                      <a:r>
                        <a:rPr lang="en-US" sz="1600" b="0" u="none" strike="noStrike" dirty="0">
                          <a:solidFill>
                            <a:srgbClr val="000000"/>
                          </a:solidFill>
                          <a:effectLst/>
                        </a:rPr>
                        <a:t>(World)</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b="0" u="none" strike="noStrike" dirty="0">
                          <a:solidFill>
                            <a:srgbClr val="000000"/>
                          </a:solidFill>
                          <a:effectLst/>
                        </a:rPr>
                        <a:t>Rev. 13:5</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marL="109538" indent="0" algn="l" fontAlgn="t"/>
                      <a:r>
                        <a:rPr lang="en-US" sz="1600" b="0" u="none" strike="noStrike" dirty="0">
                          <a:solidFill>
                            <a:srgbClr val="000000"/>
                          </a:solidFill>
                          <a:effectLst/>
                        </a:rPr>
                        <a:t>Power given  to the beast speaking great things and blasphemies, to make </a:t>
                      </a:r>
                      <a:r>
                        <a:rPr lang="en-US" sz="1600" b="1" u="none" strike="noStrike" dirty="0">
                          <a:solidFill>
                            <a:srgbClr val="000000"/>
                          </a:solidFill>
                          <a:effectLst/>
                        </a:rPr>
                        <a:t>war with the saints</a:t>
                      </a:r>
                      <a:r>
                        <a:rPr lang="en-US" sz="1600" b="0" u="none" strike="noStrike" dirty="0">
                          <a:solidFill>
                            <a:srgbClr val="000000"/>
                          </a:solidFill>
                          <a:effectLst/>
                        </a:rPr>
                        <a:t>, over all kindreds, and tongues, and nations</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marL="109538" indent="0" algn="l" fontAlgn="t"/>
                      <a:r>
                        <a:rPr lang="en-US" sz="1600" b="0" u="none" strike="noStrike" dirty="0">
                          <a:solidFill>
                            <a:srgbClr val="000000"/>
                          </a:solidFill>
                          <a:effectLst/>
                        </a:rPr>
                        <a:t>for 42 months</a:t>
                      </a:r>
                      <a:endParaRPr lang="en-US"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3629725407"/>
                  </a:ext>
                </a:extLst>
              </a:tr>
              <a:tr h="753129">
                <a:tc vMerge="1">
                  <a:txBody>
                    <a:bodyPr/>
                    <a:lstStyle/>
                    <a:p>
                      <a:endParaRPr lang="en-US"/>
                    </a:p>
                  </a:txBody>
                  <a:tcPr/>
                </a:tc>
                <a:tc>
                  <a:txBody>
                    <a:bodyPr/>
                    <a:lstStyle/>
                    <a:p>
                      <a:pPr algn="ctr" fontAlgn="t"/>
                      <a:r>
                        <a:rPr lang="en-US" sz="1600" b="0" u="none" strike="noStrike" dirty="0">
                          <a:solidFill>
                            <a:srgbClr val="000000"/>
                          </a:solidFill>
                          <a:effectLst/>
                        </a:rPr>
                        <a:t>Dan. 7:25</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marL="109538" indent="0" algn="l" fontAlgn="t"/>
                      <a:r>
                        <a:rPr lang="en-US" sz="1600" b="0" u="none" strike="noStrike" dirty="0">
                          <a:solidFill>
                            <a:srgbClr val="000000"/>
                          </a:solidFill>
                          <a:effectLst/>
                        </a:rPr>
                        <a:t>King after 10 kings, speaking against God, </a:t>
                      </a:r>
                      <a:r>
                        <a:rPr lang="en-US" sz="1600" b="1" u="none" strike="noStrike" dirty="0">
                          <a:solidFill>
                            <a:srgbClr val="000000"/>
                          </a:solidFill>
                          <a:effectLst/>
                        </a:rPr>
                        <a:t>wear out the saints</a:t>
                      </a:r>
                      <a:r>
                        <a:rPr lang="en-US" sz="1600" b="0" u="none" strike="noStrike" dirty="0">
                          <a:solidFill>
                            <a:srgbClr val="000000"/>
                          </a:solidFill>
                          <a:effectLst/>
                        </a:rPr>
                        <a:t>, changes times and laws.</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marL="109538" indent="0" algn="l" fontAlgn="t"/>
                      <a:r>
                        <a:rPr lang="en-US" sz="1600" b="0" u="none" strike="noStrike" dirty="0">
                          <a:solidFill>
                            <a:srgbClr val="000000"/>
                          </a:solidFill>
                          <a:effectLst/>
                        </a:rPr>
                        <a:t>Saints given into his hands for time, times and dividing of time. Then destroyed. Kingdom given to the saints of the most High.</a:t>
                      </a:r>
                      <a:endParaRPr lang="en-US"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44129945"/>
                  </a:ext>
                </a:extLst>
              </a:tr>
              <a:tr h="609444">
                <a:tc rowSpan="2">
                  <a:txBody>
                    <a:bodyPr/>
                    <a:lstStyle/>
                    <a:p>
                      <a:pPr algn="ctr" fontAlgn="ctr"/>
                      <a:r>
                        <a:rPr lang="en-US" sz="1600" b="0" u="none" strike="noStrike">
                          <a:solidFill>
                            <a:srgbClr val="000000"/>
                          </a:solidFill>
                          <a:effectLst/>
                        </a:rPr>
                        <a:t>Jerusalem </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t"/>
                      <a:r>
                        <a:rPr lang="en-US" sz="1600" b="0" u="none" strike="noStrike" dirty="0">
                          <a:solidFill>
                            <a:srgbClr val="000000"/>
                          </a:solidFill>
                          <a:effectLst/>
                        </a:rPr>
                        <a:t>Rev. 11:2</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marL="109538" indent="0" algn="l" fontAlgn="t"/>
                      <a:r>
                        <a:rPr lang="en-US" sz="1600" b="1" u="none" strike="noStrike" dirty="0">
                          <a:solidFill>
                            <a:srgbClr val="000000"/>
                          </a:solidFill>
                          <a:effectLst/>
                        </a:rPr>
                        <a:t>Gentile tread the holy city under foot</a:t>
                      </a:r>
                      <a:r>
                        <a:rPr lang="en-US" sz="1600" b="0" u="none" strike="noStrike" dirty="0">
                          <a:solidFill>
                            <a:srgbClr val="000000"/>
                          </a:solidFill>
                          <a:effectLst/>
                        </a:rPr>
                        <a:t>, then reference to two prophets</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marL="109538" indent="0" algn="l" fontAlgn="t"/>
                      <a:r>
                        <a:rPr lang="en-US" sz="1600" b="0" u="none" strike="noStrike" dirty="0">
                          <a:solidFill>
                            <a:srgbClr val="000000"/>
                          </a:solidFill>
                          <a:effectLst/>
                        </a:rPr>
                        <a:t>42 months</a:t>
                      </a:r>
                      <a:endParaRPr lang="en-US"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2752306896"/>
                  </a:ext>
                </a:extLst>
              </a:tr>
              <a:tr h="505313">
                <a:tc vMerge="1">
                  <a:txBody>
                    <a:bodyPr/>
                    <a:lstStyle/>
                    <a:p>
                      <a:endParaRPr lang="en-US"/>
                    </a:p>
                  </a:txBody>
                  <a:tcPr/>
                </a:tc>
                <a:tc>
                  <a:txBody>
                    <a:bodyPr/>
                    <a:lstStyle/>
                    <a:p>
                      <a:pPr algn="ctr" fontAlgn="t"/>
                      <a:r>
                        <a:rPr lang="en-US" sz="1600" b="0" u="none" strike="noStrike" dirty="0">
                          <a:solidFill>
                            <a:srgbClr val="000000"/>
                          </a:solidFill>
                          <a:effectLst/>
                        </a:rPr>
                        <a:t>Rev. 11:3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marL="109538" indent="0" algn="l" fontAlgn="t"/>
                      <a:r>
                        <a:rPr lang="en-US" sz="1600" b="1" u="none" strike="noStrike" dirty="0">
                          <a:solidFill>
                            <a:srgbClr val="000000"/>
                          </a:solidFill>
                          <a:effectLst/>
                        </a:rPr>
                        <a:t>Power unto my two witnesses</a:t>
                      </a:r>
                      <a:r>
                        <a:rPr lang="en-US" sz="1600" b="0" u="none" strike="noStrike" dirty="0">
                          <a:solidFill>
                            <a:srgbClr val="000000"/>
                          </a:solidFill>
                          <a:effectLst/>
                        </a:rPr>
                        <a:t>, and they shall prophesy</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marL="109538" indent="0" algn="l" fontAlgn="t"/>
                      <a:r>
                        <a:rPr lang="en-US" sz="1600" b="0" u="none" strike="noStrike" dirty="0">
                          <a:solidFill>
                            <a:srgbClr val="000000"/>
                          </a:solidFill>
                          <a:effectLst/>
                        </a:rPr>
                        <a:t>for 1260 days  in sackcloth</a:t>
                      </a:r>
                      <a:endParaRPr lang="en-US"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2306076060"/>
                  </a:ext>
                </a:extLst>
              </a:tr>
              <a:tr h="1992212">
                <a:tc>
                  <a:txBody>
                    <a:bodyPr/>
                    <a:lstStyle/>
                    <a:p>
                      <a:pPr algn="ctr" fontAlgn="ctr"/>
                      <a:r>
                        <a:rPr lang="en-US" sz="1600" b="0" u="none" strike="noStrike" dirty="0">
                          <a:solidFill>
                            <a:srgbClr val="000000"/>
                          </a:solidFill>
                          <a:effectLst/>
                        </a:rPr>
                        <a:t>Temple  Timeline</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t"/>
                      <a:r>
                        <a:rPr lang="nl-NL" sz="1600" b="0" u="none" strike="noStrike" dirty="0">
                          <a:solidFill>
                            <a:srgbClr val="000000"/>
                          </a:solidFill>
                          <a:effectLst/>
                        </a:rPr>
                        <a:t>Dan. 12:</a:t>
                      </a:r>
                      <a:br>
                        <a:rPr lang="nl-NL" sz="1600" b="0" u="none" strike="noStrike" dirty="0">
                          <a:solidFill>
                            <a:srgbClr val="000000"/>
                          </a:solidFill>
                          <a:effectLst/>
                        </a:rPr>
                      </a:br>
                      <a:br>
                        <a:rPr lang="nl-NL" sz="1600" b="0" u="none" strike="noStrike" dirty="0">
                          <a:solidFill>
                            <a:srgbClr val="000000"/>
                          </a:solidFill>
                          <a:effectLst/>
                        </a:rPr>
                      </a:br>
                      <a:endParaRPr lang="nl-NL" sz="1600" b="0" u="none" strike="noStrike" dirty="0">
                        <a:solidFill>
                          <a:srgbClr val="000000"/>
                        </a:solidFill>
                        <a:effectLst/>
                      </a:endParaRPr>
                    </a:p>
                    <a:p>
                      <a:pPr algn="ctr" fontAlgn="t"/>
                      <a:r>
                        <a:rPr lang="nl-NL" sz="1600" b="0" u="none" strike="noStrike" dirty="0">
                          <a:solidFill>
                            <a:srgbClr val="000000"/>
                          </a:solidFill>
                          <a:effectLst/>
                        </a:rPr>
                        <a:t>7, </a:t>
                      </a:r>
                      <a:br>
                        <a:rPr lang="nl-NL" sz="1600" b="0" u="none" strike="noStrike" dirty="0">
                          <a:solidFill>
                            <a:srgbClr val="000000"/>
                          </a:solidFill>
                          <a:effectLst/>
                        </a:rPr>
                      </a:br>
                      <a:endParaRPr lang="nl-NL" sz="1600" b="0" u="none" strike="noStrike" dirty="0">
                        <a:solidFill>
                          <a:srgbClr val="000000"/>
                        </a:solidFill>
                        <a:effectLst/>
                      </a:endParaRPr>
                    </a:p>
                    <a:p>
                      <a:pPr algn="ctr" fontAlgn="t"/>
                      <a:r>
                        <a:rPr lang="nl-NL" sz="1600" b="0" u="none" strike="noStrike" dirty="0">
                          <a:solidFill>
                            <a:srgbClr val="000000"/>
                          </a:solidFill>
                          <a:effectLst/>
                        </a:rPr>
                        <a:t>11, </a:t>
                      </a:r>
                      <a:br>
                        <a:rPr lang="nl-NL" sz="1600" b="0" u="none" strike="noStrike" dirty="0">
                          <a:solidFill>
                            <a:srgbClr val="000000"/>
                          </a:solidFill>
                          <a:effectLst/>
                        </a:rPr>
                      </a:br>
                      <a:br>
                        <a:rPr lang="nl-NL" sz="1600" b="0" u="none" strike="noStrike" dirty="0">
                          <a:solidFill>
                            <a:srgbClr val="000000"/>
                          </a:solidFill>
                          <a:effectLst/>
                        </a:rPr>
                      </a:br>
                      <a:r>
                        <a:rPr lang="nl-NL" sz="1600" b="0" u="none" strike="noStrike" dirty="0">
                          <a:solidFill>
                            <a:srgbClr val="000000"/>
                          </a:solidFill>
                          <a:effectLst/>
                        </a:rPr>
                        <a:t>12</a:t>
                      </a:r>
                      <a:endParaRPr lang="nl-NL" sz="1600" b="0" i="0" u="none" strike="noStrike" dirty="0">
                        <a:solidFill>
                          <a:srgbClr val="000000"/>
                        </a:solidFill>
                        <a:effectLst/>
                        <a:latin typeface="Calibri" panose="020F0502020204030204" pitchFamily="34" charset="0"/>
                      </a:endParaRPr>
                    </a:p>
                  </a:txBody>
                  <a:tcPr marL="9525" marR="9525" marT="9525" marB="0"/>
                </a:tc>
                <a:tc>
                  <a:txBody>
                    <a:bodyPr/>
                    <a:lstStyle/>
                    <a:p>
                      <a:pPr marL="109538" indent="0" algn="l" fontAlgn="t"/>
                      <a:r>
                        <a:rPr lang="en-US" sz="1600" b="1" u="none" strike="noStrike" dirty="0">
                          <a:solidFill>
                            <a:srgbClr val="000000"/>
                          </a:solidFill>
                          <a:effectLst/>
                        </a:rPr>
                        <a:t>Time of trouble as never before</a:t>
                      </a:r>
                      <a:r>
                        <a:rPr lang="en-US" sz="1600" b="0" u="none" strike="noStrike" dirty="0">
                          <a:solidFill>
                            <a:srgbClr val="000000"/>
                          </a:solidFill>
                          <a:effectLst/>
                        </a:rPr>
                        <a:t>, dead awaken, wise and righteous shine-</a:t>
                      </a:r>
                      <a:r>
                        <a:rPr lang="en-US" sz="1600" b="1" u="none" strike="noStrike" dirty="0">
                          <a:solidFill>
                            <a:srgbClr val="000000"/>
                          </a:solidFill>
                          <a:effectLst/>
                        </a:rPr>
                        <a:t>"How long shall it be to the end of these wonders?” </a:t>
                      </a:r>
                      <a:br>
                        <a:rPr lang="en-US" sz="1600" b="0" u="none" strike="noStrike" dirty="0">
                          <a:solidFill>
                            <a:srgbClr val="000000"/>
                          </a:solidFill>
                          <a:effectLst/>
                        </a:rPr>
                      </a:br>
                      <a:r>
                        <a:rPr lang="en-US" sz="1600" b="0" u="none" strike="noStrike" dirty="0">
                          <a:solidFill>
                            <a:srgbClr val="000000"/>
                          </a:solidFill>
                          <a:effectLst/>
                        </a:rPr>
                        <a:t>From the time when he shall scatter the power of the holy people.(Daniel asked for an explanation)</a:t>
                      </a:r>
                      <a:br>
                        <a:rPr lang="en-US" sz="1600" b="0" u="none" strike="noStrike" dirty="0">
                          <a:solidFill>
                            <a:srgbClr val="000000"/>
                          </a:solidFill>
                          <a:effectLst/>
                        </a:rPr>
                      </a:br>
                      <a:r>
                        <a:rPr lang="en-US" sz="1600" b="0" u="none" strike="noStrike" dirty="0">
                          <a:solidFill>
                            <a:srgbClr val="000000"/>
                          </a:solidFill>
                          <a:effectLst/>
                        </a:rPr>
                        <a:t>Explanation: </a:t>
                      </a:r>
                      <a:r>
                        <a:rPr lang="en-US" sz="1600" b="1" u="none" strike="noStrike" dirty="0">
                          <a:solidFill>
                            <a:srgbClr val="000000"/>
                          </a:solidFill>
                          <a:effectLst/>
                        </a:rPr>
                        <a:t>from time that the daily sacrifice is taken</a:t>
                      </a:r>
                      <a:r>
                        <a:rPr lang="en-US" sz="1600" b="0" u="none" strike="noStrike" dirty="0">
                          <a:solidFill>
                            <a:srgbClr val="000000"/>
                          </a:solidFill>
                          <a:effectLst/>
                        </a:rPr>
                        <a:t> and abomination set up</a:t>
                      </a:r>
                      <a:br>
                        <a:rPr lang="en-US" sz="1600" b="0" u="none" strike="noStrike" dirty="0">
                          <a:solidFill>
                            <a:srgbClr val="000000"/>
                          </a:solidFill>
                          <a:effectLst/>
                        </a:rPr>
                      </a:br>
                      <a:r>
                        <a:rPr lang="en-US" sz="1600" b="0" u="none" strike="noStrike" dirty="0">
                          <a:solidFill>
                            <a:srgbClr val="000000"/>
                          </a:solidFill>
                          <a:effectLst/>
                        </a:rPr>
                        <a:t>Blessed is he that </a:t>
                      </a:r>
                      <a:r>
                        <a:rPr lang="en-US" sz="1600" b="0" u="none" strike="noStrike" dirty="0" err="1">
                          <a:solidFill>
                            <a:srgbClr val="000000"/>
                          </a:solidFill>
                          <a:effectLst/>
                        </a:rPr>
                        <a:t>waiteth</a:t>
                      </a:r>
                      <a:r>
                        <a:rPr lang="en-US" sz="1600" b="0" u="none" strike="noStrike" dirty="0">
                          <a:solidFill>
                            <a:srgbClr val="000000"/>
                          </a:solidFill>
                          <a:effectLst/>
                        </a:rPr>
                        <a:t>, and cometh…</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marL="109538" indent="0" algn="l" fontAlgn="t"/>
                      <a:br>
                        <a:rPr lang="en-US" sz="1600" b="0" u="none" strike="noStrike" dirty="0">
                          <a:solidFill>
                            <a:srgbClr val="000000"/>
                          </a:solidFill>
                          <a:effectLst/>
                        </a:rPr>
                      </a:br>
                      <a:br>
                        <a:rPr lang="en-US" sz="1600" b="0" u="none" strike="noStrike" dirty="0">
                          <a:solidFill>
                            <a:srgbClr val="000000"/>
                          </a:solidFill>
                          <a:effectLst/>
                        </a:rPr>
                      </a:br>
                      <a:endParaRPr lang="en-US" sz="1600" b="0" u="none" strike="noStrike" dirty="0">
                        <a:solidFill>
                          <a:srgbClr val="000000"/>
                        </a:solidFill>
                        <a:effectLst/>
                      </a:endParaRPr>
                    </a:p>
                    <a:p>
                      <a:pPr marL="109538" indent="0" algn="l" fontAlgn="t"/>
                      <a:r>
                        <a:rPr lang="en-US" sz="1600" b="0" u="none" strike="noStrike" dirty="0">
                          <a:solidFill>
                            <a:srgbClr val="000000"/>
                          </a:solidFill>
                          <a:effectLst/>
                        </a:rPr>
                        <a:t>Time, times and </a:t>
                      </a:r>
                      <a:r>
                        <a:rPr lang="en-US" sz="1600" b="0" u="none" strike="noStrike" dirty="0" err="1">
                          <a:solidFill>
                            <a:srgbClr val="000000"/>
                          </a:solidFill>
                          <a:effectLst/>
                        </a:rPr>
                        <a:t>and</a:t>
                      </a:r>
                      <a:r>
                        <a:rPr lang="en-US" sz="1600" b="0" u="none" strike="noStrike" dirty="0">
                          <a:solidFill>
                            <a:srgbClr val="000000"/>
                          </a:solidFill>
                          <a:effectLst/>
                        </a:rPr>
                        <a:t> half </a:t>
                      </a:r>
                      <a:r>
                        <a:rPr lang="en-US" sz="1600" b="0" u="none" strike="noStrike" dirty="0" err="1">
                          <a:solidFill>
                            <a:srgbClr val="000000"/>
                          </a:solidFill>
                          <a:effectLst/>
                        </a:rPr>
                        <a:t>til</a:t>
                      </a:r>
                      <a:r>
                        <a:rPr lang="en-US" sz="1600" b="0" u="none" strike="noStrike" dirty="0">
                          <a:solidFill>
                            <a:srgbClr val="000000"/>
                          </a:solidFill>
                          <a:effectLst/>
                        </a:rPr>
                        <a:t> "all these things shall be finished.</a:t>
                      </a:r>
                      <a:br>
                        <a:rPr lang="en-US" sz="1600" b="0" u="none" strike="noStrike" dirty="0">
                          <a:solidFill>
                            <a:srgbClr val="000000"/>
                          </a:solidFill>
                          <a:effectLst/>
                        </a:rPr>
                      </a:br>
                      <a:r>
                        <a:rPr lang="en-US" sz="1600" b="0" u="none" strike="noStrike" dirty="0">
                          <a:solidFill>
                            <a:srgbClr val="000000"/>
                          </a:solidFill>
                          <a:effectLst/>
                        </a:rPr>
                        <a:t>1290 days to the "end of these things", "at the end of the days."</a:t>
                      </a:r>
                      <a:br>
                        <a:rPr lang="en-US" sz="1600" b="0" u="none" strike="noStrike" dirty="0">
                          <a:solidFill>
                            <a:srgbClr val="000000"/>
                          </a:solidFill>
                          <a:effectLst/>
                        </a:rPr>
                      </a:br>
                      <a:r>
                        <a:rPr lang="en-US" sz="1600" b="0" u="none" strike="noStrike" dirty="0">
                          <a:solidFill>
                            <a:srgbClr val="000000"/>
                          </a:solidFill>
                          <a:effectLst/>
                        </a:rPr>
                        <a:t>to 1335 days. (added or just another 45 days?)</a:t>
                      </a:r>
                      <a:endParaRPr lang="en-US"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4117594644"/>
                  </a:ext>
                </a:extLst>
              </a:tr>
            </a:tbl>
          </a:graphicData>
        </a:graphic>
      </p:graphicFrame>
    </p:spTree>
    <p:extLst>
      <p:ext uri="{BB962C8B-B14F-4D97-AF65-F5344CB8AC3E}">
        <p14:creationId xmlns:p14="http://schemas.microsoft.com/office/powerpoint/2010/main" val="27006603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987" y="570156"/>
            <a:ext cx="10341684" cy="1054250"/>
          </a:xfrm>
        </p:spPr>
        <p:txBody>
          <a:bodyPr anchor="ctr">
            <a:normAutofit/>
          </a:bodyPr>
          <a:lstStyle/>
          <a:p>
            <a:r>
              <a:rPr lang="en-US" sz="4000" dirty="0"/>
              <a:t>Seven Days (Years)</a:t>
            </a:r>
          </a:p>
        </p:txBody>
      </p:sp>
      <p:sp>
        <p:nvSpPr>
          <p:cNvPr id="3" name="Content Placeholder 2"/>
          <p:cNvSpPr>
            <a:spLocks noGrp="1"/>
          </p:cNvSpPr>
          <p:nvPr>
            <p:ph sz="quarter" idx="13"/>
          </p:nvPr>
        </p:nvSpPr>
        <p:spPr>
          <a:xfrm>
            <a:off x="191385" y="2042809"/>
            <a:ext cx="11632019" cy="4815191"/>
          </a:xfrm>
        </p:spPr>
        <p:txBody>
          <a:bodyPr>
            <a:normAutofit/>
          </a:bodyPr>
          <a:lstStyle/>
          <a:p>
            <a:r>
              <a:rPr lang="en-US" sz="3800" dirty="0"/>
              <a:t>Daniel 9</a:t>
            </a:r>
          </a:p>
          <a:p>
            <a:r>
              <a:rPr lang="en-US" dirty="0"/>
              <a:t>27 And he shall confirm the </a:t>
            </a:r>
            <a:r>
              <a:rPr lang="en-US" b="1" dirty="0"/>
              <a:t>covenant with many for one week </a:t>
            </a:r>
            <a:r>
              <a:rPr lang="en-US" dirty="0">
                <a:solidFill>
                  <a:srgbClr val="00B050"/>
                </a:solidFill>
              </a:rPr>
              <a:t>(1 week, 7 years—only reference to 7-year period of tribulation): </a:t>
            </a:r>
            <a:r>
              <a:rPr lang="en-US" dirty="0"/>
              <a:t>and in the midst of the week he shall cause the </a:t>
            </a:r>
            <a:r>
              <a:rPr lang="en-US" b="1" dirty="0"/>
              <a:t>sacrifice and the oblation to cease </a:t>
            </a:r>
            <a:r>
              <a:rPr lang="en-US" dirty="0">
                <a:solidFill>
                  <a:srgbClr val="00B050"/>
                </a:solidFill>
              </a:rPr>
              <a:t>(after 3.5 years)</a:t>
            </a:r>
            <a:r>
              <a:rPr lang="en-US" dirty="0"/>
              <a:t>, and for the overspreading of abominations he shall make it desolate, even until the consummation, and that determined shall be poured upon the desolate.” </a:t>
            </a:r>
          </a:p>
          <a:p>
            <a:endParaRPr lang="en-US" dirty="0"/>
          </a:p>
        </p:txBody>
      </p:sp>
      <p:pic>
        <p:nvPicPr>
          <p:cNvPr id="21506" name="Picture 2" descr="One Week to Go | Lullaby 4 My Demons...">
            <a:extLst>
              <a:ext uri="{FF2B5EF4-FFF2-40B4-BE49-F238E27FC236}">
                <a16:creationId xmlns:a16="http://schemas.microsoft.com/office/drawing/2014/main" id="{ACC6BB8E-5FB6-46E5-92B0-8FE3EBF84A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8341" y="0"/>
            <a:ext cx="2043659" cy="1864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8531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75143B-A821-4946-84B9-5258E2F3C17A}"/>
              </a:ext>
            </a:extLst>
          </p:cNvPr>
          <p:cNvSpPr/>
          <p:nvPr/>
        </p:nvSpPr>
        <p:spPr>
          <a:xfrm>
            <a:off x="580220" y="885219"/>
            <a:ext cx="11617895" cy="597278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6ECF5FDC-AB48-4371-8F15-D7CC6A4702EC}"/>
              </a:ext>
            </a:extLst>
          </p:cNvPr>
          <p:cNvSpPr/>
          <p:nvPr/>
        </p:nvSpPr>
        <p:spPr>
          <a:xfrm>
            <a:off x="9882226" y="873452"/>
            <a:ext cx="504133" cy="597278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Rectangle 458">
            <a:extLst>
              <a:ext uri="{FF2B5EF4-FFF2-40B4-BE49-F238E27FC236}">
                <a16:creationId xmlns:a16="http://schemas.microsoft.com/office/drawing/2014/main" id="{EE49CE95-0EC2-499E-8EED-77BCDA496769}"/>
              </a:ext>
            </a:extLst>
          </p:cNvPr>
          <p:cNvSpPr/>
          <p:nvPr/>
        </p:nvSpPr>
        <p:spPr>
          <a:xfrm>
            <a:off x="7559368" y="878723"/>
            <a:ext cx="504133" cy="600407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a:extLst>
              <a:ext uri="{FF2B5EF4-FFF2-40B4-BE49-F238E27FC236}">
                <a16:creationId xmlns:a16="http://schemas.microsoft.com/office/drawing/2014/main" id="{8C44230A-2056-4113-B776-181C7864C41A}"/>
              </a:ext>
            </a:extLst>
          </p:cNvPr>
          <p:cNvSpPr txBox="1"/>
          <p:nvPr/>
        </p:nvSpPr>
        <p:spPr>
          <a:xfrm>
            <a:off x="4737275" y="3051399"/>
            <a:ext cx="1442656" cy="523220"/>
          </a:xfrm>
          <a:prstGeom prst="rect">
            <a:avLst/>
          </a:prstGeom>
          <a:noFill/>
        </p:spPr>
        <p:txBody>
          <a:bodyPr wrap="square" rtlCol="0">
            <a:spAutoFit/>
          </a:bodyPr>
          <a:lstStyle/>
          <a:p>
            <a:pPr algn="ctr"/>
            <a:r>
              <a:rPr lang="en-US" sz="1400" dirty="0"/>
              <a:t>Star of Bethlehem?</a:t>
            </a:r>
          </a:p>
        </p:txBody>
      </p:sp>
      <p:sp>
        <p:nvSpPr>
          <p:cNvPr id="2" name="Title 1"/>
          <p:cNvSpPr>
            <a:spLocks noGrp="1"/>
          </p:cNvSpPr>
          <p:nvPr>
            <p:ph type="title"/>
          </p:nvPr>
        </p:nvSpPr>
        <p:spPr>
          <a:xfrm>
            <a:off x="303912" y="0"/>
            <a:ext cx="11436096" cy="401602"/>
          </a:xfrm>
        </p:spPr>
        <p:txBody>
          <a:bodyPr/>
          <a:lstStyle/>
          <a:p>
            <a:r>
              <a:rPr lang="en-US" sz="4000" dirty="0"/>
              <a:t>Signs Summary</a:t>
            </a:r>
            <a:endParaRPr lang="en-US" sz="4800" dirty="0"/>
          </a:p>
        </p:txBody>
      </p:sp>
      <p:sp>
        <p:nvSpPr>
          <p:cNvPr id="160" name="TextBox 159"/>
          <p:cNvSpPr txBox="1"/>
          <p:nvPr/>
        </p:nvSpPr>
        <p:spPr>
          <a:xfrm>
            <a:off x="2339239" y="588417"/>
            <a:ext cx="940802" cy="338554"/>
          </a:xfrm>
          <a:prstGeom prst="rect">
            <a:avLst/>
          </a:prstGeom>
          <a:noFill/>
        </p:spPr>
        <p:txBody>
          <a:bodyPr wrap="square" rtlCol="0">
            <a:spAutoFit/>
          </a:bodyPr>
          <a:lstStyle/>
          <a:p>
            <a:r>
              <a:rPr lang="en-US" sz="1600" dirty="0"/>
              <a:t>2006</a:t>
            </a:r>
          </a:p>
        </p:txBody>
      </p:sp>
      <p:sp>
        <p:nvSpPr>
          <p:cNvPr id="161" name="TextBox 160"/>
          <p:cNvSpPr txBox="1"/>
          <p:nvPr/>
        </p:nvSpPr>
        <p:spPr>
          <a:xfrm>
            <a:off x="3027099" y="592581"/>
            <a:ext cx="672411" cy="338554"/>
          </a:xfrm>
          <a:prstGeom prst="rect">
            <a:avLst/>
          </a:prstGeom>
          <a:noFill/>
        </p:spPr>
        <p:txBody>
          <a:bodyPr wrap="square" rtlCol="0">
            <a:spAutoFit/>
          </a:bodyPr>
          <a:lstStyle/>
          <a:p>
            <a:r>
              <a:rPr lang="en-US" sz="1600" dirty="0"/>
              <a:t>2008</a:t>
            </a:r>
          </a:p>
        </p:txBody>
      </p:sp>
      <p:sp>
        <p:nvSpPr>
          <p:cNvPr id="162" name="TextBox 161"/>
          <p:cNvSpPr txBox="1"/>
          <p:nvPr/>
        </p:nvSpPr>
        <p:spPr>
          <a:xfrm>
            <a:off x="4386228" y="603416"/>
            <a:ext cx="672411" cy="338554"/>
          </a:xfrm>
          <a:prstGeom prst="rect">
            <a:avLst/>
          </a:prstGeom>
          <a:noFill/>
        </p:spPr>
        <p:txBody>
          <a:bodyPr wrap="square" rtlCol="0">
            <a:spAutoFit/>
          </a:bodyPr>
          <a:lstStyle/>
          <a:p>
            <a:r>
              <a:rPr lang="en-US" sz="1600" dirty="0"/>
              <a:t>2012</a:t>
            </a:r>
          </a:p>
        </p:txBody>
      </p:sp>
      <p:sp>
        <p:nvSpPr>
          <p:cNvPr id="163" name="TextBox 162"/>
          <p:cNvSpPr txBox="1"/>
          <p:nvPr/>
        </p:nvSpPr>
        <p:spPr>
          <a:xfrm>
            <a:off x="5179036" y="606284"/>
            <a:ext cx="672411" cy="338554"/>
          </a:xfrm>
          <a:prstGeom prst="rect">
            <a:avLst/>
          </a:prstGeom>
          <a:noFill/>
        </p:spPr>
        <p:txBody>
          <a:bodyPr wrap="square" rtlCol="0">
            <a:spAutoFit/>
          </a:bodyPr>
          <a:lstStyle/>
          <a:p>
            <a:r>
              <a:rPr lang="en-US" sz="1600" dirty="0"/>
              <a:t>2014</a:t>
            </a:r>
          </a:p>
        </p:txBody>
      </p:sp>
      <p:sp>
        <p:nvSpPr>
          <p:cNvPr id="164" name="TextBox 163"/>
          <p:cNvSpPr txBox="1"/>
          <p:nvPr/>
        </p:nvSpPr>
        <p:spPr>
          <a:xfrm>
            <a:off x="6467991" y="600939"/>
            <a:ext cx="672411" cy="338554"/>
          </a:xfrm>
          <a:prstGeom prst="rect">
            <a:avLst/>
          </a:prstGeom>
          <a:noFill/>
        </p:spPr>
        <p:txBody>
          <a:bodyPr wrap="square" rtlCol="0">
            <a:spAutoFit/>
          </a:bodyPr>
          <a:lstStyle/>
          <a:p>
            <a:r>
              <a:rPr lang="en-US" sz="1600" dirty="0"/>
              <a:t>2018</a:t>
            </a:r>
          </a:p>
        </p:txBody>
      </p:sp>
      <p:sp>
        <p:nvSpPr>
          <p:cNvPr id="165" name="TextBox 164"/>
          <p:cNvSpPr txBox="1"/>
          <p:nvPr/>
        </p:nvSpPr>
        <p:spPr>
          <a:xfrm>
            <a:off x="7192299" y="593140"/>
            <a:ext cx="636444" cy="338554"/>
          </a:xfrm>
          <a:prstGeom prst="rect">
            <a:avLst/>
          </a:prstGeom>
          <a:noFill/>
        </p:spPr>
        <p:txBody>
          <a:bodyPr wrap="square" rtlCol="0">
            <a:spAutoFit/>
          </a:bodyPr>
          <a:lstStyle/>
          <a:p>
            <a:r>
              <a:rPr lang="en-US" sz="1600" dirty="0"/>
              <a:t>2020</a:t>
            </a:r>
          </a:p>
        </p:txBody>
      </p:sp>
      <p:sp>
        <p:nvSpPr>
          <p:cNvPr id="166" name="TextBox 165"/>
          <p:cNvSpPr txBox="1"/>
          <p:nvPr/>
        </p:nvSpPr>
        <p:spPr>
          <a:xfrm>
            <a:off x="7865348" y="602397"/>
            <a:ext cx="672411" cy="338554"/>
          </a:xfrm>
          <a:prstGeom prst="rect">
            <a:avLst/>
          </a:prstGeom>
          <a:noFill/>
        </p:spPr>
        <p:txBody>
          <a:bodyPr wrap="square" rtlCol="0">
            <a:spAutoFit/>
          </a:bodyPr>
          <a:lstStyle/>
          <a:p>
            <a:r>
              <a:rPr lang="en-US" sz="1600" dirty="0"/>
              <a:t>2022</a:t>
            </a:r>
          </a:p>
        </p:txBody>
      </p:sp>
      <p:sp>
        <p:nvSpPr>
          <p:cNvPr id="167" name="TextBox 166"/>
          <p:cNvSpPr txBox="1"/>
          <p:nvPr/>
        </p:nvSpPr>
        <p:spPr>
          <a:xfrm>
            <a:off x="8576361" y="578033"/>
            <a:ext cx="672411" cy="338554"/>
          </a:xfrm>
          <a:prstGeom prst="rect">
            <a:avLst/>
          </a:prstGeom>
          <a:noFill/>
        </p:spPr>
        <p:txBody>
          <a:bodyPr wrap="square" rtlCol="0">
            <a:spAutoFit/>
          </a:bodyPr>
          <a:lstStyle/>
          <a:p>
            <a:r>
              <a:rPr lang="en-US" sz="1600" dirty="0"/>
              <a:t>2024</a:t>
            </a:r>
          </a:p>
        </p:txBody>
      </p:sp>
      <p:cxnSp>
        <p:nvCxnSpPr>
          <p:cNvPr id="121" name="Straight Connector 120">
            <a:extLst>
              <a:ext uri="{FF2B5EF4-FFF2-40B4-BE49-F238E27FC236}">
                <a16:creationId xmlns:a16="http://schemas.microsoft.com/office/drawing/2014/main" id="{18328E7C-888A-4A13-A472-5FAC0B26B6CE}"/>
              </a:ext>
            </a:extLst>
          </p:cNvPr>
          <p:cNvCxnSpPr>
            <a:cxnSpLocks/>
          </p:cNvCxnSpPr>
          <p:nvPr/>
        </p:nvCxnSpPr>
        <p:spPr>
          <a:xfrm>
            <a:off x="580220" y="878049"/>
            <a:ext cx="0" cy="535526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22" name="TextBox 221">
            <a:extLst>
              <a:ext uri="{FF2B5EF4-FFF2-40B4-BE49-F238E27FC236}">
                <a16:creationId xmlns:a16="http://schemas.microsoft.com/office/drawing/2014/main" id="{018FA4A3-0B13-47E4-B982-EE61FC957177}"/>
              </a:ext>
            </a:extLst>
          </p:cNvPr>
          <p:cNvSpPr txBox="1"/>
          <p:nvPr/>
        </p:nvSpPr>
        <p:spPr>
          <a:xfrm>
            <a:off x="277738" y="590131"/>
            <a:ext cx="940802" cy="338554"/>
          </a:xfrm>
          <a:prstGeom prst="rect">
            <a:avLst/>
          </a:prstGeom>
          <a:noFill/>
        </p:spPr>
        <p:txBody>
          <a:bodyPr wrap="square" rtlCol="0">
            <a:spAutoFit/>
          </a:bodyPr>
          <a:lstStyle/>
          <a:p>
            <a:r>
              <a:rPr lang="en-US" sz="1600" b="1" dirty="0"/>
              <a:t>2000 </a:t>
            </a:r>
          </a:p>
        </p:txBody>
      </p:sp>
      <p:sp>
        <p:nvSpPr>
          <p:cNvPr id="223" name="TextBox 222">
            <a:extLst>
              <a:ext uri="{FF2B5EF4-FFF2-40B4-BE49-F238E27FC236}">
                <a16:creationId xmlns:a16="http://schemas.microsoft.com/office/drawing/2014/main" id="{2B7375FF-394E-4F32-8A3A-3B86FB817CF4}"/>
              </a:ext>
            </a:extLst>
          </p:cNvPr>
          <p:cNvSpPr txBox="1"/>
          <p:nvPr/>
        </p:nvSpPr>
        <p:spPr>
          <a:xfrm>
            <a:off x="982470" y="588519"/>
            <a:ext cx="672411" cy="338554"/>
          </a:xfrm>
          <a:prstGeom prst="rect">
            <a:avLst/>
          </a:prstGeom>
          <a:noFill/>
        </p:spPr>
        <p:txBody>
          <a:bodyPr wrap="square" rtlCol="0">
            <a:spAutoFit/>
          </a:bodyPr>
          <a:lstStyle/>
          <a:p>
            <a:r>
              <a:rPr lang="en-US" sz="1600" dirty="0"/>
              <a:t>2002</a:t>
            </a:r>
          </a:p>
        </p:txBody>
      </p:sp>
      <p:sp>
        <p:nvSpPr>
          <p:cNvPr id="224" name="TextBox 223">
            <a:extLst>
              <a:ext uri="{FF2B5EF4-FFF2-40B4-BE49-F238E27FC236}">
                <a16:creationId xmlns:a16="http://schemas.microsoft.com/office/drawing/2014/main" id="{4EAD71C3-D93E-4E04-96D4-42370C9324E2}"/>
              </a:ext>
            </a:extLst>
          </p:cNvPr>
          <p:cNvSpPr txBox="1"/>
          <p:nvPr/>
        </p:nvSpPr>
        <p:spPr>
          <a:xfrm>
            <a:off x="1661581" y="588006"/>
            <a:ext cx="672411" cy="338554"/>
          </a:xfrm>
          <a:prstGeom prst="rect">
            <a:avLst/>
          </a:prstGeom>
          <a:noFill/>
        </p:spPr>
        <p:txBody>
          <a:bodyPr wrap="square" rtlCol="0">
            <a:spAutoFit/>
          </a:bodyPr>
          <a:lstStyle/>
          <a:p>
            <a:r>
              <a:rPr lang="en-US" sz="1600" dirty="0"/>
              <a:t>2004</a:t>
            </a:r>
          </a:p>
        </p:txBody>
      </p:sp>
      <p:cxnSp>
        <p:nvCxnSpPr>
          <p:cNvPr id="234" name="Straight Connector 233">
            <a:extLst>
              <a:ext uri="{FF2B5EF4-FFF2-40B4-BE49-F238E27FC236}">
                <a16:creationId xmlns:a16="http://schemas.microsoft.com/office/drawing/2014/main" id="{468A6FE4-BDEE-43A9-BA8B-A23430D08012}"/>
              </a:ext>
            </a:extLst>
          </p:cNvPr>
          <p:cNvCxnSpPr/>
          <p:nvPr/>
        </p:nvCxnSpPr>
        <p:spPr>
          <a:xfrm>
            <a:off x="1260185" y="87251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69F25F0-ACC0-4B98-912D-F00D30063748}"/>
              </a:ext>
            </a:extLst>
          </p:cNvPr>
          <p:cNvCxnSpPr/>
          <p:nvPr/>
        </p:nvCxnSpPr>
        <p:spPr>
          <a:xfrm>
            <a:off x="1947827" y="877289"/>
            <a:ext cx="0" cy="91440"/>
          </a:xfrm>
          <a:prstGeom prst="line">
            <a:avLst/>
          </a:prstGeom>
          <a:ln w="25400">
            <a:solidFill>
              <a:schemeClr val="accent1">
                <a:shade val="90000"/>
                <a:lumMod val="90000"/>
                <a:alpha val="99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A2890566-CF5E-4388-B0ED-3495B2D6F59F}"/>
              </a:ext>
            </a:extLst>
          </p:cNvPr>
          <p:cNvCxnSpPr/>
          <p:nvPr/>
        </p:nvCxnSpPr>
        <p:spPr>
          <a:xfrm>
            <a:off x="2653548" y="879908"/>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6DA31E8E-DA20-48A3-B212-3C8C686E9B1F}"/>
              </a:ext>
            </a:extLst>
          </p:cNvPr>
          <p:cNvCxnSpPr/>
          <p:nvPr/>
        </p:nvCxnSpPr>
        <p:spPr>
          <a:xfrm>
            <a:off x="3329605" y="87728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81EA1E3F-158E-4EED-88BD-08CB8F755B67}"/>
              </a:ext>
            </a:extLst>
          </p:cNvPr>
          <p:cNvCxnSpPr/>
          <p:nvPr/>
        </p:nvCxnSpPr>
        <p:spPr>
          <a:xfrm>
            <a:off x="4032680" y="87443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B7E9B22A-FF6B-4F67-B747-B2C2E824C9A4}"/>
              </a:ext>
            </a:extLst>
          </p:cNvPr>
          <p:cNvCxnSpPr/>
          <p:nvPr/>
        </p:nvCxnSpPr>
        <p:spPr>
          <a:xfrm>
            <a:off x="4723933"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58E9BCF9-B083-4F51-A6A0-C4488468268F}"/>
              </a:ext>
            </a:extLst>
          </p:cNvPr>
          <p:cNvCxnSpPr/>
          <p:nvPr/>
        </p:nvCxnSpPr>
        <p:spPr>
          <a:xfrm>
            <a:off x="5471792"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EECACE4F-91A3-4CD6-94DF-6361662D1A8A}"/>
              </a:ext>
            </a:extLst>
          </p:cNvPr>
          <p:cNvCxnSpPr/>
          <p:nvPr/>
        </p:nvCxnSpPr>
        <p:spPr>
          <a:xfrm>
            <a:off x="6138489" y="87372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C8FECB74-2707-4D9E-9336-426C861B363F}"/>
              </a:ext>
            </a:extLst>
          </p:cNvPr>
          <p:cNvCxnSpPr/>
          <p:nvPr/>
        </p:nvCxnSpPr>
        <p:spPr>
          <a:xfrm>
            <a:off x="6804197"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31E8B23F-2123-4C50-8FCE-1BAD5636689D}"/>
              </a:ext>
            </a:extLst>
          </p:cNvPr>
          <p:cNvCxnSpPr/>
          <p:nvPr/>
        </p:nvCxnSpPr>
        <p:spPr>
          <a:xfrm>
            <a:off x="7477703" y="87966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263D810F-4A59-45EC-8BED-720AC8B5C689}"/>
              </a:ext>
            </a:extLst>
          </p:cNvPr>
          <p:cNvCxnSpPr/>
          <p:nvPr/>
        </p:nvCxnSpPr>
        <p:spPr>
          <a:xfrm>
            <a:off x="8167457"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B383B490-1C31-4A51-A6C5-F0880113B3CF}"/>
              </a:ext>
            </a:extLst>
          </p:cNvPr>
          <p:cNvCxnSpPr/>
          <p:nvPr/>
        </p:nvCxnSpPr>
        <p:spPr>
          <a:xfrm>
            <a:off x="8901948" y="87400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47" name="TextBox 246">
            <a:extLst>
              <a:ext uri="{FF2B5EF4-FFF2-40B4-BE49-F238E27FC236}">
                <a16:creationId xmlns:a16="http://schemas.microsoft.com/office/drawing/2014/main" id="{3D2119C8-7B17-4155-B371-61B9314ECE57}"/>
              </a:ext>
            </a:extLst>
          </p:cNvPr>
          <p:cNvSpPr txBox="1"/>
          <p:nvPr/>
        </p:nvSpPr>
        <p:spPr>
          <a:xfrm>
            <a:off x="3719658" y="586728"/>
            <a:ext cx="672411" cy="338554"/>
          </a:xfrm>
          <a:prstGeom prst="rect">
            <a:avLst/>
          </a:prstGeom>
          <a:noFill/>
        </p:spPr>
        <p:txBody>
          <a:bodyPr wrap="square" rtlCol="0">
            <a:spAutoFit/>
          </a:bodyPr>
          <a:lstStyle/>
          <a:p>
            <a:r>
              <a:rPr lang="en-US" sz="1600" dirty="0"/>
              <a:t>2010</a:t>
            </a:r>
          </a:p>
        </p:txBody>
      </p:sp>
      <p:sp>
        <p:nvSpPr>
          <p:cNvPr id="248" name="TextBox 247">
            <a:extLst>
              <a:ext uri="{FF2B5EF4-FFF2-40B4-BE49-F238E27FC236}">
                <a16:creationId xmlns:a16="http://schemas.microsoft.com/office/drawing/2014/main" id="{D32150E6-F68C-4419-AB64-8C2C251AC1AA}"/>
              </a:ext>
            </a:extLst>
          </p:cNvPr>
          <p:cNvSpPr txBox="1"/>
          <p:nvPr/>
        </p:nvSpPr>
        <p:spPr>
          <a:xfrm>
            <a:off x="5854928" y="584929"/>
            <a:ext cx="672411" cy="338554"/>
          </a:xfrm>
          <a:prstGeom prst="rect">
            <a:avLst/>
          </a:prstGeom>
          <a:noFill/>
        </p:spPr>
        <p:txBody>
          <a:bodyPr wrap="square" rtlCol="0">
            <a:spAutoFit/>
          </a:bodyPr>
          <a:lstStyle/>
          <a:p>
            <a:r>
              <a:rPr lang="en-US" sz="1600" dirty="0"/>
              <a:t>2016</a:t>
            </a:r>
          </a:p>
        </p:txBody>
      </p:sp>
      <p:sp>
        <p:nvSpPr>
          <p:cNvPr id="249" name="TextBox 248">
            <a:extLst>
              <a:ext uri="{FF2B5EF4-FFF2-40B4-BE49-F238E27FC236}">
                <a16:creationId xmlns:a16="http://schemas.microsoft.com/office/drawing/2014/main" id="{98DD568D-6E8F-497F-A716-C724ED29B5BF}"/>
              </a:ext>
            </a:extLst>
          </p:cNvPr>
          <p:cNvSpPr txBox="1"/>
          <p:nvPr/>
        </p:nvSpPr>
        <p:spPr>
          <a:xfrm rot="16200000">
            <a:off x="-182074" y="1229876"/>
            <a:ext cx="1028285" cy="369332"/>
          </a:xfrm>
          <a:prstGeom prst="rect">
            <a:avLst/>
          </a:prstGeom>
          <a:noFill/>
        </p:spPr>
        <p:txBody>
          <a:bodyPr wrap="square" rtlCol="0">
            <a:spAutoFit/>
          </a:bodyPr>
          <a:lstStyle/>
          <a:p>
            <a:r>
              <a:rPr lang="en-US" dirty="0"/>
              <a:t>Gospels</a:t>
            </a:r>
          </a:p>
        </p:txBody>
      </p:sp>
      <p:sp>
        <p:nvSpPr>
          <p:cNvPr id="251" name="TextBox 250">
            <a:extLst>
              <a:ext uri="{FF2B5EF4-FFF2-40B4-BE49-F238E27FC236}">
                <a16:creationId xmlns:a16="http://schemas.microsoft.com/office/drawing/2014/main" id="{B6B9DEB7-8FAE-4D75-A500-7644E95894C3}"/>
              </a:ext>
            </a:extLst>
          </p:cNvPr>
          <p:cNvSpPr txBox="1"/>
          <p:nvPr/>
        </p:nvSpPr>
        <p:spPr>
          <a:xfrm>
            <a:off x="5919109" y="401602"/>
            <a:ext cx="1245770" cy="584775"/>
          </a:xfrm>
          <a:prstGeom prst="rect">
            <a:avLst/>
          </a:prstGeom>
          <a:noFill/>
        </p:spPr>
        <p:txBody>
          <a:bodyPr wrap="square" rtlCol="0">
            <a:spAutoFit/>
          </a:bodyPr>
          <a:lstStyle/>
          <a:p>
            <a:r>
              <a:rPr lang="en-US" sz="1600" dirty="0">
                <a:solidFill>
                  <a:srgbClr val="00B050"/>
                </a:solidFill>
              </a:rPr>
              <a:t>2017/5777</a:t>
            </a:r>
          </a:p>
          <a:p>
            <a:endParaRPr lang="en-US" sz="1600" dirty="0">
              <a:solidFill>
                <a:srgbClr val="00B050"/>
              </a:solidFill>
            </a:endParaRPr>
          </a:p>
        </p:txBody>
      </p:sp>
      <p:sp>
        <p:nvSpPr>
          <p:cNvPr id="254" name="TextBox 253">
            <a:extLst>
              <a:ext uri="{FF2B5EF4-FFF2-40B4-BE49-F238E27FC236}">
                <a16:creationId xmlns:a16="http://schemas.microsoft.com/office/drawing/2014/main" id="{058481F4-2B12-424A-85EA-555EAE5E4ACC}"/>
              </a:ext>
            </a:extLst>
          </p:cNvPr>
          <p:cNvSpPr txBox="1"/>
          <p:nvPr/>
        </p:nvSpPr>
        <p:spPr>
          <a:xfrm>
            <a:off x="5353707" y="1743783"/>
            <a:ext cx="1739536" cy="523220"/>
          </a:xfrm>
          <a:prstGeom prst="rect">
            <a:avLst/>
          </a:prstGeom>
          <a:noFill/>
        </p:spPr>
        <p:txBody>
          <a:bodyPr wrap="square" rtlCol="0">
            <a:spAutoFit/>
          </a:bodyPr>
          <a:lstStyle/>
          <a:p>
            <a:pPr algn="ctr"/>
            <a:r>
              <a:rPr lang="en-US" sz="1400" dirty="0"/>
              <a:t>Eclipse</a:t>
            </a:r>
            <a:br>
              <a:rPr lang="en-US" sz="1400" dirty="0"/>
            </a:br>
            <a:r>
              <a:rPr lang="en-US" sz="1400" dirty="0"/>
              <a:t>(Sign of Jonah)</a:t>
            </a:r>
          </a:p>
        </p:txBody>
      </p:sp>
      <p:sp>
        <p:nvSpPr>
          <p:cNvPr id="17" name="Oval 16">
            <a:extLst>
              <a:ext uri="{FF2B5EF4-FFF2-40B4-BE49-F238E27FC236}">
                <a16:creationId xmlns:a16="http://schemas.microsoft.com/office/drawing/2014/main" id="{85516DB6-375D-4681-8C1E-54FBC3168BCB}"/>
              </a:ext>
            </a:extLst>
          </p:cNvPr>
          <p:cNvSpPr/>
          <p:nvPr/>
        </p:nvSpPr>
        <p:spPr>
          <a:xfrm>
            <a:off x="6446458" y="2270552"/>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5" name="Oval 254">
            <a:extLst>
              <a:ext uri="{FF2B5EF4-FFF2-40B4-BE49-F238E27FC236}">
                <a16:creationId xmlns:a16="http://schemas.microsoft.com/office/drawing/2014/main" id="{2F1E7887-4C20-4971-A223-757BE6DCCC1C}"/>
              </a:ext>
            </a:extLst>
          </p:cNvPr>
          <p:cNvSpPr/>
          <p:nvPr/>
        </p:nvSpPr>
        <p:spPr>
          <a:xfrm>
            <a:off x="5878559" y="3144742"/>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7" name="TextBox 256">
            <a:extLst>
              <a:ext uri="{FF2B5EF4-FFF2-40B4-BE49-F238E27FC236}">
                <a16:creationId xmlns:a16="http://schemas.microsoft.com/office/drawing/2014/main" id="{3F2EB3A8-EA19-4491-B8EC-8596BE7F05C4}"/>
              </a:ext>
            </a:extLst>
          </p:cNvPr>
          <p:cNvSpPr txBox="1"/>
          <p:nvPr/>
        </p:nvSpPr>
        <p:spPr>
          <a:xfrm>
            <a:off x="8564438" y="1770802"/>
            <a:ext cx="1763099" cy="523220"/>
          </a:xfrm>
          <a:prstGeom prst="rect">
            <a:avLst/>
          </a:prstGeom>
          <a:noFill/>
        </p:spPr>
        <p:txBody>
          <a:bodyPr wrap="square" rtlCol="0">
            <a:spAutoFit/>
          </a:bodyPr>
          <a:lstStyle/>
          <a:p>
            <a:pPr algn="ctr"/>
            <a:r>
              <a:rPr lang="en-US" sz="1400" dirty="0"/>
              <a:t>Eclipse</a:t>
            </a:r>
          </a:p>
          <a:p>
            <a:pPr algn="ctr"/>
            <a:r>
              <a:rPr lang="en-US" sz="1400" dirty="0"/>
              <a:t>(Sign of the Times)</a:t>
            </a:r>
          </a:p>
        </p:txBody>
      </p:sp>
      <p:sp>
        <p:nvSpPr>
          <p:cNvPr id="258" name="Oval 257">
            <a:extLst>
              <a:ext uri="{FF2B5EF4-FFF2-40B4-BE49-F238E27FC236}">
                <a16:creationId xmlns:a16="http://schemas.microsoft.com/office/drawing/2014/main" id="{CA0EC3D3-3623-4B94-82B2-18383774899E}"/>
              </a:ext>
            </a:extLst>
          </p:cNvPr>
          <p:cNvSpPr/>
          <p:nvPr/>
        </p:nvSpPr>
        <p:spPr>
          <a:xfrm>
            <a:off x="8917107" y="2267861"/>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0" name="TextBox 259">
            <a:extLst>
              <a:ext uri="{FF2B5EF4-FFF2-40B4-BE49-F238E27FC236}">
                <a16:creationId xmlns:a16="http://schemas.microsoft.com/office/drawing/2014/main" id="{53408E5E-7116-481E-96D9-3E3FC4D6E9CD}"/>
              </a:ext>
            </a:extLst>
          </p:cNvPr>
          <p:cNvSpPr txBox="1"/>
          <p:nvPr/>
        </p:nvSpPr>
        <p:spPr>
          <a:xfrm>
            <a:off x="7214781" y="1733798"/>
            <a:ext cx="1197780" cy="523220"/>
          </a:xfrm>
          <a:prstGeom prst="rect">
            <a:avLst/>
          </a:prstGeom>
          <a:noFill/>
        </p:spPr>
        <p:txBody>
          <a:bodyPr wrap="square" rtlCol="0">
            <a:spAutoFit/>
          </a:bodyPr>
          <a:lstStyle/>
          <a:p>
            <a:pPr algn="ctr"/>
            <a:r>
              <a:rPr lang="en-US" sz="1400" dirty="0"/>
              <a:t>7 </a:t>
            </a:r>
            <a:br>
              <a:rPr lang="en-US" sz="1400" dirty="0"/>
            </a:br>
            <a:r>
              <a:rPr lang="en-US" sz="1400" dirty="0"/>
              <a:t>Years</a:t>
            </a:r>
          </a:p>
        </p:txBody>
      </p:sp>
      <p:sp>
        <p:nvSpPr>
          <p:cNvPr id="261" name="Oval 260">
            <a:extLst>
              <a:ext uri="{FF2B5EF4-FFF2-40B4-BE49-F238E27FC236}">
                <a16:creationId xmlns:a16="http://schemas.microsoft.com/office/drawing/2014/main" id="{AAB9C9D4-F501-4531-92CF-48C5063DD37B}"/>
              </a:ext>
            </a:extLst>
          </p:cNvPr>
          <p:cNvSpPr/>
          <p:nvPr/>
        </p:nvSpPr>
        <p:spPr>
          <a:xfrm>
            <a:off x="6510129" y="3144742"/>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2" name="TextBox 261">
            <a:extLst>
              <a:ext uri="{FF2B5EF4-FFF2-40B4-BE49-F238E27FC236}">
                <a16:creationId xmlns:a16="http://schemas.microsoft.com/office/drawing/2014/main" id="{973322AF-8F88-4E1D-A5A6-7DA4213C6A5F}"/>
              </a:ext>
            </a:extLst>
          </p:cNvPr>
          <p:cNvSpPr txBox="1"/>
          <p:nvPr/>
        </p:nvSpPr>
        <p:spPr>
          <a:xfrm>
            <a:off x="5743736" y="2866105"/>
            <a:ext cx="2001441" cy="307777"/>
          </a:xfrm>
          <a:prstGeom prst="rect">
            <a:avLst/>
          </a:prstGeom>
          <a:noFill/>
        </p:spPr>
        <p:txBody>
          <a:bodyPr wrap="square" rtlCol="0">
            <a:spAutoFit/>
          </a:bodyPr>
          <a:lstStyle/>
          <a:p>
            <a:pPr algn="ctr"/>
            <a:r>
              <a:rPr lang="en-US" sz="1400" dirty="0"/>
              <a:t>Sign of  Woman</a:t>
            </a:r>
          </a:p>
        </p:txBody>
      </p:sp>
      <p:sp>
        <p:nvSpPr>
          <p:cNvPr id="270" name="TextBox 269">
            <a:extLst>
              <a:ext uri="{FF2B5EF4-FFF2-40B4-BE49-F238E27FC236}">
                <a16:creationId xmlns:a16="http://schemas.microsoft.com/office/drawing/2014/main" id="{61CD17D4-F407-484C-9EE1-4D887C8E8424}"/>
              </a:ext>
            </a:extLst>
          </p:cNvPr>
          <p:cNvSpPr txBox="1"/>
          <p:nvPr/>
        </p:nvSpPr>
        <p:spPr>
          <a:xfrm>
            <a:off x="6588890" y="3260051"/>
            <a:ext cx="3225325" cy="523220"/>
          </a:xfrm>
          <a:prstGeom prst="rect">
            <a:avLst/>
          </a:prstGeom>
          <a:noFill/>
        </p:spPr>
        <p:txBody>
          <a:bodyPr wrap="square" rtlCol="0">
            <a:spAutoFit/>
          </a:bodyPr>
          <a:lstStyle/>
          <a:p>
            <a:r>
              <a:rPr lang="en-US" sz="1400" dirty="0"/>
              <a:t>Woman (Church) Protected for 1260 days (3.5 years to March 5, 2021)</a:t>
            </a:r>
          </a:p>
        </p:txBody>
      </p:sp>
      <p:sp>
        <p:nvSpPr>
          <p:cNvPr id="271" name="Oval 270">
            <a:extLst>
              <a:ext uri="{FF2B5EF4-FFF2-40B4-BE49-F238E27FC236}">
                <a16:creationId xmlns:a16="http://schemas.microsoft.com/office/drawing/2014/main" id="{D36C4F8E-86DF-44DA-B958-8940914E84BE}"/>
              </a:ext>
            </a:extLst>
          </p:cNvPr>
          <p:cNvSpPr/>
          <p:nvPr/>
        </p:nvSpPr>
        <p:spPr>
          <a:xfrm>
            <a:off x="7752236" y="3181258"/>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72" name="Straight Arrow Connector 271">
            <a:extLst>
              <a:ext uri="{FF2B5EF4-FFF2-40B4-BE49-F238E27FC236}">
                <a16:creationId xmlns:a16="http://schemas.microsoft.com/office/drawing/2014/main" id="{21F252AE-76F3-4E67-BD91-9189E6EEA95C}"/>
              </a:ext>
            </a:extLst>
          </p:cNvPr>
          <p:cNvCxnSpPr>
            <a:cxnSpLocks/>
          </p:cNvCxnSpPr>
          <p:nvPr/>
        </p:nvCxnSpPr>
        <p:spPr>
          <a:xfrm>
            <a:off x="6569329" y="2326196"/>
            <a:ext cx="1191419" cy="0"/>
          </a:xfrm>
          <a:prstGeom prst="straightConnector1">
            <a:avLst/>
          </a:prstGeom>
          <a:ln w="1905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75" name="Straight Arrow Connector 274">
            <a:extLst>
              <a:ext uri="{FF2B5EF4-FFF2-40B4-BE49-F238E27FC236}">
                <a16:creationId xmlns:a16="http://schemas.microsoft.com/office/drawing/2014/main" id="{2F885516-905E-4E97-AD51-812012E19783}"/>
              </a:ext>
            </a:extLst>
          </p:cNvPr>
          <p:cNvCxnSpPr>
            <a:cxnSpLocks/>
          </p:cNvCxnSpPr>
          <p:nvPr/>
        </p:nvCxnSpPr>
        <p:spPr>
          <a:xfrm>
            <a:off x="7732867" y="2327500"/>
            <a:ext cx="1179699" cy="0"/>
          </a:xfrm>
          <a:prstGeom prst="straightConnector1">
            <a:avLst/>
          </a:prstGeom>
          <a:ln w="1905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79" name="TextBox 278">
            <a:extLst>
              <a:ext uri="{FF2B5EF4-FFF2-40B4-BE49-F238E27FC236}">
                <a16:creationId xmlns:a16="http://schemas.microsoft.com/office/drawing/2014/main" id="{B01FCF47-F01C-4A8E-8C01-04AA8392B968}"/>
              </a:ext>
            </a:extLst>
          </p:cNvPr>
          <p:cNvSpPr txBox="1"/>
          <p:nvPr/>
        </p:nvSpPr>
        <p:spPr>
          <a:xfrm>
            <a:off x="6796226" y="2023521"/>
            <a:ext cx="763142" cy="307777"/>
          </a:xfrm>
          <a:prstGeom prst="rect">
            <a:avLst/>
          </a:prstGeom>
          <a:noFill/>
        </p:spPr>
        <p:txBody>
          <a:bodyPr wrap="square" rtlCol="0">
            <a:spAutoFit/>
          </a:bodyPr>
          <a:lstStyle/>
          <a:p>
            <a:pPr algn="ctr"/>
            <a:r>
              <a:rPr lang="en-US" sz="1400" dirty="0"/>
              <a:t>3.5</a:t>
            </a:r>
          </a:p>
        </p:txBody>
      </p:sp>
      <p:sp>
        <p:nvSpPr>
          <p:cNvPr id="280" name="TextBox 279">
            <a:extLst>
              <a:ext uri="{FF2B5EF4-FFF2-40B4-BE49-F238E27FC236}">
                <a16:creationId xmlns:a16="http://schemas.microsoft.com/office/drawing/2014/main" id="{DA2055A9-5CE1-42B0-8B25-9138E19B0A28}"/>
              </a:ext>
            </a:extLst>
          </p:cNvPr>
          <p:cNvSpPr txBox="1"/>
          <p:nvPr/>
        </p:nvSpPr>
        <p:spPr>
          <a:xfrm>
            <a:off x="7998007" y="2053383"/>
            <a:ext cx="723721" cy="307777"/>
          </a:xfrm>
          <a:prstGeom prst="rect">
            <a:avLst/>
          </a:prstGeom>
          <a:noFill/>
        </p:spPr>
        <p:txBody>
          <a:bodyPr wrap="square" rtlCol="0">
            <a:spAutoFit/>
          </a:bodyPr>
          <a:lstStyle/>
          <a:p>
            <a:pPr algn="ctr"/>
            <a:r>
              <a:rPr lang="en-US" sz="1400" dirty="0"/>
              <a:t>3.5</a:t>
            </a:r>
          </a:p>
        </p:txBody>
      </p:sp>
      <p:cxnSp>
        <p:nvCxnSpPr>
          <p:cNvPr id="62" name="Straight Arrow Connector 61">
            <a:extLst>
              <a:ext uri="{FF2B5EF4-FFF2-40B4-BE49-F238E27FC236}">
                <a16:creationId xmlns:a16="http://schemas.microsoft.com/office/drawing/2014/main" id="{E3A0720E-96E5-4E95-9835-61F216E504B2}"/>
              </a:ext>
            </a:extLst>
          </p:cNvPr>
          <p:cNvCxnSpPr>
            <a:cxnSpLocks/>
          </p:cNvCxnSpPr>
          <p:nvPr/>
        </p:nvCxnSpPr>
        <p:spPr>
          <a:xfrm>
            <a:off x="5532627" y="2724119"/>
            <a:ext cx="405027" cy="0"/>
          </a:xfrm>
          <a:prstGeom prst="straightConnector1">
            <a:avLst/>
          </a:prstGeom>
          <a:ln w="1905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65" name="TextBox 64">
            <a:extLst>
              <a:ext uri="{FF2B5EF4-FFF2-40B4-BE49-F238E27FC236}">
                <a16:creationId xmlns:a16="http://schemas.microsoft.com/office/drawing/2014/main" id="{757020DE-EC3B-44E0-96C8-A184476D899B}"/>
              </a:ext>
            </a:extLst>
          </p:cNvPr>
          <p:cNvSpPr txBox="1"/>
          <p:nvPr/>
        </p:nvSpPr>
        <p:spPr>
          <a:xfrm>
            <a:off x="5013813" y="2416342"/>
            <a:ext cx="1442656" cy="307777"/>
          </a:xfrm>
          <a:prstGeom prst="rect">
            <a:avLst/>
          </a:prstGeom>
          <a:noFill/>
        </p:spPr>
        <p:txBody>
          <a:bodyPr wrap="square" rtlCol="0">
            <a:spAutoFit/>
          </a:bodyPr>
          <a:lstStyle/>
          <a:p>
            <a:pPr algn="ctr"/>
            <a:r>
              <a:rPr lang="en-US" sz="1400" dirty="0"/>
              <a:t>Blood Moons</a:t>
            </a:r>
          </a:p>
        </p:txBody>
      </p:sp>
      <p:sp>
        <p:nvSpPr>
          <p:cNvPr id="70" name="TextBox 69">
            <a:extLst>
              <a:ext uri="{FF2B5EF4-FFF2-40B4-BE49-F238E27FC236}">
                <a16:creationId xmlns:a16="http://schemas.microsoft.com/office/drawing/2014/main" id="{8D20735B-58DC-48CC-BC9D-B2BC7E0BF796}"/>
              </a:ext>
            </a:extLst>
          </p:cNvPr>
          <p:cNvSpPr txBox="1"/>
          <p:nvPr/>
        </p:nvSpPr>
        <p:spPr>
          <a:xfrm rot="16200000">
            <a:off x="1325003" y="2491874"/>
            <a:ext cx="1600487" cy="307777"/>
          </a:xfrm>
          <a:prstGeom prst="rect">
            <a:avLst/>
          </a:prstGeom>
          <a:noFill/>
        </p:spPr>
        <p:txBody>
          <a:bodyPr wrap="square" rtlCol="0">
            <a:spAutoFit/>
          </a:bodyPr>
          <a:lstStyle/>
          <a:p>
            <a:r>
              <a:rPr lang="en-US" sz="1400" dirty="0"/>
              <a:t>Signs in Heavens</a:t>
            </a:r>
          </a:p>
        </p:txBody>
      </p:sp>
      <p:sp>
        <p:nvSpPr>
          <p:cNvPr id="72" name="TextBox 71">
            <a:extLst>
              <a:ext uri="{FF2B5EF4-FFF2-40B4-BE49-F238E27FC236}">
                <a16:creationId xmlns:a16="http://schemas.microsoft.com/office/drawing/2014/main" id="{7AE3F05F-BE57-46B7-81D0-51BC7CD79BF6}"/>
              </a:ext>
            </a:extLst>
          </p:cNvPr>
          <p:cNvSpPr txBox="1"/>
          <p:nvPr/>
        </p:nvSpPr>
        <p:spPr>
          <a:xfrm>
            <a:off x="2033606" y="2056678"/>
            <a:ext cx="1197780" cy="338554"/>
          </a:xfrm>
          <a:prstGeom prst="rect">
            <a:avLst/>
          </a:prstGeom>
          <a:noFill/>
        </p:spPr>
        <p:txBody>
          <a:bodyPr wrap="square" rtlCol="0">
            <a:spAutoFit/>
          </a:bodyPr>
          <a:lstStyle/>
          <a:p>
            <a:pPr algn="ctr"/>
            <a:r>
              <a:rPr lang="en-US" sz="1600" b="1" dirty="0"/>
              <a:t>Sun</a:t>
            </a:r>
          </a:p>
        </p:txBody>
      </p:sp>
      <p:sp>
        <p:nvSpPr>
          <p:cNvPr id="73" name="TextBox 72">
            <a:extLst>
              <a:ext uri="{FF2B5EF4-FFF2-40B4-BE49-F238E27FC236}">
                <a16:creationId xmlns:a16="http://schemas.microsoft.com/office/drawing/2014/main" id="{900CB924-8A81-4D44-B75E-FA407B283FB2}"/>
              </a:ext>
            </a:extLst>
          </p:cNvPr>
          <p:cNvSpPr txBox="1"/>
          <p:nvPr/>
        </p:nvSpPr>
        <p:spPr>
          <a:xfrm>
            <a:off x="2111645" y="2650027"/>
            <a:ext cx="1197780" cy="338554"/>
          </a:xfrm>
          <a:prstGeom prst="rect">
            <a:avLst/>
          </a:prstGeom>
          <a:noFill/>
        </p:spPr>
        <p:txBody>
          <a:bodyPr wrap="square" rtlCol="0">
            <a:spAutoFit/>
          </a:bodyPr>
          <a:lstStyle/>
          <a:p>
            <a:pPr algn="ctr"/>
            <a:r>
              <a:rPr lang="en-US" sz="1600" b="1" dirty="0"/>
              <a:t>Moon</a:t>
            </a:r>
          </a:p>
        </p:txBody>
      </p:sp>
      <p:sp>
        <p:nvSpPr>
          <p:cNvPr id="74" name="TextBox 73">
            <a:extLst>
              <a:ext uri="{FF2B5EF4-FFF2-40B4-BE49-F238E27FC236}">
                <a16:creationId xmlns:a16="http://schemas.microsoft.com/office/drawing/2014/main" id="{51C68750-26FB-4A50-99D9-4C2F96BF6FAD}"/>
              </a:ext>
            </a:extLst>
          </p:cNvPr>
          <p:cNvSpPr txBox="1"/>
          <p:nvPr/>
        </p:nvSpPr>
        <p:spPr>
          <a:xfrm>
            <a:off x="2094923" y="3135287"/>
            <a:ext cx="1197780" cy="338554"/>
          </a:xfrm>
          <a:prstGeom prst="rect">
            <a:avLst/>
          </a:prstGeom>
          <a:noFill/>
        </p:spPr>
        <p:txBody>
          <a:bodyPr wrap="square" rtlCol="0">
            <a:spAutoFit/>
          </a:bodyPr>
          <a:lstStyle/>
          <a:p>
            <a:pPr algn="ctr"/>
            <a:r>
              <a:rPr lang="en-US" sz="1600" b="1" dirty="0"/>
              <a:t>Stars</a:t>
            </a:r>
          </a:p>
        </p:txBody>
      </p:sp>
      <p:cxnSp>
        <p:nvCxnSpPr>
          <p:cNvPr id="71" name="Straight Arrow Connector 70">
            <a:extLst>
              <a:ext uri="{FF2B5EF4-FFF2-40B4-BE49-F238E27FC236}">
                <a16:creationId xmlns:a16="http://schemas.microsoft.com/office/drawing/2014/main" id="{F1F58291-C033-4DF0-A093-6FFA60C9A2F7}"/>
              </a:ext>
            </a:extLst>
          </p:cNvPr>
          <p:cNvCxnSpPr>
            <a:cxnSpLocks/>
          </p:cNvCxnSpPr>
          <p:nvPr/>
        </p:nvCxnSpPr>
        <p:spPr>
          <a:xfrm>
            <a:off x="6590782" y="3218108"/>
            <a:ext cx="1169966"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7" name="Straight Connector 76">
            <a:extLst>
              <a:ext uri="{FF2B5EF4-FFF2-40B4-BE49-F238E27FC236}">
                <a16:creationId xmlns:a16="http://schemas.microsoft.com/office/drawing/2014/main" id="{E5805224-440A-40C5-A584-3D9601A78041}"/>
              </a:ext>
            </a:extLst>
          </p:cNvPr>
          <p:cNvCxnSpPr/>
          <p:nvPr/>
        </p:nvCxnSpPr>
        <p:spPr>
          <a:xfrm>
            <a:off x="9602418" y="874432"/>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76DA693-DCE0-4544-B649-35F4F8C09EA8}"/>
              </a:ext>
            </a:extLst>
          </p:cNvPr>
          <p:cNvCxnSpPr/>
          <p:nvPr/>
        </p:nvCxnSpPr>
        <p:spPr>
          <a:xfrm>
            <a:off x="10311943" y="87443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B83B24B-38C8-43C3-AFFB-4509DC7F7669}"/>
              </a:ext>
            </a:extLst>
          </p:cNvPr>
          <p:cNvCxnSpPr/>
          <p:nvPr/>
        </p:nvCxnSpPr>
        <p:spPr>
          <a:xfrm>
            <a:off x="11010826" y="874315"/>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63B8B55-3952-4DA3-940F-0743408053F0}"/>
              </a:ext>
            </a:extLst>
          </p:cNvPr>
          <p:cNvCxnSpPr/>
          <p:nvPr/>
        </p:nvCxnSpPr>
        <p:spPr>
          <a:xfrm>
            <a:off x="11740677" y="877836"/>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E1FEFA-083D-444D-939C-47AD6390E85A}"/>
              </a:ext>
            </a:extLst>
          </p:cNvPr>
          <p:cNvCxnSpPr/>
          <p:nvPr/>
        </p:nvCxnSpPr>
        <p:spPr>
          <a:xfrm>
            <a:off x="234414" y="872223"/>
            <a:ext cx="11769776" cy="0"/>
          </a:xfrm>
          <a:prstGeom prst="line">
            <a:avLst/>
          </a:prstGeom>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A572CC61-2AA1-4200-BBF4-4C0E181324CB}"/>
              </a:ext>
            </a:extLst>
          </p:cNvPr>
          <p:cNvSpPr txBox="1"/>
          <p:nvPr/>
        </p:nvSpPr>
        <p:spPr>
          <a:xfrm>
            <a:off x="9306984" y="585661"/>
            <a:ext cx="672411" cy="338554"/>
          </a:xfrm>
          <a:prstGeom prst="rect">
            <a:avLst/>
          </a:prstGeom>
          <a:noFill/>
        </p:spPr>
        <p:txBody>
          <a:bodyPr wrap="square" rtlCol="0">
            <a:spAutoFit/>
          </a:bodyPr>
          <a:lstStyle/>
          <a:p>
            <a:r>
              <a:rPr lang="en-US" sz="1600" dirty="0"/>
              <a:t>2026</a:t>
            </a:r>
          </a:p>
        </p:txBody>
      </p:sp>
      <p:sp>
        <p:nvSpPr>
          <p:cNvPr id="85" name="TextBox 84">
            <a:extLst>
              <a:ext uri="{FF2B5EF4-FFF2-40B4-BE49-F238E27FC236}">
                <a16:creationId xmlns:a16="http://schemas.microsoft.com/office/drawing/2014/main" id="{AB600CD7-5E5A-4123-BD6D-17AD6C4CCF33}"/>
              </a:ext>
            </a:extLst>
          </p:cNvPr>
          <p:cNvSpPr txBox="1"/>
          <p:nvPr/>
        </p:nvSpPr>
        <p:spPr>
          <a:xfrm>
            <a:off x="9986576" y="577723"/>
            <a:ext cx="672411" cy="338554"/>
          </a:xfrm>
          <a:prstGeom prst="rect">
            <a:avLst/>
          </a:prstGeom>
          <a:noFill/>
        </p:spPr>
        <p:txBody>
          <a:bodyPr wrap="square" rtlCol="0">
            <a:spAutoFit/>
          </a:bodyPr>
          <a:lstStyle/>
          <a:p>
            <a:r>
              <a:rPr lang="en-US" sz="1600" dirty="0"/>
              <a:t>2028</a:t>
            </a:r>
          </a:p>
        </p:txBody>
      </p:sp>
      <p:sp>
        <p:nvSpPr>
          <p:cNvPr id="86" name="TextBox 85">
            <a:extLst>
              <a:ext uri="{FF2B5EF4-FFF2-40B4-BE49-F238E27FC236}">
                <a16:creationId xmlns:a16="http://schemas.microsoft.com/office/drawing/2014/main" id="{B8AF6D22-4F41-4F01-B2A4-01AB37071656}"/>
              </a:ext>
            </a:extLst>
          </p:cNvPr>
          <p:cNvSpPr txBox="1"/>
          <p:nvPr/>
        </p:nvSpPr>
        <p:spPr>
          <a:xfrm>
            <a:off x="10666168" y="569785"/>
            <a:ext cx="672411" cy="338554"/>
          </a:xfrm>
          <a:prstGeom prst="rect">
            <a:avLst/>
          </a:prstGeom>
          <a:noFill/>
        </p:spPr>
        <p:txBody>
          <a:bodyPr wrap="square" rtlCol="0">
            <a:spAutoFit/>
          </a:bodyPr>
          <a:lstStyle/>
          <a:p>
            <a:r>
              <a:rPr lang="en-US" sz="1600" dirty="0"/>
              <a:t>2030</a:t>
            </a:r>
          </a:p>
        </p:txBody>
      </p:sp>
      <p:sp>
        <p:nvSpPr>
          <p:cNvPr id="87" name="TextBox 86">
            <a:extLst>
              <a:ext uri="{FF2B5EF4-FFF2-40B4-BE49-F238E27FC236}">
                <a16:creationId xmlns:a16="http://schemas.microsoft.com/office/drawing/2014/main" id="{BE5A59D5-ABC8-422F-9F42-BD8EA59F7133}"/>
              </a:ext>
            </a:extLst>
          </p:cNvPr>
          <p:cNvSpPr txBox="1"/>
          <p:nvPr/>
        </p:nvSpPr>
        <p:spPr>
          <a:xfrm>
            <a:off x="11345760" y="561847"/>
            <a:ext cx="672411" cy="338554"/>
          </a:xfrm>
          <a:prstGeom prst="rect">
            <a:avLst/>
          </a:prstGeom>
          <a:noFill/>
        </p:spPr>
        <p:txBody>
          <a:bodyPr wrap="square" rtlCol="0">
            <a:spAutoFit/>
          </a:bodyPr>
          <a:lstStyle/>
          <a:p>
            <a:r>
              <a:rPr lang="en-US" sz="1600" dirty="0"/>
              <a:t>2032</a:t>
            </a:r>
          </a:p>
        </p:txBody>
      </p:sp>
      <p:cxnSp>
        <p:nvCxnSpPr>
          <p:cNvPr id="20" name="Straight Connector 19">
            <a:extLst>
              <a:ext uri="{FF2B5EF4-FFF2-40B4-BE49-F238E27FC236}">
                <a16:creationId xmlns:a16="http://schemas.microsoft.com/office/drawing/2014/main" id="{AD3244D9-2D0E-47E2-9ECD-5B4D99D60BD6}"/>
              </a:ext>
            </a:extLst>
          </p:cNvPr>
          <p:cNvCxnSpPr>
            <a:cxnSpLocks/>
          </p:cNvCxnSpPr>
          <p:nvPr/>
        </p:nvCxnSpPr>
        <p:spPr>
          <a:xfrm flipV="1">
            <a:off x="6434741" y="693989"/>
            <a:ext cx="0" cy="1986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6FDBAAD6-7A7C-4E36-B6F9-C683FDD18080}"/>
              </a:ext>
            </a:extLst>
          </p:cNvPr>
          <p:cNvSpPr txBox="1"/>
          <p:nvPr/>
        </p:nvSpPr>
        <p:spPr>
          <a:xfrm>
            <a:off x="620873" y="962035"/>
            <a:ext cx="8726940" cy="307777"/>
          </a:xfrm>
          <a:prstGeom prst="rect">
            <a:avLst/>
          </a:prstGeom>
          <a:noFill/>
        </p:spPr>
        <p:txBody>
          <a:bodyPr wrap="square" rtlCol="0">
            <a:spAutoFit/>
          </a:bodyPr>
          <a:lstStyle/>
          <a:p>
            <a:r>
              <a:rPr lang="en-US" sz="1400" dirty="0"/>
              <a:t>1967 Generation of “Time of Gentiles Fulfilled” (70 years per generation-Psalms 90:10) </a:t>
            </a:r>
          </a:p>
        </p:txBody>
      </p:sp>
      <p:sp>
        <p:nvSpPr>
          <p:cNvPr id="89" name="TextBox 88">
            <a:extLst>
              <a:ext uri="{FF2B5EF4-FFF2-40B4-BE49-F238E27FC236}">
                <a16:creationId xmlns:a16="http://schemas.microsoft.com/office/drawing/2014/main" id="{BFCC60EF-95BF-4CD6-98D3-0F1722AFD628}"/>
              </a:ext>
            </a:extLst>
          </p:cNvPr>
          <p:cNvSpPr txBox="1"/>
          <p:nvPr/>
        </p:nvSpPr>
        <p:spPr>
          <a:xfrm>
            <a:off x="639678" y="1250545"/>
            <a:ext cx="11364512" cy="523220"/>
          </a:xfrm>
          <a:prstGeom prst="rect">
            <a:avLst/>
          </a:prstGeom>
          <a:noFill/>
        </p:spPr>
        <p:txBody>
          <a:bodyPr wrap="square" rtlCol="0">
            <a:spAutoFit/>
          </a:bodyPr>
          <a:lstStyle/>
          <a:p>
            <a:pPr>
              <a:tabLst>
                <a:tab pos="465138" algn="l"/>
                <a:tab pos="1765300" algn="l"/>
                <a:tab pos="5037138" algn="l"/>
              </a:tabLst>
            </a:pPr>
            <a:r>
              <a:rPr lang="en-US" sz="1400" dirty="0">
                <a:solidFill>
                  <a:schemeClr val="accent5">
                    <a:lumMod val="75000"/>
                  </a:schemeClr>
                </a:solidFill>
              </a:rPr>
              <a:t>	</a:t>
            </a:r>
            <a:r>
              <a:rPr lang="en-US" sz="1400" dirty="0"/>
              <a:t>Wickedness and Broken Covenants		2017 (5777) Significance: </a:t>
            </a:r>
            <a:br>
              <a:rPr lang="en-US" sz="1400" dirty="0"/>
            </a:br>
            <a:r>
              <a:rPr lang="en-US" sz="1400" dirty="0"/>
              <a:t>		100 years from Balfour (1917 - Jubilee), 70 years from UN (1947), 50 years from Jerusalem return (1967 – Jubilee)</a:t>
            </a:r>
          </a:p>
        </p:txBody>
      </p:sp>
      <p:cxnSp>
        <p:nvCxnSpPr>
          <p:cNvPr id="90" name="Straight Arrow Connector 89">
            <a:extLst>
              <a:ext uri="{FF2B5EF4-FFF2-40B4-BE49-F238E27FC236}">
                <a16:creationId xmlns:a16="http://schemas.microsoft.com/office/drawing/2014/main" id="{DED2D292-AA17-4494-AB59-B8A99C1DEFF7}"/>
              </a:ext>
            </a:extLst>
          </p:cNvPr>
          <p:cNvCxnSpPr>
            <a:cxnSpLocks/>
          </p:cNvCxnSpPr>
          <p:nvPr/>
        </p:nvCxnSpPr>
        <p:spPr>
          <a:xfrm flipV="1">
            <a:off x="562032" y="1189907"/>
            <a:ext cx="11152914" cy="55326"/>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1" name="TextBox 90">
            <a:extLst>
              <a:ext uri="{FF2B5EF4-FFF2-40B4-BE49-F238E27FC236}">
                <a16:creationId xmlns:a16="http://schemas.microsoft.com/office/drawing/2014/main" id="{38396713-227B-45AA-BA22-4BD3C4847A65}"/>
              </a:ext>
            </a:extLst>
          </p:cNvPr>
          <p:cNvSpPr txBox="1"/>
          <p:nvPr/>
        </p:nvSpPr>
        <p:spPr>
          <a:xfrm>
            <a:off x="637591" y="1535213"/>
            <a:ext cx="1007157" cy="646331"/>
          </a:xfrm>
          <a:prstGeom prst="rect">
            <a:avLst/>
          </a:prstGeom>
          <a:noFill/>
        </p:spPr>
        <p:txBody>
          <a:bodyPr wrap="square" rtlCol="0">
            <a:spAutoFit/>
          </a:bodyPr>
          <a:lstStyle/>
          <a:p>
            <a:r>
              <a:rPr lang="en-US" sz="1200" dirty="0"/>
              <a:t>9/11/01</a:t>
            </a:r>
          </a:p>
          <a:p>
            <a:r>
              <a:rPr lang="en-US" sz="1200" dirty="0"/>
              <a:t>Attack – Isaiah 9:10 </a:t>
            </a:r>
          </a:p>
        </p:txBody>
      </p:sp>
      <p:sp>
        <p:nvSpPr>
          <p:cNvPr id="3" name="TextBox 2">
            <a:extLst>
              <a:ext uri="{FF2B5EF4-FFF2-40B4-BE49-F238E27FC236}">
                <a16:creationId xmlns:a16="http://schemas.microsoft.com/office/drawing/2014/main" id="{09F10E52-FA9C-4113-BBDD-59BA8ACFCAA8}"/>
              </a:ext>
            </a:extLst>
          </p:cNvPr>
          <p:cNvSpPr txBox="1"/>
          <p:nvPr/>
        </p:nvSpPr>
        <p:spPr>
          <a:xfrm>
            <a:off x="5873006" y="3690744"/>
            <a:ext cx="4459149" cy="307777"/>
          </a:xfrm>
          <a:prstGeom prst="rect">
            <a:avLst/>
          </a:prstGeom>
          <a:noFill/>
        </p:spPr>
        <p:txBody>
          <a:bodyPr wrap="square" rtlCol="0">
            <a:spAutoFit/>
          </a:bodyPr>
          <a:lstStyle/>
          <a:p>
            <a:r>
              <a:rPr lang="en-US" sz="1400" dirty="0"/>
              <a:t>Political, International, Religious, Economic Distress</a:t>
            </a:r>
          </a:p>
        </p:txBody>
      </p:sp>
      <p:sp>
        <p:nvSpPr>
          <p:cNvPr id="4" name="TextBox 3">
            <a:extLst>
              <a:ext uri="{FF2B5EF4-FFF2-40B4-BE49-F238E27FC236}">
                <a16:creationId xmlns:a16="http://schemas.microsoft.com/office/drawing/2014/main" id="{13D60354-442D-4A0B-B223-F45A284F59AF}"/>
              </a:ext>
            </a:extLst>
          </p:cNvPr>
          <p:cNvSpPr txBox="1"/>
          <p:nvPr/>
        </p:nvSpPr>
        <p:spPr>
          <a:xfrm>
            <a:off x="1604294" y="3694031"/>
            <a:ext cx="2410691" cy="307777"/>
          </a:xfrm>
          <a:prstGeom prst="rect">
            <a:avLst/>
          </a:prstGeom>
          <a:noFill/>
        </p:spPr>
        <p:txBody>
          <a:bodyPr wrap="square" rtlCol="0">
            <a:spAutoFit/>
          </a:bodyPr>
          <a:lstStyle/>
          <a:p>
            <a:r>
              <a:rPr lang="en-US" sz="1400" dirty="0"/>
              <a:t>Distress of Nations</a:t>
            </a:r>
          </a:p>
        </p:txBody>
      </p:sp>
      <p:sp>
        <p:nvSpPr>
          <p:cNvPr id="5" name="TextBox 4">
            <a:extLst>
              <a:ext uri="{FF2B5EF4-FFF2-40B4-BE49-F238E27FC236}">
                <a16:creationId xmlns:a16="http://schemas.microsoft.com/office/drawing/2014/main" id="{E528368C-0D26-4EB6-B62E-13CB1A7793C7}"/>
              </a:ext>
            </a:extLst>
          </p:cNvPr>
          <p:cNvSpPr txBox="1"/>
          <p:nvPr/>
        </p:nvSpPr>
        <p:spPr>
          <a:xfrm>
            <a:off x="1624457" y="4007721"/>
            <a:ext cx="1794927" cy="307777"/>
          </a:xfrm>
          <a:prstGeom prst="rect">
            <a:avLst/>
          </a:prstGeom>
          <a:noFill/>
        </p:spPr>
        <p:txBody>
          <a:bodyPr wrap="square" rtlCol="0">
            <a:spAutoFit/>
          </a:bodyPr>
          <a:lstStyle/>
          <a:p>
            <a:r>
              <a:rPr lang="en-US" sz="1400" dirty="0"/>
              <a:t>Natural Disasters</a:t>
            </a:r>
          </a:p>
        </p:txBody>
      </p:sp>
      <p:sp>
        <p:nvSpPr>
          <p:cNvPr id="76" name="TextBox 75">
            <a:extLst>
              <a:ext uri="{FF2B5EF4-FFF2-40B4-BE49-F238E27FC236}">
                <a16:creationId xmlns:a16="http://schemas.microsoft.com/office/drawing/2014/main" id="{4ACD02CE-046E-491B-857E-C38ABA382476}"/>
              </a:ext>
            </a:extLst>
          </p:cNvPr>
          <p:cNvSpPr txBox="1"/>
          <p:nvPr/>
        </p:nvSpPr>
        <p:spPr>
          <a:xfrm>
            <a:off x="5873006" y="3980295"/>
            <a:ext cx="4664545" cy="307777"/>
          </a:xfrm>
          <a:prstGeom prst="rect">
            <a:avLst/>
          </a:prstGeom>
          <a:noFill/>
        </p:spPr>
        <p:txBody>
          <a:bodyPr wrap="square" rtlCol="0">
            <a:spAutoFit/>
          </a:bodyPr>
          <a:lstStyle/>
          <a:p>
            <a:r>
              <a:rPr lang="en-US" sz="1400" dirty="0"/>
              <a:t>Hurricanes, Plague, Locust, Earthquakes, Fires, Famine</a:t>
            </a:r>
          </a:p>
        </p:txBody>
      </p:sp>
      <p:sp>
        <p:nvSpPr>
          <p:cNvPr id="7" name="TextBox 6">
            <a:extLst>
              <a:ext uri="{FF2B5EF4-FFF2-40B4-BE49-F238E27FC236}">
                <a16:creationId xmlns:a16="http://schemas.microsoft.com/office/drawing/2014/main" id="{FD7D236B-F7D3-4664-89F6-146D50EF96EC}"/>
              </a:ext>
            </a:extLst>
          </p:cNvPr>
          <p:cNvSpPr txBox="1"/>
          <p:nvPr/>
        </p:nvSpPr>
        <p:spPr>
          <a:xfrm>
            <a:off x="1644748" y="4315498"/>
            <a:ext cx="2838991" cy="307777"/>
          </a:xfrm>
          <a:prstGeom prst="rect">
            <a:avLst/>
          </a:prstGeom>
          <a:noFill/>
        </p:spPr>
        <p:txBody>
          <a:bodyPr wrap="square" rtlCol="0">
            <a:spAutoFit/>
          </a:bodyPr>
          <a:lstStyle/>
          <a:p>
            <a:r>
              <a:rPr lang="en-US" sz="1400" dirty="0"/>
              <a:t>Fear, Heaven’s Shaken</a:t>
            </a:r>
          </a:p>
        </p:txBody>
      </p:sp>
      <p:sp>
        <p:nvSpPr>
          <p:cNvPr id="81" name="TextBox 80">
            <a:extLst>
              <a:ext uri="{FF2B5EF4-FFF2-40B4-BE49-F238E27FC236}">
                <a16:creationId xmlns:a16="http://schemas.microsoft.com/office/drawing/2014/main" id="{D50CAC21-A24D-47A2-BA9A-7D8524C51B9A}"/>
              </a:ext>
            </a:extLst>
          </p:cNvPr>
          <p:cNvSpPr txBox="1"/>
          <p:nvPr/>
        </p:nvSpPr>
        <p:spPr>
          <a:xfrm>
            <a:off x="5878451" y="4327905"/>
            <a:ext cx="5467309" cy="307777"/>
          </a:xfrm>
          <a:prstGeom prst="rect">
            <a:avLst/>
          </a:prstGeom>
          <a:noFill/>
        </p:spPr>
        <p:txBody>
          <a:bodyPr wrap="square" rtlCol="0">
            <a:spAutoFit/>
          </a:bodyPr>
          <a:lstStyle/>
          <a:p>
            <a:r>
              <a:rPr lang="en-US" sz="1400" dirty="0"/>
              <a:t>Temples closed, missionaries home, fear rampant, religious decline</a:t>
            </a:r>
          </a:p>
        </p:txBody>
      </p:sp>
      <p:sp>
        <p:nvSpPr>
          <p:cNvPr id="8" name="TextBox 7">
            <a:extLst>
              <a:ext uri="{FF2B5EF4-FFF2-40B4-BE49-F238E27FC236}">
                <a16:creationId xmlns:a16="http://schemas.microsoft.com/office/drawing/2014/main" id="{913AC3C9-9018-4956-95A5-63A160CD8613}"/>
              </a:ext>
            </a:extLst>
          </p:cNvPr>
          <p:cNvSpPr txBox="1"/>
          <p:nvPr/>
        </p:nvSpPr>
        <p:spPr>
          <a:xfrm>
            <a:off x="6530612" y="2298058"/>
            <a:ext cx="2035928" cy="523220"/>
          </a:xfrm>
          <a:prstGeom prst="rect">
            <a:avLst/>
          </a:prstGeom>
          <a:noFill/>
        </p:spPr>
        <p:txBody>
          <a:bodyPr wrap="square" rtlCol="0">
            <a:spAutoFit/>
          </a:bodyPr>
          <a:lstStyle/>
          <a:p>
            <a:r>
              <a:rPr lang="en-US" sz="1400" dirty="0"/>
              <a:t>Beginning </a:t>
            </a:r>
            <a:br>
              <a:rPr lang="en-US" sz="1400" dirty="0"/>
            </a:br>
            <a:r>
              <a:rPr lang="en-US" sz="1400" dirty="0"/>
              <a:t>of Sorrows?</a:t>
            </a:r>
          </a:p>
        </p:txBody>
      </p:sp>
      <p:cxnSp>
        <p:nvCxnSpPr>
          <p:cNvPr id="82" name="Straight Arrow Connector 81">
            <a:extLst>
              <a:ext uri="{FF2B5EF4-FFF2-40B4-BE49-F238E27FC236}">
                <a16:creationId xmlns:a16="http://schemas.microsoft.com/office/drawing/2014/main" id="{474E0824-E7C7-405C-9137-53868E556C1F}"/>
              </a:ext>
            </a:extLst>
          </p:cNvPr>
          <p:cNvCxnSpPr>
            <a:cxnSpLocks/>
          </p:cNvCxnSpPr>
          <p:nvPr/>
        </p:nvCxnSpPr>
        <p:spPr>
          <a:xfrm>
            <a:off x="546109" y="4844565"/>
            <a:ext cx="7186643" cy="0"/>
          </a:xfrm>
          <a:prstGeom prst="straightConnector1">
            <a:avLst/>
          </a:prstGeom>
          <a:ln w="1905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83" name="TextBox 82">
            <a:extLst>
              <a:ext uri="{FF2B5EF4-FFF2-40B4-BE49-F238E27FC236}">
                <a16:creationId xmlns:a16="http://schemas.microsoft.com/office/drawing/2014/main" id="{E9A67C7B-14A6-4895-8FFE-BA106E72F690}"/>
              </a:ext>
            </a:extLst>
          </p:cNvPr>
          <p:cNvSpPr txBox="1"/>
          <p:nvPr/>
        </p:nvSpPr>
        <p:spPr>
          <a:xfrm>
            <a:off x="226064" y="4029711"/>
            <a:ext cx="1442656" cy="523220"/>
          </a:xfrm>
          <a:prstGeom prst="rect">
            <a:avLst/>
          </a:prstGeom>
          <a:noFill/>
        </p:spPr>
        <p:txBody>
          <a:bodyPr wrap="square" rtlCol="0">
            <a:spAutoFit/>
          </a:bodyPr>
          <a:lstStyle/>
          <a:p>
            <a:pPr algn="ctr"/>
            <a:r>
              <a:rPr lang="en-US" sz="1400" dirty="0"/>
              <a:t>7</a:t>
            </a:r>
            <a:r>
              <a:rPr lang="en-US" sz="1400" baseline="30000" dirty="0"/>
              <a:t>th</a:t>
            </a:r>
            <a:r>
              <a:rPr lang="en-US" sz="1400" dirty="0"/>
              <a:t> Seal</a:t>
            </a:r>
            <a:br>
              <a:rPr lang="en-US" sz="1400" dirty="0"/>
            </a:br>
            <a:r>
              <a:rPr lang="en-US" sz="1400" dirty="0"/>
              <a:t>Opens</a:t>
            </a:r>
          </a:p>
        </p:txBody>
      </p:sp>
      <p:sp>
        <p:nvSpPr>
          <p:cNvPr id="92" name="TextBox 91">
            <a:extLst>
              <a:ext uri="{FF2B5EF4-FFF2-40B4-BE49-F238E27FC236}">
                <a16:creationId xmlns:a16="http://schemas.microsoft.com/office/drawing/2014/main" id="{029A7A9D-EC9C-43DA-AB7D-16D953C39603}"/>
              </a:ext>
            </a:extLst>
          </p:cNvPr>
          <p:cNvSpPr txBox="1"/>
          <p:nvPr/>
        </p:nvSpPr>
        <p:spPr>
          <a:xfrm>
            <a:off x="1293702" y="4813520"/>
            <a:ext cx="8477850" cy="307777"/>
          </a:xfrm>
          <a:prstGeom prst="rect">
            <a:avLst/>
          </a:prstGeom>
          <a:noFill/>
        </p:spPr>
        <p:txBody>
          <a:bodyPr wrap="square" rtlCol="0">
            <a:spAutoFit/>
          </a:bodyPr>
          <a:lstStyle/>
          <a:p>
            <a:r>
              <a:rPr lang="en-US" sz="1400" dirty="0"/>
              <a:t>About half hour of silence in the Heavens before Tribulations (+/- 20.8 Years)</a:t>
            </a:r>
          </a:p>
        </p:txBody>
      </p:sp>
      <p:cxnSp>
        <p:nvCxnSpPr>
          <p:cNvPr id="93" name="Straight Arrow Connector 92">
            <a:extLst>
              <a:ext uri="{FF2B5EF4-FFF2-40B4-BE49-F238E27FC236}">
                <a16:creationId xmlns:a16="http://schemas.microsoft.com/office/drawing/2014/main" id="{A84BAD65-D03A-4434-A445-88550C79B207}"/>
              </a:ext>
            </a:extLst>
          </p:cNvPr>
          <p:cNvCxnSpPr>
            <a:cxnSpLocks/>
          </p:cNvCxnSpPr>
          <p:nvPr/>
        </p:nvCxnSpPr>
        <p:spPr>
          <a:xfrm>
            <a:off x="7724240" y="4854756"/>
            <a:ext cx="2234340" cy="0"/>
          </a:xfrm>
          <a:prstGeom prst="straightConnector1">
            <a:avLst/>
          </a:prstGeom>
          <a:ln w="1905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94" name="TextBox 93">
            <a:extLst>
              <a:ext uri="{FF2B5EF4-FFF2-40B4-BE49-F238E27FC236}">
                <a16:creationId xmlns:a16="http://schemas.microsoft.com/office/drawing/2014/main" id="{7BB982A9-89DC-4D23-B44A-F702DC724F05}"/>
              </a:ext>
            </a:extLst>
          </p:cNvPr>
          <p:cNvSpPr txBox="1"/>
          <p:nvPr/>
        </p:nvSpPr>
        <p:spPr>
          <a:xfrm>
            <a:off x="7660307" y="4813519"/>
            <a:ext cx="3562018" cy="307777"/>
          </a:xfrm>
          <a:prstGeom prst="rect">
            <a:avLst/>
          </a:prstGeom>
          <a:noFill/>
        </p:spPr>
        <p:txBody>
          <a:bodyPr wrap="square" rtlCol="0">
            <a:spAutoFit/>
          </a:bodyPr>
          <a:lstStyle/>
          <a:p>
            <a:r>
              <a:rPr lang="en-US" sz="1400" dirty="0"/>
              <a:t>Storms, earthquake then 7 angels released</a:t>
            </a:r>
          </a:p>
        </p:txBody>
      </p:sp>
      <p:sp>
        <p:nvSpPr>
          <p:cNvPr id="95" name="TextBox 94">
            <a:extLst>
              <a:ext uri="{FF2B5EF4-FFF2-40B4-BE49-F238E27FC236}">
                <a16:creationId xmlns:a16="http://schemas.microsoft.com/office/drawing/2014/main" id="{576C8658-DCC5-43BF-AA66-45965AFA531A}"/>
              </a:ext>
            </a:extLst>
          </p:cNvPr>
          <p:cNvSpPr txBox="1"/>
          <p:nvPr/>
        </p:nvSpPr>
        <p:spPr>
          <a:xfrm rot="16200000">
            <a:off x="-368827" y="5349836"/>
            <a:ext cx="1397618" cy="369332"/>
          </a:xfrm>
          <a:prstGeom prst="rect">
            <a:avLst/>
          </a:prstGeom>
          <a:noFill/>
        </p:spPr>
        <p:txBody>
          <a:bodyPr wrap="square" rtlCol="0">
            <a:spAutoFit/>
          </a:bodyPr>
          <a:lstStyle/>
          <a:p>
            <a:r>
              <a:rPr lang="en-US" dirty="0"/>
              <a:t>Revelation</a:t>
            </a:r>
          </a:p>
        </p:txBody>
      </p:sp>
      <p:sp>
        <p:nvSpPr>
          <p:cNvPr id="9" name="TextBox 8">
            <a:extLst>
              <a:ext uri="{FF2B5EF4-FFF2-40B4-BE49-F238E27FC236}">
                <a16:creationId xmlns:a16="http://schemas.microsoft.com/office/drawing/2014/main" id="{9C575BCD-7201-48FA-9A78-82C518B03459}"/>
              </a:ext>
            </a:extLst>
          </p:cNvPr>
          <p:cNvSpPr txBox="1"/>
          <p:nvPr/>
        </p:nvSpPr>
        <p:spPr>
          <a:xfrm>
            <a:off x="5020126" y="4994482"/>
            <a:ext cx="5493082" cy="307777"/>
          </a:xfrm>
          <a:prstGeom prst="rect">
            <a:avLst/>
          </a:prstGeom>
          <a:noFill/>
        </p:spPr>
        <p:txBody>
          <a:bodyPr wrap="square" rtlCol="0">
            <a:spAutoFit/>
          </a:bodyPr>
          <a:lstStyle/>
          <a:p>
            <a:pPr algn="ctr"/>
            <a:r>
              <a:rPr lang="en-US" sz="1400" dirty="0"/>
              <a:t>200 years from first vision, 400 from first settlement</a:t>
            </a:r>
          </a:p>
        </p:txBody>
      </p:sp>
      <p:sp>
        <p:nvSpPr>
          <p:cNvPr id="97" name="TextBox 96">
            <a:extLst>
              <a:ext uri="{FF2B5EF4-FFF2-40B4-BE49-F238E27FC236}">
                <a16:creationId xmlns:a16="http://schemas.microsoft.com/office/drawing/2014/main" id="{44810793-5E1D-43E1-A190-3981B8B8D4E9}"/>
              </a:ext>
            </a:extLst>
          </p:cNvPr>
          <p:cNvSpPr txBox="1"/>
          <p:nvPr/>
        </p:nvSpPr>
        <p:spPr>
          <a:xfrm>
            <a:off x="8978574" y="4562551"/>
            <a:ext cx="2086893" cy="307777"/>
          </a:xfrm>
          <a:prstGeom prst="rect">
            <a:avLst/>
          </a:prstGeom>
          <a:noFill/>
        </p:spPr>
        <p:txBody>
          <a:bodyPr wrap="square" rtlCol="0">
            <a:spAutoFit/>
          </a:bodyPr>
          <a:lstStyle/>
          <a:p>
            <a:r>
              <a:rPr lang="en-US" sz="1400" dirty="0"/>
              <a:t>D&amp;C ½ hour of silence?</a:t>
            </a:r>
          </a:p>
        </p:txBody>
      </p:sp>
      <p:sp>
        <p:nvSpPr>
          <p:cNvPr id="10" name="TextBox 9">
            <a:extLst>
              <a:ext uri="{FF2B5EF4-FFF2-40B4-BE49-F238E27FC236}">
                <a16:creationId xmlns:a16="http://schemas.microsoft.com/office/drawing/2014/main" id="{08CA55E9-BFD9-4434-81E4-C4F9FF04EFA7}"/>
              </a:ext>
            </a:extLst>
          </p:cNvPr>
          <p:cNvSpPr txBox="1"/>
          <p:nvPr/>
        </p:nvSpPr>
        <p:spPr>
          <a:xfrm>
            <a:off x="8044115" y="3053814"/>
            <a:ext cx="3789345" cy="307777"/>
          </a:xfrm>
          <a:prstGeom prst="rect">
            <a:avLst/>
          </a:prstGeom>
          <a:noFill/>
        </p:spPr>
        <p:txBody>
          <a:bodyPr wrap="square" rtlCol="0">
            <a:spAutoFit/>
          </a:bodyPr>
          <a:lstStyle/>
          <a:p>
            <a:r>
              <a:rPr lang="en-US" sz="1400" dirty="0">
                <a:solidFill>
                  <a:schemeClr val="accent5"/>
                </a:solidFill>
              </a:rPr>
              <a:t>Church to wilderness second time 3.5 </a:t>
            </a:r>
            <a:r>
              <a:rPr lang="en-US" sz="1400" dirty="0" err="1">
                <a:solidFill>
                  <a:schemeClr val="accent5"/>
                </a:solidFill>
              </a:rPr>
              <a:t>yrs</a:t>
            </a:r>
            <a:r>
              <a:rPr lang="en-US" sz="1400" dirty="0">
                <a:solidFill>
                  <a:schemeClr val="accent5"/>
                </a:solidFill>
              </a:rPr>
              <a:t>? </a:t>
            </a:r>
          </a:p>
        </p:txBody>
      </p:sp>
      <p:sp>
        <p:nvSpPr>
          <p:cNvPr id="98" name="TextBox 97">
            <a:extLst>
              <a:ext uri="{FF2B5EF4-FFF2-40B4-BE49-F238E27FC236}">
                <a16:creationId xmlns:a16="http://schemas.microsoft.com/office/drawing/2014/main" id="{5E55A412-13C0-451A-8076-85416CB62E3F}"/>
              </a:ext>
            </a:extLst>
          </p:cNvPr>
          <p:cNvSpPr txBox="1"/>
          <p:nvPr/>
        </p:nvSpPr>
        <p:spPr>
          <a:xfrm>
            <a:off x="8713235" y="5208188"/>
            <a:ext cx="2463570" cy="523220"/>
          </a:xfrm>
          <a:prstGeom prst="rect">
            <a:avLst/>
          </a:prstGeom>
          <a:noFill/>
        </p:spPr>
        <p:txBody>
          <a:bodyPr wrap="square" rtlCol="0">
            <a:spAutoFit/>
          </a:bodyPr>
          <a:lstStyle/>
          <a:p>
            <a:r>
              <a:rPr lang="en-US" sz="1400" dirty="0">
                <a:solidFill>
                  <a:schemeClr val="accent5"/>
                </a:solidFill>
              </a:rPr>
              <a:t>War with the Saints, 42 </a:t>
            </a:r>
            <a:r>
              <a:rPr lang="en-US" sz="1400" dirty="0" err="1">
                <a:solidFill>
                  <a:schemeClr val="accent5"/>
                </a:solidFill>
              </a:rPr>
              <a:t>mo</a:t>
            </a:r>
            <a:br>
              <a:rPr lang="en-US" sz="1400" dirty="0">
                <a:solidFill>
                  <a:schemeClr val="accent5"/>
                </a:solidFill>
              </a:rPr>
            </a:br>
            <a:r>
              <a:rPr lang="en-US" sz="1400" dirty="0">
                <a:solidFill>
                  <a:schemeClr val="accent5"/>
                </a:solidFill>
              </a:rPr>
              <a:t> </a:t>
            </a:r>
          </a:p>
        </p:txBody>
      </p:sp>
      <p:sp>
        <p:nvSpPr>
          <p:cNvPr id="99" name="TextBox 98">
            <a:extLst>
              <a:ext uri="{FF2B5EF4-FFF2-40B4-BE49-F238E27FC236}">
                <a16:creationId xmlns:a16="http://schemas.microsoft.com/office/drawing/2014/main" id="{5820580D-1A70-46C4-BD26-83988A9F7A77}"/>
              </a:ext>
            </a:extLst>
          </p:cNvPr>
          <p:cNvSpPr txBox="1"/>
          <p:nvPr/>
        </p:nvSpPr>
        <p:spPr>
          <a:xfrm>
            <a:off x="10173184" y="5426994"/>
            <a:ext cx="2463570" cy="523220"/>
          </a:xfrm>
          <a:prstGeom prst="rect">
            <a:avLst/>
          </a:prstGeom>
          <a:noFill/>
        </p:spPr>
        <p:txBody>
          <a:bodyPr wrap="square" rtlCol="0">
            <a:spAutoFit/>
          </a:bodyPr>
          <a:lstStyle/>
          <a:p>
            <a:r>
              <a:rPr lang="en-US" sz="1400" dirty="0">
                <a:solidFill>
                  <a:schemeClr val="accent5"/>
                </a:solidFill>
              </a:rPr>
              <a:t>Jerusalem Prophets, </a:t>
            </a:r>
            <a:br>
              <a:rPr lang="en-US" sz="1400" dirty="0">
                <a:solidFill>
                  <a:schemeClr val="accent5"/>
                </a:solidFill>
              </a:rPr>
            </a:br>
            <a:r>
              <a:rPr lang="en-US" sz="1400" dirty="0">
                <a:solidFill>
                  <a:schemeClr val="accent5"/>
                </a:solidFill>
              </a:rPr>
              <a:t>42 mo.</a:t>
            </a:r>
          </a:p>
        </p:txBody>
      </p:sp>
      <p:sp>
        <p:nvSpPr>
          <p:cNvPr id="100" name="TextBox 99">
            <a:extLst>
              <a:ext uri="{FF2B5EF4-FFF2-40B4-BE49-F238E27FC236}">
                <a16:creationId xmlns:a16="http://schemas.microsoft.com/office/drawing/2014/main" id="{82F7F0EF-D0F9-421A-A327-73C662A7F023}"/>
              </a:ext>
            </a:extLst>
          </p:cNvPr>
          <p:cNvSpPr txBox="1"/>
          <p:nvPr/>
        </p:nvSpPr>
        <p:spPr>
          <a:xfrm>
            <a:off x="8091011" y="5430304"/>
            <a:ext cx="2249694" cy="523220"/>
          </a:xfrm>
          <a:prstGeom prst="rect">
            <a:avLst/>
          </a:prstGeom>
          <a:noFill/>
        </p:spPr>
        <p:txBody>
          <a:bodyPr wrap="square" rtlCol="0">
            <a:spAutoFit/>
          </a:bodyPr>
          <a:lstStyle/>
          <a:p>
            <a:r>
              <a:rPr lang="en-US" sz="1400" dirty="0">
                <a:solidFill>
                  <a:schemeClr val="accent5"/>
                </a:solidFill>
              </a:rPr>
              <a:t>Gentiles tread Jerusalem, </a:t>
            </a:r>
            <a:br>
              <a:rPr lang="en-US" sz="1400" dirty="0">
                <a:solidFill>
                  <a:schemeClr val="accent5"/>
                </a:solidFill>
              </a:rPr>
            </a:br>
            <a:r>
              <a:rPr lang="en-US" sz="1400" dirty="0">
                <a:solidFill>
                  <a:schemeClr val="accent5"/>
                </a:solidFill>
              </a:rPr>
              <a:t>42 mo. Before Prophets</a:t>
            </a:r>
          </a:p>
        </p:txBody>
      </p:sp>
      <p:cxnSp>
        <p:nvCxnSpPr>
          <p:cNvPr id="101" name="Straight Arrow Connector 100">
            <a:extLst>
              <a:ext uri="{FF2B5EF4-FFF2-40B4-BE49-F238E27FC236}">
                <a16:creationId xmlns:a16="http://schemas.microsoft.com/office/drawing/2014/main" id="{53011B71-84E0-4E66-A155-114716C0E295}"/>
              </a:ext>
            </a:extLst>
          </p:cNvPr>
          <p:cNvCxnSpPr>
            <a:cxnSpLocks/>
          </p:cNvCxnSpPr>
          <p:nvPr/>
        </p:nvCxnSpPr>
        <p:spPr>
          <a:xfrm>
            <a:off x="7671444" y="6436728"/>
            <a:ext cx="1169966" cy="0"/>
          </a:xfrm>
          <a:prstGeom prst="straightConnector1">
            <a:avLst/>
          </a:prstGeom>
          <a:ln w="190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2" name="TextBox 101">
            <a:extLst>
              <a:ext uri="{FF2B5EF4-FFF2-40B4-BE49-F238E27FC236}">
                <a16:creationId xmlns:a16="http://schemas.microsoft.com/office/drawing/2014/main" id="{7A64C790-78E7-47AA-80D1-E31451FC2B16}"/>
              </a:ext>
            </a:extLst>
          </p:cNvPr>
          <p:cNvSpPr txBox="1"/>
          <p:nvPr/>
        </p:nvSpPr>
        <p:spPr>
          <a:xfrm>
            <a:off x="7609625" y="5913508"/>
            <a:ext cx="2463570" cy="523220"/>
          </a:xfrm>
          <a:prstGeom prst="rect">
            <a:avLst/>
          </a:prstGeom>
          <a:noFill/>
        </p:spPr>
        <p:txBody>
          <a:bodyPr wrap="square" rtlCol="0">
            <a:spAutoFit/>
          </a:bodyPr>
          <a:lstStyle/>
          <a:p>
            <a:r>
              <a:rPr lang="en-US" sz="1400" dirty="0">
                <a:solidFill>
                  <a:schemeClr val="accent5"/>
                </a:solidFill>
              </a:rPr>
              <a:t>From daily sacrifice taken, </a:t>
            </a:r>
            <a:br>
              <a:rPr lang="en-US" sz="1400" dirty="0">
                <a:solidFill>
                  <a:schemeClr val="accent5"/>
                </a:solidFill>
              </a:rPr>
            </a:br>
            <a:r>
              <a:rPr lang="en-US" sz="1400" dirty="0">
                <a:solidFill>
                  <a:schemeClr val="accent5"/>
                </a:solidFill>
              </a:rPr>
              <a:t>end of wonders, 1290 days</a:t>
            </a:r>
          </a:p>
        </p:txBody>
      </p:sp>
      <p:sp>
        <p:nvSpPr>
          <p:cNvPr id="103" name="TextBox 102">
            <a:extLst>
              <a:ext uri="{FF2B5EF4-FFF2-40B4-BE49-F238E27FC236}">
                <a16:creationId xmlns:a16="http://schemas.microsoft.com/office/drawing/2014/main" id="{4955F9AD-C064-4818-8928-6409B26674C5}"/>
              </a:ext>
            </a:extLst>
          </p:cNvPr>
          <p:cNvSpPr txBox="1"/>
          <p:nvPr/>
        </p:nvSpPr>
        <p:spPr>
          <a:xfrm>
            <a:off x="8695915" y="6409782"/>
            <a:ext cx="2463570" cy="523220"/>
          </a:xfrm>
          <a:prstGeom prst="rect">
            <a:avLst/>
          </a:prstGeom>
          <a:noFill/>
        </p:spPr>
        <p:txBody>
          <a:bodyPr wrap="square" rtlCol="0">
            <a:spAutoFit/>
          </a:bodyPr>
          <a:lstStyle/>
          <a:p>
            <a:r>
              <a:rPr lang="en-US" sz="1400" dirty="0">
                <a:solidFill>
                  <a:schemeClr val="accent5"/>
                </a:solidFill>
              </a:rPr>
              <a:t>Blessed he that </a:t>
            </a:r>
            <a:r>
              <a:rPr lang="en-US" sz="1400" dirty="0" err="1">
                <a:solidFill>
                  <a:schemeClr val="accent5"/>
                </a:solidFill>
              </a:rPr>
              <a:t>waiteth</a:t>
            </a:r>
            <a:r>
              <a:rPr lang="en-US" sz="1400" dirty="0">
                <a:solidFill>
                  <a:schemeClr val="accent5"/>
                </a:solidFill>
              </a:rPr>
              <a:t>,</a:t>
            </a:r>
          </a:p>
          <a:p>
            <a:r>
              <a:rPr lang="en-US" sz="1400" dirty="0">
                <a:solidFill>
                  <a:schemeClr val="accent5"/>
                </a:solidFill>
              </a:rPr>
              <a:t>1335 days, plus?</a:t>
            </a:r>
          </a:p>
        </p:txBody>
      </p:sp>
      <p:cxnSp>
        <p:nvCxnSpPr>
          <p:cNvPr id="104" name="Straight Arrow Connector 103">
            <a:extLst>
              <a:ext uri="{FF2B5EF4-FFF2-40B4-BE49-F238E27FC236}">
                <a16:creationId xmlns:a16="http://schemas.microsoft.com/office/drawing/2014/main" id="{98C452DD-B221-4408-A11D-96EAE4131734}"/>
              </a:ext>
            </a:extLst>
          </p:cNvPr>
          <p:cNvCxnSpPr>
            <a:cxnSpLocks/>
          </p:cNvCxnSpPr>
          <p:nvPr/>
        </p:nvCxnSpPr>
        <p:spPr>
          <a:xfrm>
            <a:off x="8841410" y="6452480"/>
            <a:ext cx="1169966"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6" name="TextBox 105">
            <a:extLst>
              <a:ext uri="{FF2B5EF4-FFF2-40B4-BE49-F238E27FC236}">
                <a16:creationId xmlns:a16="http://schemas.microsoft.com/office/drawing/2014/main" id="{2612C7F4-CC84-46DE-9A17-1084F5693511}"/>
              </a:ext>
            </a:extLst>
          </p:cNvPr>
          <p:cNvSpPr txBox="1"/>
          <p:nvPr/>
        </p:nvSpPr>
        <p:spPr>
          <a:xfrm>
            <a:off x="7776164" y="2310432"/>
            <a:ext cx="1545700" cy="523220"/>
          </a:xfrm>
          <a:prstGeom prst="rect">
            <a:avLst/>
          </a:prstGeom>
          <a:noFill/>
        </p:spPr>
        <p:txBody>
          <a:bodyPr wrap="square" rtlCol="0">
            <a:spAutoFit/>
          </a:bodyPr>
          <a:lstStyle/>
          <a:p>
            <a:pPr algn="ctr"/>
            <a:r>
              <a:rPr lang="en-US" sz="1400" dirty="0">
                <a:solidFill>
                  <a:schemeClr val="accent5"/>
                </a:solidFill>
              </a:rPr>
              <a:t>Beginning of Tribulations?</a:t>
            </a:r>
          </a:p>
        </p:txBody>
      </p:sp>
      <p:sp>
        <p:nvSpPr>
          <p:cNvPr id="107" name="TextBox 106">
            <a:extLst>
              <a:ext uri="{FF2B5EF4-FFF2-40B4-BE49-F238E27FC236}">
                <a16:creationId xmlns:a16="http://schemas.microsoft.com/office/drawing/2014/main" id="{7D8F0827-6266-42BE-A8A6-363A486FE3B7}"/>
              </a:ext>
            </a:extLst>
          </p:cNvPr>
          <p:cNvSpPr txBox="1"/>
          <p:nvPr/>
        </p:nvSpPr>
        <p:spPr>
          <a:xfrm>
            <a:off x="8974875" y="2272449"/>
            <a:ext cx="1545700" cy="523220"/>
          </a:xfrm>
          <a:prstGeom prst="rect">
            <a:avLst/>
          </a:prstGeom>
          <a:noFill/>
        </p:spPr>
        <p:txBody>
          <a:bodyPr wrap="square" rtlCol="0">
            <a:spAutoFit/>
          </a:bodyPr>
          <a:lstStyle/>
          <a:p>
            <a:pPr algn="ctr"/>
            <a:r>
              <a:rPr lang="en-US" sz="1400" dirty="0">
                <a:solidFill>
                  <a:schemeClr val="accent5"/>
                </a:solidFill>
              </a:rPr>
              <a:t>Late</a:t>
            </a:r>
            <a:br>
              <a:rPr lang="en-US" sz="1400" dirty="0">
                <a:solidFill>
                  <a:schemeClr val="accent5"/>
                </a:solidFill>
              </a:rPr>
            </a:br>
            <a:r>
              <a:rPr lang="en-US" sz="1400" dirty="0">
                <a:solidFill>
                  <a:schemeClr val="accent5"/>
                </a:solidFill>
              </a:rPr>
              <a:t>Tribulations?</a:t>
            </a:r>
          </a:p>
        </p:txBody>
      </p:sp>
      <p:cxnSp>
        <p:nvCxnSpPr>
          <p:cNvPr id="108" name="Straight Arrow Connector 107">
            <a:extLst>
              <a:ext uri="{FF2B5EF4-FFF2-40B4-BE49-F238E27FC236}">
                <a16:creationId xmlns:a16="http://schemas.microsoft.com/office/drawing/2014/main" id="{AF2AD5D8-652D-4390-836F-22CA5FB4F6BD}"/>
              </a:ext>
            </a:extLst>
          </p:cNvPr>
          <p:cNvCxnSpPr>
            <a:cxnSpLocks/>
          </p:cNvCxnSpPr>
          <p:nvPr/>
        </p:nvCxnSpPr>
        <p:spPr>
          <a:xfrm>
            <a:off x="9035607" y="2324218"/>
            <a:ext cx="1179699" cy="0"/>
          </a:xfrm>
          <a:prstGeom prst="straightConnector1">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09" name="TextBox 108">
            <a:extLst>
              <a:ext uri="{FF2B5EF4-FFF2-40B4-BE49-F238E27FC236}">
                <a16:creationId xmlns:a16="http://schemas.microsoft.com/office/drawing/2014/main" id="{EFAA594B-ECCF-4300-8C36-09B529FA8B5D}"/>
              </a:ext>
            </a:extLst>
          </p:cNvPr>
          <p:cNvSpPr txBox="1"/>
          <p:nvPr/>
        </p:nvSpPr>
        <p:spPr>
          <a:xfrm>
            <a:off x="9293779" y="2080415"/>
            <a:ext cx="723721" cy="307777"/>
          </a:xfrm>
          <a:prstGeom prst="rect">
            <a:avLst/>
          </a:prstGeom>
          <a:noFill/>
        </p:spPr>
        <p:txBody>
          <a:bodyPr wrap="square" rtlCol="0">
            <a:spAutoFit/>
          </a:bodyPr>
          <a:lstStyle/>
          <a:p>
            <a:pPr algn="ctr"/>
            <a:r>
              <a:rPr lang="en-US" sz="1400" dirty="0"/>
              <a:t>3.5</a:t>
            </a:r>
          </a:p>
        </p:txBody>
      </p:sp>
      <p:cxnSp>
        <p:nvCxnSpPr>
          <p:cNvPr id="110" name="Straight Arrow Connector 109">
            <a:extLst>
              <a:ext uri="{FF2B5EF4-FFF2-40B4-BE49-F238E27FC236}">
                <a16:creationId xmlns:a16="http://schemas.microsoft.com/office/drawing/2014/main" id="{0CC3F3C0-9FDE-491B-9D50-D2BFF26B0998}"/>
              </a:ext>
            </a:extLst>
          </p:cNvPr>
          <p:cNvCxnSpPr>
            <a:cxnSpLocks/>
          </p:cNvCxnSpPr>
          <p:nvPr/>
        </p:nvCxnSpPr>
        <p:spPr>
          <a:xfrm>
            <a:off x="9188007" y="2476618"/>
            <a:ext cx="1179699" cy="0"/>
          </a:xfrm>
          <a:prstGeom prst="straightConnector1">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11" name="Straight Arrow Connector 110">
            <a:extLst>
              <a:ext uri="{FF2B5EF4-FFF2-40B4-BE49-F238E27FC236}">
                <a16:creationId xmlns:a16="http://schemas.microsoft.com/office/drawing/2014/main" id="{8DC80C96-2E2A-4A8C-A8D7-EF1F864643AE}"/>
              </a:ext>
            </a:extLst>
          </p:cNvPr>
          <p:cNvCxnSpPr>
            <a:cxnSpLocks/>
          </p:cNvCxnSpPr>
          <p:nvPr/>
        </p:nvCxnSpPr>
        <p:spPr>
          <a:xfrm>
            <a:off x="9053339" y="5469798"/>
            <a:ext cx="1179699" cy="0"/>
          </a:xfrm>
          <a:prstGeom prst="straightConnector1">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12" name="Straight Arrow Connector 111">
            <a:extLst>
              <a:ext uri="{FF2B5EF4-FFF2-40B4-BE49-F238E27FC236}">
                <a16:creationId xmlns:a16="http://schemas.microsoft.com/office/drawing/2014/main" id="{AAD8E968-BCEA-4CA0-9CE6-E97CEC635024}"/>
              </a:ext>
            </a:extLst>
          </p:cNvPr>
          <p:cNvCxnSpPr>
            <a:cxnSpLocks/>
          </p:cNvCxnSpPr>
          <p:nvPr/>
        </p:nvCxnSpPr>
        <p:spPr>
          <a:xfrm>
            <a:off x="8359867" y="5928498"/>
            <a:ext cx="1179699" cy="0"/>
          </a:xfrm>
          <a:prstGeom prst="straightConnector1">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13" name="Straight Arrow Connector 112">
            <a:extLst>
              <a:ext uri="{FF2B5EF4-FFF2-40B4-BE49-F238E27FC236}">
                <a16:creationId xmlns:a16="http://schemas.microsoft.com/office/drawing/2014/main" id="{DE8DD37D-FFC2-42AE-A9FD-741A446CD1A5}"/>
              </a:ext>
            </a:extLst>
          </p:cNvPr>
          <p:cNvCxnSpPr>
            <a:cxnSpLocks/>
          </p:cNvCxnSpPr>
          <p:nvPr/>
        </p:nvCxnSpPr>
        <p:spPr>
          <a:xfrm>
            <a:off x="10144138" y="5935224"/>
            <a:ext cx="1179699" cy="0"/>
          </a:xfrm>
          <a:prstGeom prst="straightConnector1">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2700412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987" y="570156"/>
            <a:ext cx="10341684" cy="1054250"/>
          </a:xfrm>
        </p:spPr>
        <p:txBody>
          <a:bodyPr anchor="ctr">
            <a:normAutofit/>
          </a:bodyPr>
          <a:lstStyle/>
          <a:p>
            <a:r>
              <a:rPr lang="en-US" sz="4000" dirty="0"/>
              <a:t>Seventy Weeks</a:t>
            </a:r>
          </a:p>
        </p:txBody>
      </p:sp>
      <p:sp>
        <p:nvSpPr>
          <p:cNvPr id="3" name="Content Placeholder 2"/>
          <p:cNvSpPr>
            <a:spLocks noGrp="1"/>
          </p:cNvSpPr>
          <p:nvPr>
            <p:ph sz="quarter" idx="13"/>
          </p:nvPr>
        </p:nvSpPr>
        <p:spPr>
          <a:xfrm>
            <a:off x="191385" y="2042809"/>
            <a:ext cx="11632019" cy="4815191"/>
          </a:xfrm>
        </p:spPr>
        <p:txBody>
          <a:bodyPr>
            <a:normAutofit fontScale="85000" lnSpcReduction="20000"/>
          </a:bodyPr>
          <a:lstStyle/>
          <a:p>
            <a:r>
              <a:rPr lang="en-US" sz="3800" dirty="0"/>
              <a:t>Daniel 9</a:t>
            </a:r>
          </a:p>
          <a:p>
            <a:r>
              <a:rPr lang="en-US" dirty="0"/>
              <a:t>24 “</a:t>
            </a:r>
            <a:r>
              <a:rPr lang="en-US" b="1" dirty="0"/>
              <a:t>Seventy weeks </a:t>
            </a:r>
            <a:r>
              <a:rPr lang="en-US" b="1" dirty="0">
                <a:solidFill>
                  <a:srgbClr val="00B050"/>
                </a:solidFill>
              </a:rPr>
              <a:t>(In Hebrew weeks is “sevens.” 490 days = years? Ezekiel 4:4-6, Numbers 14:33-34) </a:t>
            </a:r>
            <a:r>
              <a:rPr lang="en-US" dirty="0"/>
              <a:t>are determined upon </a:t>
            </a:r>
            <a:r>
              <a:rPr lang="en-US" b="1" dirty="0"/>
              <a:t>thy people and upon thy holy city</a:t>
            </a:r>
            <a:r>
              <a:rPr lang="en-US" dirty="0"/>
              <a:t>, to finish the transgression, and to make an end of sins, and to make reconciliation for iniquity, and to bring in everlasting righteousness, and to set up the vision and prophecy, and </a:t>
            </a:r>
            <a:r>
              <a:rPr lang="en-US" b="1" dirty="0"/>
              <a:t>to anoint the most Holy</a:t>
            </a:r>
            <a:r>
              <a:rPr lang="en-US" dirty="0"/>
              <a:t>.” </a:t>
            </a:r>
          </a:p>
          <a:p>
            <a:r>
              <a:rPr lang="en-US" dirty="0"/>
              <a:t>25 “Know therefore and understand, that from the going forth of the commandment </a:t>
            </a:r>
            <a:r>
              <a:rPr lang="en-US" b="1" dirty="0"/>
              <a:t>to restore and to build Jerusalem</a:t>
            </a:r>
            <a:r>
              <a:rPr lang="en-US" dirty="0"/>
              <a:t> unto the Messiah the Prince shall be seven weeks, and threescore and two weeks: the street shall be built again, and the wall, even in troublous times.” </a:t>
            </a:r>
            <a:r>
              <a:rPr lang="en-US" b="1" dirty="0">
                <a:solidFill>
                  <a:srgbClr val="00B050"/>
                </a:solidFill>
              </a:rPr>
              <a:t>(7 weeks and 62 weeks- 483 days-years? From commandment to rebuild Jerusalem to the Messiah.)</a:t>
            </a:r>
          </a:p>
          <a:p>
            <a:r>
              <a:rPr lang="en-US" dirty="0"/>
              <a:t>26 “And after threescore and two weeks shall Messiah be cut off, </a:t>
            </a:r>
            <a:r>
              <a:rPr lang="en-US" dirty="0">
                <a:solidFill>
                  <a:srgbClr val="00B050"/>
                </a:solidFill>
              </a:rPr>
              <a:t>(434 years) </a:t>
            </a:r>
            <a:r>
              <a:rPr lang="en-US" dirty="0"/>
              <a:t>but not for himself: and the people of the prince that shall come shall destroy the city and the sanctuary; and the end thereof shall be with a flood, and unto the end of the war desolations are determined.” </a:t>
            </a:r>
          </a:p>
          <a:p>
            <a:r>
              <a:rPr lang="en-US" dirty="0"/>
              <a:t>27 And he shall confirm the </a:t>
            </a:r>
            <a:r>
              <a:rPr lang="en-US" b="1" dirty="0"/>
              <a:t>covenant with many for one week </a:t>
            </a:r>
            <a:r>
              <a:rPr lang="en-US" dirty="0">
                <a:solidFill>
                  <a:srgbClr val="00B050"/>
                </a:solidFill>
              </a:rPr>
              <a:t>(1 week, 7 years—only reference to 7 year period of tribulation): </a:t>
            </a:r>
            <a:r>
              <a:rPr lang="en-US" dirty="0"/>
              <a:t>and in the midst of the week he shall cause the </a:t>
            </a:r>
            <a:r>
              <a:rPr lang="en-US" b="1" dirty="0"/>
              <a:t>sacrifice and the oblation to cease </a:t>
            </a:r>
            <a:r>
              <a:rPr lang="en-US" dirty="0">
                <a:solidFill>
                  <a:srgbClr val="00B050"/>
                </a:solidFill>
              </a:rPr>
              <a:t>(after 3.5 years)</a:t>
            </a:r>
            <a:r>
              <a:rPr lang="en-US" dirty="0"/>
              <a:t>, and for the overspreading of abominations he shall make it desolate, even until the consummation, and that determined shall be poured upon the desolate.” </a:t>
            </a:r>
          </a:p>
          <a:p>
            <a:endParaRPr lang="en-US" dirty="0"/>
          </a:p>
        </p:txBody>
      </p:sp>
      <p:pic>
        <p:nvPicPr>
          <p:cNvPr id="22530" name="Picture 2" descr="Daniel's Seventy Weeks #2 | Veracity">
            <a:extLst>
              <a:ext uri="{FF2B5EF4-FFF2-40B4-BE49-F238E27FC236}">
                <a16:creationId xmlns:a16="http://schemas.microsoft.com/office/drawing/2014/main" id="{AA47120E-CAD3-4B4C-8D49-F54799BF4F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9304" y="-56757"/>
            <a:ext cx="3512695" cy="1937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6527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987" y="570156"/>
            <a:ext cx="10341684" cy="1054250"/>
          </a:xfrm>
        </p:spPr>
        <p:txBody>
          <a:bodyPr anchor="ctr">
            <a:normAutofit/>
          </a:bodyPr>
          <a:lstStyle/>
          <a:p>
            <a:r>
              <a:rPr lang="en-US" sz="4000" dirty="0"/>
              <a:t>Seventy Weeks</a:t>
            </a:r>
          </a:p>
        </p:txBody>
      </p:sp>
      <p:sp>
        <p:nvSpPr>
          <p:cNvPr id="3" name="Content Placeholder 2"/>
          <p:cNvSpPr>
            <a:spLocks noGrp="1"/>
          </p:cNvSpPr>
          <p:nvPr>
            <p:ph sz="quarter" idx="13"/>
          </p:nvPr>
        </p:nvSpPr>
        <p:spPr>
          <a:xfrm>
            <a:off x="279990" y="1699285"/>
            <a:ext cx="11632019" cy="3877056"/>
          </a:xfrm>
        </p:spPr>
        <p:txBody>
          <a:bodyPr>
            <a:normAutofit lnSpcReduction="10000"/>
          </a:bodyPr>
          <a:lstStyle/>
          <a:p>
            <a:endParaRPr lang="en-US" b="0" i="0" dirty="0">
              <a:solidFill>
                <a:srgbClr val="202122"/>
              </a:solidFill>
              <a:effectLst/>
              <a:latin typeface="Arial" panose="020B0604020202020204" pitchFamily="34" charset="0"/>
            </a:endParaRPr>
          </a:p>
          <a:p>
            <a:r>
              <a:rPr lang="en-US" sz="2400" dirty="0">
                <a:solidFill>
                  <a:schemeClr val="tx2"/>
                </a:solidFill>
              </a:rPr>
              <a:t>Daniel lived from 620-538 BC to Babylon in 605 BC</a:t>
            </a:r>
          </a:p>
          <a:p>
            <a:r>
              <a:rPr lang="en-US" b="0" i="0" dirty="0">
                <a:solidFill>
                  <a:srgbClr val="00B050"/>
                </a:solidFill>
                <a:effectLst/>
                <a:latin typeface="+mj-lt"/>
              </a:rPr>
              <a:t>Wikipedia: “Historicist interpretation of the Prophecy of Seventy Weeks was that it foretells with great specificity information about Jesus as the Messiah, not some low level official or antichrist figure. Daniel 9:25 states that the 'seventy weeks' (generally interpreted as 490 years</a:t>
            </a:r>
            <a:r>
              <a:rPr lang="en-US" b="0" i="0" baseline="30000" dirty="0">
                <a:solidFill>
                  <a:srgbClr val="00B050"/>
                </a:solidFill>
                <a:effectLst/>
                <a:latin typeface="+mj-lt"/>
              </a:rPr>
              <a:t> </a:t>
            </a:r>
            <a:r>
              <a:rPr lang="en-US" b="0" i="0" dirty="0">
                <a:solidFill>
                  <a:srgbClr val="00B050"/>
                </a:solidFill>
                <a:effectLst/>
                <a:latin typeface="+mj-lt"/>
              </a:rPr>
              <a:t>according to the day-year principle) is to begin "from the time the word goes out to restore and rebuild Jerusalem," which is when the Persian king Artaxerxes, gave the decree to rebuild Jerusalem to </a:t>
            </a:r>
            <a:r>
              <a:rPr lang="en-US" dirty="0">
                <a:solidFill>
                  <a:srgbClr val="00B050"/>
                </a:solidFill>
                <a:latin typeface="+mj-lt"/>
              </a:rPr>
              <a:t>Ezra</a:t>
            </a:r>
            <a:r>
              <a:rPr lang="en-US" b="0" i="0" dirty="0">
                <a:solidFill>
                  <a:srgbClr val="00B050"/>
                </a:solidFill>
                <a:effectLst/>
                <a:latin typeface="+mj-lt"/>
              </a:rPr>
              <a:t>, so the 490 years point to the time of Christ's anointing. </a:t>
            </a:r>
          </a:p>
          <a:p>
            <a:r>
              <a:rPr lang="en-US" dirty="0">
                <a:solidFill>
                  <a:schemeClr val="tx2"/>
                </a:solidFill>
                <a:latin typeface="+mj-lt"/>
              </a:rPr>
              <a:t>Does this timing also apply to His second coming?</a:t>
            </a:r>
            <a:endParaRPr lang="en-US" b="0" i="0" dirty="0">
              <a:solidFill>
                <a:schemeClr val="tx2"/>
              </a:solidFill>
              <a:effectLst/>
              <a:latin typeface="+mj-lt"/>
            </a:endParaRPr>
          </a:p>
          <a:p>
            <a:endParaRPr lang="en-US" dirty="0">
              <a:solidFill>
                <a:srgbClr val="202122"/>
              </a:solidFill>
              <a:latin typeface="Arial" panose="020B0604020202020204" pitchFamily="34" charset="0"/>
            </a:endParaRPr>
          </a:p>
          <a:p>
            <a:pPr marL="0" indent="0">
              <a:buNone/>
            </a:pPr>
            <a:endParaRPr lang="en-US" dirty="0"/>
          </a:p>
        </p:txBody>
      </p:sp>
      <p:pic>
        <p:nvPicPr>
          <p:cNvPr id="23554" name="Picture 2" descr="Historicism (Christianity) - Wikipedia">
            <a:extLst>
              <a:ext uri="{FF2B5EF4-FFF2-40B4-BE49-F238E27FC236}">
                <a16:creationId xmlns:a16="http://schemas.microsoft.com/office/drawing/2014/main" id="{276709CB-71D1-4373-B7B1-0D5E714F88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6081" y="5336499"/>
            <a:ext cx="6915919" cy="1521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5743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987" y="570156"/>
            <a:ext cx="10341684" cy="1054250"/>
          </a:xfrm>
        </p:spPr>
        <p:txBody>
          <a:bodyPr anchor="ctr">
            <a:normAutofit/>
          </a:bodyPr>
          <a:lstStyle/>
          <a:p>
            <a:r>
              <a:rPr lang="en-US" dirty="0"/>
              <a:t>Fast Track </a:t>
            </a:r>
          </a:p>
        </p:txBody>
      </p:sp>
      <p:pic>
        <p:nvPicPr>
          <p:cNvPr id="4" name="Picture 3" descr="Timeline&#10;&#10;Description automatically generated">
            <a:extLst>
              <a:ext uri="{FF2B5EF4-FFF2-40B4-BE49-F238E27FC236}">
                <a16:creationId xmlns:a16="http://schemas.microsoft.com/office/drawing/2014/main" id="{D4364AB9-F78B-4C3D-AC71-6DACBD76B37A}"/>
              </a:ext>
            </a:extLst>
          </p:cNvPr>
          <p:cNvPicPr>
            <a:picLocks noChangeAspect="1"/>
          </p:cNvPicPr>
          <p:nvPr/>
        </p:nvPicPr>
        <p:blipFill rotWithShape="1">
          <a:blip r:embed="rId2"/>
          <a:srcRect t="16262" b="16822"/>
          <a:stretch/>
        </p:blipFill>
        <p:spPr>
          <a:xfrm>
            <a:off x="-37475" y="311285"/>
            <a:ext cx="12229475" cy="6546715"/>
          </a:xfrm>
          <a:prstGeom prst="rect">
            <a:avLst/>
          </a:prstGeom>
          <a:noFill/>
        </p:spPr>
      </p:pic>
      <p:sp>
        <p:nvSpPr>
          <p:cNvPr id="3" name="Content Placeholder 2"/>
          <p:cNvSpPr>
            <a:spLocks noGrp="1"/>
          </p:cNvSpPr>
          <p:nvPr>
            <p:ph sz="quarter" idx="13"/>
          </p:nvPr>
        </p:nvSpPr>
        <p:spPr>
          <a:xfrm>
            <a:off x="157457" y="5466945"/>
            <a:ext cx="6496262" cy="1215958"/>
          </a:xfrm>
        </p:spPr>
        <p:txBody>
          <a:bodyPr>
            <a:normAutofit/>
          </a:bodyPr>
          <a:lstStyle/>
          <a:p>
            <a:r>
              <a:rPr lang="en-US" sz="2000" dirty="0">
                <a:solidFill>
                  <a:schemeClr val="bg1"/>
                </a:solidFill>
              </a:rPr>
              <a:t>Aaron Ellis: Potential Timeline of Signs and Events Leading Up to the Second Coming</a:t>
            </a:r>
            <a:br>
              <a:rPr lang="en-US" sz="2000" dirty="0">
                <a:solidFill>
                  <a:schemeClr val="bg1"/>
                </a:solidFill>
              </a:rPr>
            </a:br>
            <a:r>
              <a:rPr lang="en-US" sz="1600" dirty="0">
                <a:solidFill>
                  <a:schemeClr val="bg1"/>
                </a:solidFill>
              </a:rPr>
              <a:t>https://www.youtube.com/watch?v=E8FNkaB_1Bs&amp;t=459s</a:t>
            </a:r>
            <a:endParaRPr lang="en-US" sz="2000" dirty="0">
              <a:solidFill>
                <a:schemeClr val="bg1"/>
              </a:solidFill>
            </a:endParaRPr>
          </a:p>
        </p:txBody>
      </p:sp>
    </p:spTree>
    <p:extLst>
      <p:ext uri="{BB962C8B-B14F-4D97-AF65-F5344CB8AC3E}">
        <p14:creationId xmlns:p14="http://schemas.microsoft.com/office/powerpoint/2010/main" val="40158099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987" y="570156"/>
            <a:ext cx="10341684" cy="1054250"/>
          </a:xfrm>
        </p:spPr>
        <p:txBody>
          <a:bodyPr anchor="ctr">
            <a:normAutofit/>
          </a:bodyPr>
          <a:lstStyle/>
          <a:p>
            <a:r>
              <a:rPr lang="en-US" dirty="0"/>
              <a:t>Masa Yoshi</a:t>
            </a:r>
          </a:p>
        </p:txBody>
      </p:sp>
      <p:sp>
        <p:nvSpPr>
          <p:cNvPr id="3" name="Content Placeholder 2"/>
          <p:cNvSpPr>
            <a:spLocks noGrp="1"/>
          </p:cNvSpPr>
          <p:nvPr>
            <p:ph sz="quarter" idx="13"/>
          </p:nvPr>
        </p:nvSpPr>
        <p:spPr>
          <a:xfrm>
            <a:off x="175542" y="2196233"/>
            <a:ext cx="3034585" cy="3877056"/>
          </a:xfrm>
        </p:spPr>
        <p:txBody>
          <a:bodyPr>
            <a:normAutofit/>
          </a:bodyPr>
          <a:lstStyle/>
          <a:p>
            <a:r>
              <a:rPr lang="en-US" b="0" i="0" dirty="0">
                <a:solidFill>
                  <a:srgbClr val="202122"/>
                </a:solidFill>
                <a:effectLst/>
                <a:latin typeface="Arial" panose="020B0604020202020204" pitchFamily="34" charset="0"/>
              </a:rPr>
              <a:t>Signs of the Second Coming of Christ, private website, Masa Yoshi</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https://www.youtube.com/watch?v=Klg4aj7C5vk</a:t>
            </a:r>
          </a:p>
          <a:p>
            <a:endParaRPr lang="en-US" dirty="0">
              <a:solidFill>
                <a:srgbClr val="202122"/>
              </a:solidFill>
              <a:latin typeface="Arial" panose="020B0604020202020204" pitchFamily="34" charset="0"/>
            </a:endParaRPr>
          </a:p>
          <a:p>
            <a:pPr marL="0" indent="0">
              <a:buNone/>
            </a:pPr>
            <a:endParaRPr lang="en-US" dirty="0"/>
          </a:p>
        </p:txBody>
      </p:sp>
      <p:pic>
        <p:nvPicPr>
          <p:cNvPr id="4" name="Picture 3">
            <a:extLst>
              <a:ext uri="{FF2B5EF4-FFF2-40B4-BE49-F238E27FC236}">
                <a16:creationId xmlns:a16="http://schemas.microsoft.com/office/drawing/2014/main" id="{3675B2C3-74F9-4119-A733-6355551631E6}"/>
              </a:ext>
            </a:extLst>
          </p:cNvPr>
          <p:cNvPicPr>
            <a:picLocks noChangeAspect="1"/>
          </p:cNvPicPr>
          <p:nvPr/>
        </p:nvPicPr>
        <p:blipFill>
          <a:blip r:embed="rId2"/>
          <a:stretch>
            <a:fillRect/>
          </a:stretch>
        </p:blipFill>
        <p:spPr>
          <a:xfrm>
            <a:off x="3619500" y="-1671"/>
            <a:ext cx="8572500" cy="6858000"/>
          </a:xfrm>
          <a:prstGeom prst="rect">
            <a:avLst/>
          </a:prstGeom>
        </p:spPr>
      </p:pic>
    </p:spTree>
    <p:extLst>
      <p:ext uri="{BB962C8B-B14F-4D97-AF65-F5344CB8AC3E}">
        <p14:creationId xmlns:p14="http://schemas.microsoft.com/office/powerpoint/2010/main" val="14755962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0D66FC-8F38-4F38-A7CC-B6E4A24A58EB}"/>
              </a:ext>
            </a:extLst>
          </p:cNvPr>
          <p:cNvPicPr>
            <a:picLocks noChangeAspect="1"/>
          </p:cNvPicPr>
          <p:nvPr/>
        </p:nvPicPr>
        <p:blipFill rotWithShape="1">
          <a:blip r:embed="rId2"/>
          <a:srcRect t="14756" r="34693" b="38133"/>
          <a:stretch/>
        </p:blipFill>
        <p:spPr>
          <a:xfrm>
            <a:off x="-69453" y="0"/>
            <a:ext cx="12261453" cy="6799749"/>
          </a:xfrm>
          <a:prstGeom prst="rect">
            <a:avLst/>
          </a:prstGeom>
        </p:spPr>
      </p:pic>
      <p:sp>
        <p:nvSpPr>
          <p:cNvPr id="3" name="Content Placeholder 2"/>
          <p:cNvSpPr>
            <a:spLocks noGrp="1"/>
          </p:cNvSpPr>
          <p:nvPr>
            <p:ph sz="quarter" idx="13"/>
          </p:nvPr>
        </p:nvSpPr>
        <p:spPr>
          <a:xfrm>
            <a:off x="215823" y="272374"/>
            <a:ext cx="6496262" cy="466928"/>
          </a:xfrm>
        </p:spPr>
        <p:txBody>
          <a:bodyPr>
            <a:normAutofit/>
          </a:bodyPr>
          <a:lstStyle/>
          <a:p>
            <a:pPr marL="0" indent="0">
              <a:buNone/>
            </a:pPr>
            <a:r>
              <a:rPr lang="en-US" dirty="0">
                <a:solidFill>
                  <a:schemeClr val="tx1"/>
                </a:solidFill>
              </a:rPr>
              <a:t>America’s Future Timeline – Part IV - Isaiah</a:t>
            </a:r>
            <a:endParaRPr lang="en-US" dirty="0">
              <a:solidFill>
                <a:schemeClr val="bg1"/>
              </a:solidFill>
            </a:endParaRPr>
          </a:p>
        </p:txBody>
      </p:sp>
      <p:sp>
        <p:nvSpPr>
          <p:cNvPr id="10" name="TextBox 9">
            <a:extLst>
              <a:ext uri="{FF2B5EF4-FFF2-40B4-BE49-F238E27FC236}">
                <a16:creationId xmlns:a16="http://schemas.microsoft.com/office/drawing/2014/main" id="{42B4D388-F249-4CA4-BEDD-F3A498EB6820}"/>
              </a:ext>
            </a:extLst>
          </p:cNvPr>
          <p:cNvSpPr txBox="1"/>
          <p:nvPr/>
        </p:nvSpPr>
        <p:spPr>
          <a:xfrm>
            <a:off x="215823" y="5322421"/>
            <a:ext cx="5522067" cy="1477328"/>
          </a:xfrm>
          <a:prstGeom prst="rect">
            <a:avLst/>
          </a:prstGeom>
          <a:noFill/>
        </p:spPr>
        <p:txBody>
          <a:bodyPr wrap="square">
            <a:spAutoFit/>
          </a:bodyPr>
          <a:lstStyle/>
          <a:p>
            <a:r>
              <a:rPr lang="en-US" dirty="0"/>
              <a:t>Ryan Allen</a:t>
            </a:r>
            <a:br>
              <a:rPr lang="en-US" dirty="0"/>
            </a:br>
            <a:r>
              <a:rPr lang="en-US" dirty="0"/>
              <a:t>https://www.youtube.com/watch?v=EhPPGTojnxI&amp;feature=youtu.be&amp;fbclid=IwAR10w-NNGVW-TgEWQipsxk6_bB14-aeEQ3mpsXpKlv1BT8qzdWzzZtdMNbg</a:t>
            </a:r>
          </a:p>
        </p:txBody>
      </p:sp>
    </p:spTree>
    <p:extLst>
      <p:ext uri="{BB962C8B-B14F-4D97-AF65-F5344CB8AC3E}">
        <p14:creationId xmlns:p14="http://schemas.microsoft.com/office/powerpoint/2010/main" val="17102557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987" y="570156"/>
            <a:ext cx="10341684" cy="1054250"/>
          </a:xfrm>
        </p:spPr>
        <p:txBody>
          <a:bodyPr anchor="ctr">
            <a:normAutofit/>
          </a:bodyPr>
          <a:lstStyle/>
          <a:p>
            <a:r>
              <a:rPr lang="en-US" sz="4000" dirty="0"/>
              <a:t>Another Timeline</a:t>
            </a:r>
          </a:p>
        </p:txBody>
      </p:sp>
      <p:sp>
        <p:nvSpPr>
          <p:cNvPr id="4" name="TextBox 3">
            <a:extLst>
              <a:ext uri="{FF2B5EF4-FFF2-40B4-BE49-F238E27FC236}">
                <a16:creationId xmlns:a16="http://schemas.microsoft.com/office/drawing/2014/main" id="{33E71580-78B6-4CB9-A4CB-382B22F30287}"/>
              </a:ext>
            </a:extLst>
          </p:cNvPr>
          <p:cNvSpPr txBox="1"/>
          <p:nvPr/>
        </p:nvSpPr>
        <p:spPr>
          <a:xfrm>
            <a:off x="496110" y="3429000"/>
            <a:ext cx="5700409" cy="3416320"/>
          </a:xfrm>
          <a:prstGeom prst="rect">
            <a:avLst/>
          </a:prstGeom>
          <a:noFill/>
        </p:spPr>
        <p:txBody>
          <a:bodyPr wrap="square" rtlCol="0">
            <a:spAutoFit/>
          </a:bodyPr>
          <a:lstStyle/>
          <a:p>
            <a:pPr marL="285750" indent="-285750">
              <a:buFont typeface="Arial" panose="020B0604020202020204" pitchFamily="34" charset="0"/>
              <a:buChar char="•"/>
            </a:pPr>
            <a:r>
              <a:rPr lang="en-US" dirty="0"/>
              <a:t>2020</a:t>
            </a:r>
            <a:br>
              <a:rPr lang="en-US" dirty="0"/>
            </a:br>
            <a:r>
              <a:rPr lang="en-US" dirty="0"/>
              <a:t>End of Rev. ½ hr. silence (20.8 yrs.)</a:t>
            </a:r>
          </a:p>
          <a:p>
            <a:pPr marL="292100"/>
            <a:r>
              <a:rPr lang="en-US" dirty="0"/>
              <a:t>Daily sacrifice stopped</a:t>
            </a:r>
            <a:br>
              <a:rPr lang="en-US" dirty="0"/>
            </a:br>
            <a:endParaRPr lang="en-US" dirty="0"/>
          </a:p>
          <a:p>
            <a:pPr marL="285750" indent="-285750">
              <a:buFont typeface="Arial" panose="020B0604020202020204" pitchFamily="34" charset="0"/>
              <a:buChar char="•"/>
            </a:pPr>
            <a:r>
              <a:rPr lang="en-US" dirty="0"/>
              <a:t>2021 In-country destruction</a:t>
            </a:r>
            <a:br>
              <a:rPr lang="en-US" dirty="0"/>
            </a:br>
            <a:r>
              <a:rPr lang="en-US" dirty="0"/>
              <a:t>J. Smith prophecy: depreciation of $ triggers civil war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2022 </a:t>
            </a:r>
            <a:r>
              <a:rPr lang="en-US" dirty="0" err="1"/>
              <a:t>Shemita</a:t>
            </a:r>
            <a:r>
              <a:rPr lang="en-US" dirty="0"/>
              <a:t>: Callout, Plagues, invasion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2023 Ten Tribes, City of Enoch, New Jerusalem</a:t>
            </a:r>
          </a:p>
          <a:p>
            <a:pPr marL="292100"/>
            <a:r>
              <a:rPr lang="en-US" dirty="0"/>
              <a:t>Savior visits saints, Adam-</a:t>
            </a:r>
            <a:r>
              <a:rPr lang="en-US" dirty="0" err="1"/>
              <a:t>ondi</a:t>
            </a:r>
            <a:r>
              <a:rPr lang="en-US" dirty="0"/>
              <a:t>-</a:t>
            </a:r>
            <a:r>
              <a:rPr lang="en-US" dirty="0" err="1"/>
              <a:t>Ahman</a:t>
            </a:r>
            <a:r>
              <a:rPr lang="en-US" dirty="0"/>
              <a:t> (time?)</a:t>
            </a:r>
          </a:p>
        </p:txBody>
      </p:sp>
      <p:sp>
        <p:nvSpPr>
          <p:cNvPr id="5" name="TextBox 4">
            <a:extLst>
              <a:ext uri="{FF2B5EF4-FFF2-40B4-BE49-F238E27FC236}">
                <a16:creationId xmlns:a16="http://schemas.microsoft.com/office/drawing/2014/main" id="{93C00830-DF80-4862-AEFD-6409097F7EA5}"/>
              </a:ext>
            </a:extLst>
          </p:cNvPr>
          <p:cNvSpPr txBox="1"/>
          <p:nvPr/>
        </p:nvSpPr>
        <p:spPr>
          <a:xfrm>
            <a:off x="496110" y="2044826"/>
            <a:ext cx="4435813" cy="1200329"/>
          </a:xfrm>
          <a:prstGeom prst="rect">
            <a:avLst/>
          </a:prstGeom>
          <a:noFill/>
        </p:spPr>
        <p:txBody>
          <a:bodyPr wrap="square" rtlCol="0">
            <a:spAutoFit/>
          </a:bodyPr>
          <a:lstStyle/>
          <a:p>
            <a:pPr algn="ctr"/>
            <a:r>
              <a:rPr lang="en-US" sz="2400" dirty="0"/>
              <a:t>Daniel’s first 1290 days</a:t>
            </a:r>
          </a:p>
          <a:p>
            <a:pPr algn="ctr"/>
            <a:r>
              <a:rPr lang="en-US" sz="2400" dirty="0"/>
              <a:t>Revelation Trumpets 1-5</a:t>
            </a:r>
          </a:p>
          <a:p>
            <a:pPr algn="ctr"/>
            <a:r>
              <a:rPr lang="en-US" sz="2400" dirty="0"/>
              <a:t>2020-2024</a:t>
            </a:r>
          </a:p>
        </p:txBody>
      </p:sp>
      <p:sp>
        <p:nvSpPr>
          <p:cNvPr id="6" name="TextBox 5">
            <a:extLst>
              <a:ext uri="{FF2B5EF4-FFF2-40B4-BE49-F238E27FC236}">
                <a16:creationId xmlns:a16="http://schemas.microsoft.com/office/drawing/2014/main" id="{1CB83F7A-A114-4E64-B5C9-CD54BFFA5098}"/>
              </a:ext>
            </a:extLst>
          </p:cNvPr>
          <p:cNvSpPr txBox="1"/>
          <p:nvPr/>
        </p:nvSpPr>
        <p:spPr>
          <a:xfrm>
            <a:off x="6557963" y="3429000"/>
            <a:ext cx="5208722" cy="2308324"/>
          </a:xfrm>
          <a:prstGeom prst="rect">
            <a:avLst/>
          </a:prstGeom>
          <a:noFill/>
        </p:spPr>
        <p:txBody>
          <a:bodyPr wrap="square" rtlCol="0">
            <a:spAutoFit/>
          </a:bodyPr>
          <a:lstStyle/>
          <a:p>
            <a:r>
              <a:rPr lang="en-US" dirty="0"/>
              <a:t>2024-2027</a:t>
            </a:r>
          </a:p>
          <a:p>
            <a:pPr marL="285750" indent="-285750">
              <a:buFont typeface="Arial" panose="020B0604020202020204" pitchFamily="34" charset="0"/>
              <a:buChar char="•"/>
            </a:pPr>
            <a:r>
              <a:rPr lang="en-US" dirty="0"/>
              <a:t>Anti-Christ (42 Months)</a:t>
            </a:r>
          </a:p>
          <a:p>
            <a:pPr marL="285750" indent="-285750">
              <a:buFont typeface="Arial" panose="020B0604020202020204" pitchFamily="34" charset="0"/>
              <a:buChar char="•"/>
            </a:pPr>
            <a:r>
              <a:rPr lang="en-US" dirty="0"/>
              <a:t>2 prophets in Jerusalem from New Jerusalem (1260 days)</a:t>
            </a:r>
          </a:p>
          <a:p>
            <a:pPr marL="285750" indent="-285750">
              <a:buFont typeface="Arial" panose="020B0604020202020204" pitchFamily="34" charset="0"/>
              <a:buChar char="•"/>
            </a:pPr>
            <a:r>
              <a:rPr lang="en-US" dirty="0"/>
              <a:t>Armageddon</a:t>
            </a:r>
          </a:p>
          <a:p>
            <a:pPr marL="285750" indent="-285750">
              <a:buFont typeface="Arial" panose="020B0604020202020204" pitchFamily="34" charset="0"/>
              <a:buChar char="•"/>
            </a:pPr>
            <a:r>
              <a:rPr lang="en-US" dirty="0"/>
              <a:t>Followed by ½ hr. of silence (30 min.)</a:t>
            </a:r>
          </a:p>
          <a:p>
            <a:pPr marL="285750" indent="-285750">
              <a:buFont typeface="Arial" panose="020B0604020202020204" pitchFamily="34" charset="0"/>
              <a:buChar char="•"/>
            </a:pPr>
            <a:r>
              <a:rPr lang="en-US" dirty="0"/>
              <a:t>Second Coming </a:t>
            </a:r>
          </a:p>
          <a:p>
            <a:endParaRPr lang="en-US" dirty="0"/>
          </a:p>
        </p:txBody>
      </p:sp>
      <p:sp>
        <p:nvSpPr>
          <p:cNvPr id="7" name="TextBox 6">
            <a:extLst>
              <a:ext uri="{FF2B5EF4-FFF2-40B4-BE49-F238E27FC236}">
                <a16:creationId xmlns:a16="http://schemas.microsoft.com/office/drawing/2014/main" id="{2884168C-AFD6-4290-831C-9499BFD3E974}"/>
              </a:ext>
            </a:extLst>
          </p:cNvPr>
          <p:cNvSpPr txBox="1"/>
          <p:nvPr/>
        </p:nvSpPr>
        <p:spPr>
          <a:xfrm>
            <a:off x="6557963" y="2031178"/>
            <a:ext cx="4435813" cy="1200329"/>
          </a:xfrm>
          <a:prstGeom prst="rect">
            <a:avLst/>
          </a:prstGeom>
          <a:noFill/>
        </p:spPr>
        <p:txBody>
          <a:bodyPr wrap="square" rtlCol="0">
            <a:spAutoFit/>
          </a:bodyPr>
          <a:lstStyle/>
          <a:p>
            <a:pPr algn="ctr"/>
            <a:r>
              <a:rPr lang="en-US" sz="2400" dirty="0"/>
              <a:t>Daniel’s 2</a:t>
            </a:r>
            <a:r>
              <a:rPr lang="en-US" sz="2400" baseline="30000" dirty="0"/>
              <a:t>nd</a:t>
            </a:r>
            <a:r>
              <a:rPr lang="en-US" sz="2400" dirty="0"/>
              <a:t> 1335  days</a:t>
            </a:r>
          </a:p>
          <a:p>
            <a:pPr algn="ctr"/>
            <a:r>
              <a:rPr lang="en-US" sz="2400" dirty="0"/>
              <a:t>Revelation Trumpets 6-7</a:t>
            </a:r>
          </a:p>
          <a:p>
            <a:pPr algn="ctr"/>
            <a:r>
              <a:rPr lang="en-US" sz="2400" dirty="0"/>
              <a:t>2024-2027</a:t>
            </a:r>
          </a:p>
        </p:txBody>
      </p:sp>
      <p:cxnSp>
        <p:nvCxnSpPr>
          <p:cNvPr id="9" name="Straight Connector 8">
            <a:extLst>
              <a:ext uri="{FF2B5EF4-FFF2-40B4-BE49-F238E27FC236}">
                <a16:creationId xmlns:a16="http://schemas.microsoft.com/office/drawing/2014/main" id="{E8460FCB-42BB-4FE8-93A8-C378A0AA4961}"/>
              </a:ext>
            </a:extLst>
          </p:cNvPr>
          <p:cNvCxnSpPr/>
          <p:nvPr/>
        </p:nvCxnSpPr>
        <p:spPr>
          <a:xfrm>
            <a:off x="642026" y="3245155"/>
            <a:ext cx="110538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744BEA-56B0-400A-9F16-24599D2BA990}"/>
              </a:ext>
            </a:extLst>
          </p:cNvPr>
          <p:cNvCxnSpPr/>
          <p:nvPr/>
        </p:nvCxnSpPr>
        <p:spPr>
          <a:xfrm>
            <a:off x="6096000" y="2295728"/>
            <a:ext cx="0" cy="4272593"/>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487C841-E7C2-431E-9F90-A77BB8F8A8BC}"/>
              </a:ext>
            </a:extLst>
          </p:cNvPr>
          <p:cNvSpPr txBox="1"/>
          <p:nvPr/>
        </p:nvSpPr>
        <p:spPr>
          <a:xfrm>
            <a:off x="6778557" y="6106656"/>
            <a:ext cx="4435813" cy="461665"/>
          </a:xfrm>
          <a:prstGeom prst="rect">
            <a:avLst/>
          </a:prstGeom>
          <a:noFill/>
        </p:spPr>
        <p:txBody>
          <a:bodyPr wrap="square" rtlCol="0">
            <a:spAutoFit/>
          </a:bodyPr>
          <a:lstStyle/>
          <a:p>
            <a:pPr algn="ctr"/>
            <a:r>
              <a:rPr lang="en-US" sz="2400" dirty="0" err="1"/>
              <a:t>Shelle</a:t>
            </a:r>
            <a:r>
              <a:rPr lang="en-US" sz="2400" dirty="0"/>
              <a:t> McDermott</a:t>
            </a:r>
          </a:p>
        </p:txBody>
      </p:sp>
      <p:pic>
        <p:nvPicPr>
          <p:cNvPr id="24578" name="Picture 2" descr="Seven 7 Trumpets Golden Revelation Warning Vuvuzela Horn Stock Photo -  Download Image Now - iStock">
            <a:extLst>
              <a:ext uri="{FF2B5EF4-FFF2-40B4-BE49-F238E27FC236}">
                <a16:creationId xmlns:a16="http://schemas.microsoft.com/office/drawing/2014/main" id="{025FDA7E-A9A8-498A-A5B7-EE3E3C94B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3764" y="0"/>
            <a:ext cx="2654088" cy="1989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4967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75143B-A821-4946-84B9-5258E2F3C17A}"/>
              </a:ext>
            </a:extLst>
          </p:cNvPr>
          <p:cNvSpPr/>
          <p:nvPr/>
        </p:nvSpPr>
        <p:spPr>
          <a:xfrm>
            <a:off x="580220" y="885219"/>
            <a:ext cx="11617895" cy="597278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6ECF5FDC-AB48-4371-8F15-D7CC6A4702EC}"/>
              </a:ext>
            </a:extLst>
          </p:cNvPr>
          <p:cNvSpPr/>
          <p:nvPr/>
        </p:nvSpPr>
        <p:spPr>
          <a:xfrm>
            <a:off x="9882226" y="885644"/>
            <a:ext cx="504133" cy="597278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Rectangle 458">
            <a:extLst>
              <a:ext uri="{FF2B5EF4-FFF2-40B4-BE49-F238E27FC236}">
                <a16:creationId xmlns:a16="http://schemas.microsoft.com/office/drawing/2014/main" id="{EE49CE95-0EC2-499E-8EED-77BCDA496769}"/>
              </a:ext>
            </a:extLst>
          </p:cNvPr>
          <p:cNvSpPr/>
          <p:nvPr/>
        </p:nvSpPr>
        <p:spPr>
          <a:xfrm>
            <a:off x="7559368" y="890915"/>
            <a:ext cx="504133" cy="596708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a:extLst>
              <a:ext uri="{FF2B5EF4-FFF2-40B4-BE49-F238E27FC236}">
                <a16:creationId xmlns:a16="http://schemas.microsoft.com/office/drawing/2014/main" id="{8C44230A-2056-4113-B776-181C7864C41A}"/>
              </a:ext>
            </a:extLst>
          </p:cNvPr>
          <p:cNvSpPr txBox="1"/>
          <p:nvPr/>
        </p:nvSpPr>
        <p:spPr>
          <a:xfrm>
            <a:off x="4737275" y="3051399"/>
            <a:ext cx="1442656" cy="523220"/>
          </a:xfrm>
          <a:prstGeom prst="rect">
            <a:avLst/>
          </a:prstGeom>
          <a:noFill/>
        </p:spPr>
        <p:txBody>
          <a:bodyPr wrap="square" rtlCol="0">
            <a:spAutoFit/>
          </a:bodyPr>
          <a:lstStyle/>
          <a:p>
            <a:pPr algn="ctr"/>
            <a:r>
              <a:rPr lang="en-US" sz="1400" dirty="0"/>
              <a:t>Star of Bethlehem?</a:t>
            </a:r>
          </a:p>
        </p:txBody>
      </p:sp>
      <p:sp>
        <p:nvSpPr>
          <p:cNvPr id="2" name="Title 1"/>
          <p:cNvSpPr>
            <a:spLocks noGrp="1"/>
          </p:cNvSpPr>
          <p:nvPr>
            <p:ph type="title"/>
          </p:nvPr>
        </p:nvSpPr>
        <p:spPr>
          <a:xfrm>
            <a:off x="303912" y="0"/>
            <a:ext cx="11436096" cy="401602"/>
          </a:xfrm>
        </p:spPr>
        <p:txBody>
          <a:bodyPr/>
          <a:lstStyle/>
          <a:p>
            <a:r>
              <a:rPr lang="en-US" sz="4000" dirty="0"/>
              <a:t>Signs Summary</a:t>
            </a:r>
            <a:endParaRPr lang="en-US" sz="4800" dirty="0"/>
          </a:p>
        </p:txBody>
      </p:sp>
      <p:sp>
        <p:nvSpPr>
          <p:cNvPr id="160" name="TextBox 159"/>
          <p:cNvSpPr txBox="1"/>
          <p:nvPr/>
        </p:nvSpPr>
        <p:spPr>
          <a:xfrm>
            <a:off x="2339239" y="588417"/>
            <a:ext cx="940802" cy="338554"/>
          </a:xfrm>
          <a:prstGeom prst="rect">
            <a:avLst/>
          </a:prstGeom>
          <a:noFill/>
        </p:spPr>
        <p:txBody>
          <a:bodyPr wrap="square" rtlCol="0">
            <a:spAutoFit/>
          </a:bodyPr>
          <a:lstStyle/>
          <a:p>
            <a:r>
              <a:rPr lang="en-US" sz="1600" dirty="0"/>
              <a:t>2006</a:t>
            </a:r>
          </a:p>
        </p:txBody>
      </p:sp>
      <p:sp>
        <p:nvSpPr>
          <p:cNvPr id="161" name="TextBox 160"/>
          <p:cNvSpPr txBox="1"/>
          <p:nvPr/>
        </p:nvSpPr>
        <p:spPr>
          <a:xfrm>
            <a:off x="3027099" y="592581"/>
            <a:ext cx="672411" cy="338554"/>
          </a:xfrm>
          <a:prstGeom prst="rect">
            <a:avLst/>
          </a:prstGeom>
          <a:noFill/>
        </p:spPr>
        <p:txBody>
          <a:bodyPr wrap="square" rtlCol="0">
            <a:spAutoFit/>
          </a:bodyPr>
          <a:lstStyle/>
          <a:p>
            <a:r>
              <a:rPr lang="en-US" sz="1600" dirty="0"/>
              <a:t>2008</a:t>
            </a:r>
          </a:p>
        </p:txBody>
      </p:sp>
      <p:sp>
        <p:nvSpPr>
          <p:cNvPr id="162" name="TextBox 161"/>
          <p:cNvSpPr txBox="1"/>
          <p:nvPr/>
        </p:nvSpPr>
        <p:spPr>
          <a:xfrm>
            <a:off x="4386228" y="603416"/>
            <a:ext cx="672411" cy="338554"/>
          </a:xfrm>
          <a:prstGeom prst="rect">
            <a:avLst/>
          </a:prstGeom>
          <a:noFill/>
        </p:spPr>
        <p:txBody>
          <a:bodyPr wrap="square" rtlCol="0">
            <a:spAutoFit/>
          </a:bodyPr>
          <a:lstStyle/>
          <a:p>
            <a:r>
              <a:rPr lang="en-US" sz="1600" dirty="0"/>
              <a:t>2012</a:t>
            </a:r>
          </a:p>
        </p:txBody>
      </p:sp>
      <p:sp>
        <p:nvSpPr>
          <p:cNvPr id="163" name="TextBox 162"/>
          <p:cNvSpPr txBox="1"/>
          <p:nvPr/>
        </p:nvSpPr>
        <p:spPr>
          <a:xfrm>
            <a:off x="5179036" y="606284"/>
            <a:ext cx="672411" cy="338554"/>
          </a:xfrm>
          <a:prstGeom prst="rect">
            <a:avLst/>
          </a:prstGeom>
          <a:noFill/>
        </p:spPr>
        <p:txBody>
          <a:bodyPr wrap="square" rtlCol="0">
            <a:spAutoFit/>
          </a:bodyPr>
          <a:lstStyle/>
          <a:p>
            <a:r>
              <a:rPr lang="en-US" sz="1600" dirty="0"/>
              <a:t>2014</a:t>
            </a:r>
          </a:p>
        </p:txBody>
      </p:sp>
      <p:sp>
        <p:nvSpPr>
          <p:cNvPr id="164" name="TextBox 163"/>
          <p:cNvSpPr txBox="1"/>
          <p:nvPr/>
        </p:nvSpPr>
        <p:spPr>
          <a:xfrm>
            <a:off x="6467991" y="600939"/>
            <a:ext cx="672411" cy="338554"/>
          </a:xfrm>
          <a:prstGeom prst="rect">
            <a:avLst/>
          </a:prstGeom>
          <a:noFill/>
        </p:spPr>
        <p:txBody>
          <a:bodyPr wrap="square" rtlCol="0">
            <a:spAutoFit/>
          </a:bodyPr>
          <a:lstStyle/>
          <a:p>
            <a:r>
              <a:rPr lang="en-US" sz="1600" dirty="0"/>
              <a:t>2018</a:t>
            </a:r>
          </a:p>
        </p:txBody>
      </p:sp>
      <p:sp>
        <p:nvSpPr>
          <p:cNvPr id="165" name="TextBox 164"/>
          <p:cNvSpPr txBox="1"/>
          <p:nvPr/>
        </p:nvSpPr>
        <p:spPr>
          <a:xfrm>
            <a:off x="7192299" y="593140"/>
            <a:ext cx="636444" cy="338554"/>
          </a:xfrm>
          <a:prstGeom prst="rect">
            <a:avLst/>
          </a:prstGeom>
          <a:noFill/>
        </p:spPr>
        <p:txBody>
          <a:bodyPr wrap="square" rtlCol="0">
            <a:spAutoFit/>
          </a:bodyPr>
          <a:lstStyle/>
          <a:p>
            <a:r>
              <a:rPr lang="en-US" sz="1600" dirty="0"/>
              <a:t>2020</a:t>
            </a:r>
          </a:p>
        </p:txBody>
      </p:sp>
      <p:sp>
        <p:nvSpPr>
          <p:cNvPr id="166" name="TextBox 165"/>
          <p:cNvSpPr txBox="1"/>
          <p:nvPr/>
        </p:nvSpPr>
        <p:spPr>
          <a:xfrm>
            <a:off x="7865348" y="602397"/>
            <a:ext cx="672411" cy="338554"/>
          </a:xfrm>
          <a:prstGeom prst="rect">
            <a:avLst/>
          </a:prstGeom>
          <a:noFill/>
        </p:spPr>
        <p:txBody>
          <a:bodyPr wrap="square" rtlCol="0">
            <a:spAutoFit/>
          </a:bodyPr>
          <a:lstStyle/>
          <a:p>
            <a:r>
              <a:rPr lang="en-US" sz="1600" dirty="0"/>
              <a:t>2022</a:t>
            </a:r>
          </a:p>
        </p:txBody>
      </p:sp>
      <p:sp>
        <p:nvSpPr>
          <p:cNvPr id="167" name="TextBox 166"/>
          <p:cNvSpPr txBox="1"/>
          <p:nvPr/>
        </p:nvSpPr>
        <p:spPr>
          <a:xfrm>
            <a:off x="8576361" y="578033"/>
            <a:ext cx="672411" cy="338554"/>
          </a:xfrm>
          <a:prstGeom prst="rect">
            <a:avLst/>
          </a:prstGeom>
          <a:noFill/>
        </p:spPr>
        <p:txBody>
          <a:bodyPr wrap="square" rtlCol="0">
            <a:spAutoFit/>
          </a:bodyPr>
          <a:lstStyle/>
          <a:p>
            <a:r>
              <a:rPr lang="en-US" sz="1600" dirty="0"/>
              <a:t>2024</a:t>
            </a:r>
          </a:p>
        </p:txBody>
      </p:sp>
      <p:cxnSp>
        <p:nvCxnSpPr>
          <p:cNvPr id="121" name="Straight Connector 120">
            <a:extLst>
              <a:ext uri="{FF2B5EF4-FFF2-40B4-BE49-F238E27FC236}">
                <a16:creationId xmlns:a16="http://schemas.microsoft.com/office/drawing/2014/main" id="{18328E7C-888A-4A13-A472-5FAC0B26B6CE}"/>
              </a:ext>
            </a:extLst>
          </p:cNvPr>
          <p:cNvCxnSpPr>
            <a:cxnSpLocks/>
          </p:cNvCxnSpPr>
          <p:nvPr/>
        </p:nvCxnSpPr>
        <p:spPr>
          <a:xfrm>
            <a:off x="580220" y="878049"/>
            <a:ext cx="0" cy="535526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22" name="TextBox 221">
            <a:extLst>
              <a:ext uri="{FF2B5EF4-FFF2-40B4-BE49-F238E27FC236}">
                <a16:creationId xmlns:a16="http://schemas.microsoft.com/office/drawing/2014/main" id="{018FA4A3-0B13-47E4-B982-EE61FC957177}"/>
              </a:ext>
            </a:extLst>
          </p:cNvPr>
          <p:cNvSpPr txBox="1"/>
          <p:nvPr/>
        </p:nvSpPr>
        <p:spPr>
          <a:xfrm>
            <a:off x="277738" y="590131"/>
            <a:ext cx="940802" cy="338554"/>
          </a:xfrm>
          <a:prstGeom prst="rect">
            <a:avLst/>
          </a:prstGeom>
          <a:noFill/>
        </p:spPr>
        <p:txBody>
          <a:bodyPr wrap="square" rtlCol="0">
            <a:spAutoFit/>
          </a:bodyPr>
          <a:lstStyle/>
          <a:p>
            <a:r>
              <a:rPr lang="en-US" sz="1600" b="1" dirty="0"/>
              <a:t>2000 </a:t>
            </a:r>
          </a:p>
        </p:txBody>
      </p:sp>
      <p:sp>
        <p:nvSpPr>
          <p:cNvPr id="223" name="TextBox 222">
            <a:extLst>
              <a:ext uri="{FF2B5EF4-FFF2-40B4-BE49-F238E27FC236}">
                <a16:creationId xmlns:a16="http://schemas.microsoft.com/office/drawing/2014/main" id="{2B7375FF-394E-4F32-8A3A-3B86FB817CF4}"/>
              </a:ext>
            </a:extLst>
          </p:cNvPr>
          <p:cNvSpPr txBox="1"/>
          <p:nvPr/>
        </p:nvSpPr>
        <p:spPr>
          <a:xfrm>
            <a:off x="982470" y="588519"/>
            <a:ext cx="672411" cy="338554"/>
          </a:xfrm>
          <a:prstGeom prst="rect">
            <a:avLst/>
          </a:prstGeom>
          <a:noFill/>
        </p:spPr>
        <p:txBody>
          <a:bodyPr wrap="square" rtlCol="0">
            <a:spAutoFit/>
          </a:bodyPr>
          <a:lstStyle/>
          <a:p>
            <a:r>
              <a:rPr lang="en-US" sz="1600" dirty="0"/>
              <a:t>2002</a:t>
            </a:r>
          </a:p>
        </p:txBody>
      </p:sp>
      <p:sp>
        <p:nvSpPr>
          <p:cNvPr id="224" name="TextBox 223">
            <a:extLst>
              <a:ext uri="{FF2B5EF4-FFF2-40B4-BE49-F238E27FC236}">
                <a16:creationId xmlns:a16="http://schemas.microsoft.com/office/drawing/2014/main" id="{4EAD71C3-D93E-4E04-96D4-42370C9324E2}"/>
              </a:ext>
            </a:extLst>
          </p:cNvPr>
          <p:cNvSpPr txBox="1"/>
          <p:nvPr/>
        </p:nvSpPr>
        <p:spPr>
          <a:xfrm>
            <a:off x="1661581" y="588006"/>
            <a:ext cx="672411" cy="338554"/>
          </a:xfrm>
          <a:prstGeom prst="rect">
            <a:avLst/>
          </a:prstGeom>
          <a:noFill/>
        </p:spPr>
        <p:txBody>
          <a:bodyPr wrap="square" rtlCol="0">
            <a:spAutoFit/>
          </a:bodyPr>
          <a:lstStyle/>
          <a:p>
            <a:r>
              <a:rPr lang="en-US" sz="1600" dirty="0"/>
              <a:t>2004</a:t>
            </a:r>
          </a:p>
        </p:txBody>
      </p:sp>
      <p:cxnSp>
        <p:nvCxnSpPr>
          <p:cNvPr id="234" name="Straight Connector 233">
            <a:extLst>
              <a:ext uri="{FF2B5EF4-FFF2-40B4-BE49-F238E27FC236}">
                <a16:creationId xmlns:a16="http://schemas.microsoft.com/office/drawing/2014/main" id="{468A6FE4-BDEE-43A9-BA8B-A23430D08012}"/>
              </a:ext>
            </a:extLst>
          </p:cNvPr>
          <p:cNvCxnSpPr/>
          <p:nvPr/>
        </p:nvCxnSpPr>
        <p:spPr>
          <a:xfrm>
            <a:off x="1260185" y="87251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69F25F0-ACC0-4B98-912D-F00D30063748}"/>
              </a:ext>
            </a:extLst>
          </p:cNvPr>
          <p:cNvCxnSpPr/>
          <p:nvPr/>
        </p:nvCxnSpPr>
        <p:spPr>
          <a:xfrm>
            <a:off x="1947827" y="877289"/>
            <a:ext cx="0" cy="91440"/>
          </a:xfrm>
          <a:prstGeom prst="line">
            <a:avLst/>
          </a:prstGeom>
          <a:ln w="25400">
            <a:solidFill>
              <a:schemeClr val="accent1">
                <a:shade val="90000"/>
                <a:lumMod val="90000"/>
                <a:alpha val="99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A2890566-CF5E-4388-B0ED-3495B2D6F59F}"/>
              </a:ext>
            </a:extLst>
          </p:cNvPr>
          <p:cNvCxnSpPr/>
          <p:nvPr/>
        </p:nvCxnSpPr>
        <p:spPr>
          <a:xfrm>
            <a:off x="2653548" y="879908"/>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6DA31E8E-DA20-48A3-B212-3C8C686E9B1F}"/>
              </a:ext>
            </a:extLst>
          </p:cNvPr>
          <p:cNvCxnSpPr/>
          <p:nvPr/>
        </p:nvCxnSpPr>
        <p:spPr>
          <a:xfrm>
            <a:off x="3329605" y="87728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81EA1E3F-158E-4EED-88BD-08CB8F755B67}"/>
              </a:ext>
            </a:extLst>
          </p:cNvPr>
          <p:cNvCxnSpPr/>
          <p:nvPr/>
        </p:nvCxnSpPr>
        <p:spPr>
          <a:xfrm>
            <a:off x="4032680" y="87443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B7E9B22A-FF6B-4F67-B747-B2C2E824C9A4}"/>
              </a:ext>
            </a:extLst>
          </p:cNvPr>
          <p:cNvCxnSpPr/>
          <p:nvPr/>
        </p:nvCxnSpPr>
        <p:spPr>
          <a:xfrm>
            <a:off x="4723933"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58E9BCF9-B083-4F51-A6A0-C4488468268F}"/>
              </a:ext>
            </a:extLst>
          </p:cNvPr>
          <p:cNvCxnSpPr/>
          <p:nvPr/>
        </p:nvCxnSpPr>
        <p:spPr>
          <a:xfrm>
            <a:off x="5471792"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EECACE4F-91A3-4CD6-94DF-6361662D1A8A}"/>
              </a:ext>
            </a:extLst>
          </p:cNvPr>
          <p:cNvCxnSpPr/>
          <p:nvPr/>
        </p:nvCxnSpPr>
        <p:spPr>
          <a:xfrm>
            <a:off x="6138489" y="87372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C8FECB74-2707-4D9E-9336-426C861B363F}"/>
              </a:ext>
            </a:extLst>
          </p:cNvPr>
          <p:cNvCxnSpPr/>
          <p:nvPr/>
        </p:nvCxnSpPr>
        <p:spPr>
          <a:xfrm>
            <a:off x="6804197"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31E8B23F-2123-4C50-8FCE-1BAD5636689D}"/>
              </a:ext>
            </a:extLst>
          </p:cNvPr>
          <p:cNvCxnSpPr/>
          <p:nvPr/>
        </p:nvCxnSpPr>
        <p:spPr>
          <a:xfrm>
            <a:off x="7477703" y="87966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263D810F-4A59-45EC-8BED-720AC8B5C689}"/>
              </a:ext>
            </a:extLst>
          </p:cNvPr>
          <p:cNvCxnSpPr/>
          <p:nvPr/>
        </p:nvCxnSpPr>
        <p:spPr>
          <a:xfrm>
            <a:off x="8167457" y="879193"/>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B383B490-1C31-4A51-A6C5-F0880113B3CF}"/>
              </a:ext>
            </a:extLst>
          </p:cNvPr>
          <p:cNvCxnSpPr/>
          <p:nvPr/>
        </p:nvCxnSpPr>
        <p:spPr>
          <a:xfrm>
            <a:off x="8901948" y="874009"/>
            <a:ext cx="0" cy="9144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47" name="TextBox 246">
            <a:extLst>
              <a:ext uri="{FF2B5EF4-FFF2-40B4-BE49-F238E27FC236}">
                <a16:creationId xmlns:a16="http://schemas.microsoft.com/office/drawing/2014/main" id="{3D2119C8-7B17-4155-B371-61B9314ECE57}"/>
              </a:ext>
            </a:extLst>
          </p:cNvPr>
          <p:cNvSpPr txBox="1"/>
          <p:nvPr/>
        </p:nvSpPr>
        <p:spPr>
          <a:xfrm>
            <a:off x="3719658" y="586728"/>
            <a:ext cx="672411" cy="338554"/>
          </a:xfrm>
          <a:prstGeom prst="rect">
            <a:avLst/>
          </a:prstGeom>
          <a:noFill/>
        </p:spPr>
        <p:txBody>
          <a:bodyPr wrap="square" rtlCol="0">
            <a:spAutoFit/>
          </a:bodyPr>
          <a:lstStyle/>
          <a:p>
            <a:r>
              <a:rPr lang="en-US" sz="1600" dirty="0"/>
              <a:t>2010</a:t>
            </a:r>
          </a:p>
        </p:txBody>
      </p:sp>
      <p:sp>
        <p:nvSpPr>
          <p:cNvPr id="248" name="TextBox 247">
            <a:extLst>
              <a:ext uri="{FF2B5EF4-FFF2-40B4-BE49-F238E27FC236}">
                <a16:creationId xmlns:a16="http://schemas.microsoft.com/office/drawing/2014/main" id="{D32150E6-F68C-4419-AB64-8C2C251AC1AA}"/>
              </a:ext>
            </a:extLst>
          </p:cNvPr>
          <p:cNvSpPr txBox="1"/>
          <p:nvPr/>
        </p:nvSpPr>
        <p:spPr>
          <a:xfrm>
            <a:off x="5854928" y="584929"/>
            <a:ext cx="672411" cy="338554"/>
          </a:xfrm>
          <a:prstGeom prst="rect">
            <a:avLst/>
          </a:prstGeom>
          <a:noFill/>
        </p:spPr>
        <p:txBody>
          <a:bodyPr wrap="square" rtlCol="0">
            <a:spAutoFit/>
          </a:bodyPr>
          <a:lstStyle/>
          <a:p>
            <a:r>
              <a:rPr lang="en-US" sz="1600" dirty="0"/>
              <a:t>2016</a:t>
            </a:r>
          </a:p>
        </p:txBody>
      </p:sp>
      <p:sp>
        <p:nvSpPr>
          <p:cNvPr id="249" name="TextBox 248">
            <a:extLst>
              <a:ext uri="{FF2B5EF4-FFF2-40B4-BE49-F238E27FC236}">
                <a16:creationId xmlns:a16="http://schemas.microsoft.com/office/drawing/2014/main" id="{98DD568D-6E8F-497F-A716-C724ED29B5BF}"/>
              </a:ext>
            </a:extLst>
          </p:cNvPr>
          <p:cNvSpPr txBox="1"/>
          <p:nvPr/>
        </p:nvSpPr>
        <p:spPr>
          <a:xfrm rot="16200000">
            <a:off x="-182074" y="1229876"/>
            <a:ext cx="1028285" cy="369332"/>
          </a:xfrm>
          <a:prstGeom prst="rect">
            <a:avLst/>
          </a:prstGeom>
          <a:noFill/>
        </p:spPr>
        <p:txBody>
          <a:bodyPr wrap="square" rtlCol="0">
            <a:spAutoFit/>
          </a:bodyPr>
          <a:lstStyle/>
          <a:p>
            <a:r>
              <a:rPr lang="en-US" dirty="0"/>
              <a:t>Gospels</a:t>
            </a:r>
          </a:p>
        </p:txBody>
      </p:sp>
      <p:sp>
        <p:nvSpPr>
          <p:cNvPr id="251" name="TextBox 250">
            <a:extLst>
              <a:ext uri="{FF2B5EF4-FFF2-40B4-BE49-F238E27FC236}">
                <a16:creationId xmlns:a16="http://schemas.microsoft.com/office/drawing/2014/main" id="{B6B9DEB7-8FAE-4D75-A500-7644E95894C3}"/>
              </a:ext>
            </a:extLst>
          </p:cNvPr>
          <p:cNvSpPr txBox="1"/>
          <p:nvPr/>
        </p:nvSpPr>
        <p:spPr>
          <a:xfrm>
            <a:off x="5919109" y="401602"/>
            <a:ext cx="1245770" cy="584775"/>
          </a:xfrm>
          <a:prstGeom prst="rect">
            <a:avLst/>
          </a:prstGeom>
          <a:noFill/>
        </p:spPr>
        <p:txBody>
          <a:bodyPr wrap="square" rtlCol="0">
            <a:spAutoFit/>
          </a:bodyPr>
          <a:lstStyle/>
          <a:p>
            <a:r>
              <a:rPr lang="en-US" sz="1600" dirty="0">
                <a:solidFill>
                  <a:srgbClr val="00B050"/>
                </a:solidFill>
              </a:rPr>
              <a:t>2017/5777</a:t>
            </a:r>
          </a:p>
          <a:p>
            <a:endParaRPr lang="en-US" sz="1600" dirty="0">
              <a:solidFill>
                <a:srgbClr val="00B050"/>
              </a:solidFill>
            </a:endParaRPr>
          </a:p>
        </p:txBody>
      </p:sp>
      <p:sp>
        <p:nvSpPr>
          <p:cNvPr id="254" name="TextBox 253">
            <a:extLst>
              <a:ext uri="{FF2B5EF4-FFF2-40B4-BE49-F238E27FC236}">
                <a16:creationId xmlns:a16="http://schemas.microsoft.com/office/drawing/2014/main" id="{058481F4-2B12-424A-85EA-555EAE5E4ACC}"/>
              </a:ext>
            </a:extLst>
          </p:cNvPr>
          <p:cNvSpPr txBox="1"/>
          <p:nvPr/>
        </p:nvSpPr>
        <p:spPr>
          <a:xfrm>
            <a:off x="5353707" y="1743783"/>
            <a:ext cx="1739536" cy="523220"/>
          </a:xfrm>
          <a:prstGeom prst="rect">
            <a:avLst/>
          </a:prstGeom>
          <a:noFill/>
        </p:spPr>
        <p:txBody>
          <a:bodyPr wrap="square" rtlCol="0">
            <a:spAutoFit/>
          </a:bodyPr>
          <a:lstStyle/>
          <a:p>
            <a:pPr algn="ctr"/>
            <a:r>
              <a:rPr lang="en-US" sz="1400" dirty="0"/>
              <a:t>Eclipse</a:t>
            </a:r>
            <a:br>
              <a:rPr lang="en-US" sz="1400" dirty="0"/>
            </a:br>
            <a:r>
              <a:rPr lang="en-US" sz="1400" dirty="0"/>
              <a:t>(Sign of Jonah)</a:t>
            </a:r>
          </a:p>
        </p:txBody>
      </p:sp>
      <p:sp>
        <p:nvSpPr>
          <p:cNvPr id="17" name="Oval 16">
            <a:extLst>
              <a:ext uri="{FF2B5EF4-FFF2-40B4-BE49-F238E27FC236}">
                <a16:creationId xmlns:a16="http://schemas.microsoft.com/office/drawing/2014/main" id="{85516DB6-375D-4681-8C1E-54FBC3168BCB}"/>
              </a:ext>
            </a:extLst>
          </p:cNvPr>
          <p:cNvSpPr/>
          <p:nvPr/>
        </p:nvSpPr>
        <p:spPr>
          <a:xfrm>
            <a:off x="6446458" y="2270552"/>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5" name="Oval 254">
            <a:extLst>
              <a:ext uri="{FF2B5EF4-FFF2-40B4-BE49-F238E27FC236}">
                <a16:creationId xmlns:a16="http://schemas.microsoft.com/office/drawing/2014/main" id="{2F1E7887-4C20-4971-A223-757BE6DCCC1C}"/>
              </a:ext>
            </a:extLst>
          </p:cNvPr>
          <p:cNvSpPr/>
          <p:nvPr/>
        </p:nvSpPr>
        <p:spPr>
          <a:xfrm>
            <a:off x="5878559" y="3144742"/>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7" name="TextBox 256">
            <a:extLst>
              <a:ext uri="{FF2B5EF4-FFF2-40B4-BE49-F238E27FC236}">
                <a16:creationId xmlns:a16="http://schemas.microsoft.com/office/drawing/2014/main" id="{3F2EB3A8-EA19-4491-B8EC-8596BE7F05C4}"/>
              </a:ext>
            </a:extLst>
          </p:cNvPr>
          <p:cNvSpPr txBox="1"/>
          <p:nvPr/>
        </p:nvSpPr>
        <p:spPr>
          <a:xfrm>
            <a:off x="8564438" y="1770802"/>
            <a:ext cx="1763099" cy="523220"/>
          </a:xfrm>
          <a:prstGeom prst="rect">
            <a:avLst/>
          </a:prstGeom>
          <a:noFill/>
        </p:spPr>
        <p:txBody>
          <a:bodyPr wrap="square" rtlCol="0">
            <a:spAutoFit/>
          </a:bodyPr>
          <a:lstStyle/>
          <a:p>
            <a:pPr algn="ctr"/>
            <a:r>
              <a:rPr lang="en-US" sz="1400" dirty="0"/>
              <a:t>Eclipse</a:t>
            </a:r>
          </a:p>
          <a:p>
            <a:pPr algn="ctr"/>
            <a:r>
              <a:rPr lang="en-US" sz="1400" dirty="0"/>
              <a:t>(Sign of the Times)</a:t>
            </a:r>
          </a:p>
        </p:txBody>
      </p:sp>
      <p:sp>
        <p:nvSpPr>
          <p:cNvPr id="258" name="Oval 257">
            <a:extLst>
              <a:ext uri="{FF2B5EF4-FFF2-40B4-BE49-F238E27FC236}">
                <a16:creationId xmlns:a16="http://schemas.microsoft.com/office/drawing/2014/main" id="{CA0EC3D3-3623-4B94-82B2-18383774899E}"/>
              </a:ext>
            </a:extLst>
          </p:cNvPr>
          <p:cNvSpPr/>
          <p:nvPr/>
        </p:nvSpPr>
        <p:spPr>
          <a:xfrm>
            <a:off x="8917107" y="2267861"/>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0" name="TextBox 259">
            <a:extLst>
              <a:ext uri="{FF2B5EF4-FFF2-40B4-BE49-F238E27FC236}">
                <a16:creationId xmlns:a16="http://schemas.microsoft.com/office/drawing/2014/main" id="{53408E5E-7116-481E-96D9-3E3FC4D6E9CD}"/>
              </a:ext>
            </a:extLst>
          </p:cNvPr>
          <p:cNvSpPr txBox="1"/>
          <p:nvPr/>
        </p:nvSpPr>
        <p:spPr>
          <a:xfrm>
            <a:off x="7214781" y="1733798"/>
            <a:ext cx="1197780" cy="523220"/>
          </a:xfrm>
          <a:prstGeom prst="rect">
            <a:avLst/>
          </a:prstGeom>
          <a:noFill/>
        </p:spPr>
        <p:txBody>
          <a:bodyPr wrap="square" rtlCol="0">
            <a:spAutoFit/>
          </a:bodyPr>
          <a:lstStyle/>
          <a:p>
            <a:pPr algn="ctr"/>
            <a:r>
              <a:rPr lang="en-US" sz="1400" dirty="0"/>
              <a:t>7 </a:t>
            </a:r>
            <a:br>
              <a:rPr lang="en-US" sz="1400" dirty="0"/>
            </a:br>
            <a:r>
              <a:rPr lang="en-US" sz="1400" dirty="0"/>
              <a:t>Years</a:t>
            </a:r>
          </a:p>
        </p:txBody>
      </p:sp>
      <p:sp>
        <p:nvSpPr>
          <p:cNvPr id="261" name="Oval 260">
            <a:extLst>
              <a:ext uri="{FF2B5EF4-FFF2-40B4-BE49-F238E27FC236}">
                <a16:creationId xmlns:a16="http://schemas.microsoft.com/office/drawing/2014/main" id="{AAB9C9D4-F501-4531-92CF-48C5063DD37B}"/>
              </a:ext>
            </a:extLst>
          </p:cNvPr>
          <p:cNvSpPr/>
          <p:nvPr/>
        </p:nvSpPr>
        <p:spPr>
          <a:xfrm>
            <a:off x="6510129" y="3144742"/>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2" name="TextBox 261">
            <a:extLst>
              <a:ext uri="{FF2B5EF4-FFF2-40B4-BE49-F238E27FC236}">
                <a16:creationId xmlns:a16="http://schemas.microsoft.com/office/drawing/2014/main" id="{973322AF-8F88-4E1D-A5A6-7DA4213C6A5F}"/>
              </a:ext>
            </a:extLst>
          </p:cNvPr>
          <p:cNvSpPr txBox="1"/>
          <p:nvPr/>
        </p:nvSpPr>
        <p:spPr>
          <a:xfrm>
            <a:off x="5743736" y="2866105"/>
            <a:ext cx="2001441" cy="307777"/>
          </a:xfrm>
          <a:prstGeom prst="rect">
            <a:avLst/>
          </a:prstGeom>
          <a:noFill/>
        </p:spPr>
        <p:txBody>
          <a:bodyPr wrap="square" rtlCol="0">
            <a:spAutoFit/>
          </a:bodyPr>
          <a:lstStyle/>
          <a:p>
            <a:pPr algn="ctr"/>
            <a:r>
              <a:rPr lang="en-US" sz="1400" dirty="0"/>
              <a:t>Sign of  Woman</a:t>
            </a:r>
          </a:p>
        </p:txBody>
      </p:sp>
      <p:sp>
        <p:nvSpPr>
          <p:cNvPr id="270" name="TextBox 269">
            <a:extLst>
              <a:ext uri="{FF2B5EF4-FFF2-40B4-BE49-F238E27FC236}">
                <a16:creationId xmlns:a16="http://schemas.microsoft.com/office/drawing/2014/main" id="{61CD17D4-F407-484C-9EE1-4D887C8E8424}"/>
              </a:ext>
            </a:extLst>
          </p:cNvPr>
          <p:cNvSpPr txBox="1"/>
          <p:nvPr/>
        </p:nvSpPr>
        <p:spPr>
          <a:xfrm>
            <a:off x="6588890" y="3260051"/>
            <a:ext cx="3225325" cy="523220"/>
          </a:xfrm>
          <a:prstGeom prst="rect">
            <a:avLst/>
          </a:prstGeom>
          <a:noFill/>
        </p:spPr>
        <p:txBody>
          <a:bodyPr wrap="square" rtlCol="0">
            <a:spAutoFit/>
          </a:bodyPr>
          <a:lstStyle/>
          <a:p>
            <a:r>
              <a:rPr lang="en-US" sz="1400" dirty="0"/>
              <a:t>Woman (Church) Protected for 1260 days (3.5 years to March 5, 2021)</a:t>
            </a:r>
          </a:p>
        </p:txBody>
      </p:sp>
      <p:sp>
        <p:nvSpPr>
          <p:cNvPr id="271" name="Oval 270">
            <a:extLst>
              <a:ext uri="{FF2B5EF4-FFF2-40B4-BE49-F238E27FC236}">
                <a16:creationId xmlns:a16="http://schemas.microsoft.com/office/drawing/2014/main" id="{D36C4F8E-86DF-44DA-B958-8940914E84BE}"/>
              </a:ext>
            </a:extLst>
          </p:cNvPr>
          <p:cNvSpPr/>
          <p:nvPr/>
        </p:nvSpPr>
        <p:spPr>
          <a:xfrm>
            <a:off x="7752236" y="3181258"/>
            <a:ext cx="122871" cy="11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72" name="Straight Arrow Connector 271">
            <a:extLst>
              <a:ext uri="{FF2B5EF4-FFF2-40B4-BE49-F238E27FC236}">
                <a16:creationId xmlns:a16="http://schemas.microsoft.com/office/drawing/2014/main" id="{21F252AE-76F3-4E67-BD91-9189E6EEA95C}"/>
              </a:ext>
            </a:extLst>
          </p:cNvPr>
          <p:cNvCxnSpPr>
            <a:cxnSpLocks/>
          </p:cNvCxnSpPr>
          <p:nvPr/>
        </p:nvCxnSpPr>
        <p:spPr>
          <a:xfrm>
            <a:off x="6569329" y="2326196"/>
            <a:ext cx="1191419" cy="0"/>
          </a:xfrm>
          <a:prstGeom prst="straightConnector1">
            <a:avLst/>
          </a:prstGeom>
          <a:ln w="1905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75" name="Straight Arrow Connector 274">
            <a:extLst>
              <a:ext uri="{FF2B5EF4-FFF2-40B4-BE49-F238E27FC236}">
                <a16:creationId xmlns:a16="http://schemas.microsoft.com/office/drawing/2014/main" id="{2F885516-905E-4E97-AD51-812012E19783}"/>
              </a:ext>
            </a:extLst>
          </p:cNvPr>
          <p:cNvCxnSpPr>
            <a:cxnSpLocks/>
          </p:cNvCxnSpPr>
          <p:nvPr/>
        </p:nvCxnSpPr>
        <p:spPr>
          <a:xfrm>
            <a:off x="7732867" y="2327500"/>
            <a:ext cx="1179699" cy="0"/>
          </a:xfrm>
          <a:prstGeom prst="straightConnector1">
            <a:avLst/>
          </a:prstGeom>
          <a:ln w="1905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79" name="TextBox 278">
            <a:extLst>
              <a:ext uri="{FF2B5EF4-FFF2-40B4-BE49-F238E27FC236}">
                <a16:creationId xmlns:a16="http://schemas.microsoft.com/office/drawing/2014/main" id="{B01FCF47-F01C-4A8E-8C01-04AA8392B968}"/>
              </a:ext>
            </a:extLst>
          </p:cNvPr>
          <p:cNvSpPr txBox="1"/>
          <p:nvPr/>
        </p:nvSpPr>
        <p:spPr>
          <a:xfrm>
            <a:off x="6796226" y="2023521"/>
            <a:ext cx="763142" cy="307777"/>
          </a:xfrm>
          <a:prstGeom prst="rect">
            <a:avLst/>
          </a:prstGeom>
          <a:noFill/>
        </p:spPr>
        <p:txBody>
          <a:bodyPr wrap="square" rtlCol="0">
            <a:spAutoFit/>
          </a:bodyPr>
          <a:lstStyle/>
          <a:p>
            <a:pPr algn="ctr"/>
            <a:r>
              <a:rPr lang="en-US" sz="1400" dirty="0"/>
              <a:t>3.5</a:t>
            </a:r>
          </a:p>
        </p:txBody>
      </p:sp>
      <p:sp>
        <p:nvSpPr>
          <p:cNvPr id="280" name="TextBox 279">
            <a:extLst>
              <a:ext uri="{FF2B5EF4-FFF2-40B4-BE49-F238E27FC236}">
                <a16:creationId xmlns:a16="http://schemas.microsoft.com/office/drawing/2014/main" id="{DA2055A9-5CE1-42B0-8B25-9138E19B0A28}"/>
              </a:ext>
            </a:extLst>
          </p:cNvPr>
          <p:cNvSpPr txBox="1"/>
          <p:nvPr/>
        </p:nvSpPr>
        <p:spPr>
          <a:xfrm>
            <a:off x="7998007" y="2053383"/>
            <a:ext cx="723721" cy="307777"/>
          </a:xfrm>
          <a:prstGeom prst="rect">
            <a:avLst/>
          </a:prstGeom>
          <a:noFill/>
        </p:spPr>
        <p:txBody>
          <a:bodyPr wrap="square" rtlCol="0">
            <a:spAutoFit/>
          </a:bodyPr>
          <a:lstStyle/>
          <a:p>
            <a:pPr algn="ctr"/>
            <a:r>
              <a:rPr lang="en-US" sz="1400" dirty="0"/>
              <a:t>3.5</a:t>
            </a:r>
          </a:p>
        </p:txBody>
      </p:sp>
      <p:cxnSp>
        <p:nvCxnSpPr>
          <p:cNvPr id="62" name="Straight Arrow Connector 61">
            <a:extLst>
              <a:ext uri="{FF2B5EF4-FFF2-40B4-BE49-F238E27FC236}">
                <a16:creationId xmlns:a16="http://schemas.microsoft.com/office/drawing/2014/main" id="{E3A0720E-96E5-4E95-9835-61F216E504B2}"/>
              </a:ext>
            </a:extLst>
          </p:cNvPr>
          <p:cNvCxnSpPr>
            <a:cxnSpLocks/>
          </p:cNvCxnSpPr>
          <p:nvPr/>
        </p:nvCxnSpPr>
        <p:spPr>
          <a:xfrm>
            <a:off x="5532627" y="2724119"/>
            <a:ext cx="405027" cy="0"/>
          </a:xfrm>
          <a:prstGeom prst="straightConnector1">
            <a:avLst/>
          </a:prstGeom>
          <a:ln w="1905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65" name="TextBox 64">
            <a:extLst>
              <a:ext uri="{FF2B5EF4-FFF2-40B4-BE49-F238E27FC236}">
                <a16:creationId xmlns:a16="http://schemas.microsoft.com/office/drawing/2014/main" id="{757020DE-EC3B-44E0-96C8-A184476D899B}"/>
              </a:ext>
            </a:extLst>
          </p:cNvPr>
          <p:cNvSpPr txBox="1"/>
          <p:nvPr/>
        </p:nvSpPr>
        <p:spPr>
          <a:xfrm>
            <a:off x="5013813" y="2416342"/>
            <a:ext cx="1442656" cy="307777"/>
          </a:xfrm>
          <a:prstGeom prst="rect">
            <a:avLst/>
          </a:prstGeom>
          <a:noFill/>
        </p:spPr>
        <p:txBody>
          <a:bodyPr wrap="square" rtlCol="0">
            <a:spAutoFit/>
          </a:bodyPr>
          <a:lstStyle/>
          <a:p>
            <a:pPr algn="ctr"/>
            <a:r>
              <a:rPr lang="en-US" sz="1400" dirty="0"/>
              <a:t>Blood Moons</a:t>
            </a:r>
          </a:p>
        </p:txBody>
      </p:sp>
      <p:sp>
        <p:nvSpPr>
          <p:cNvPr id="70" name="TextBox 69">
            <a:extLst>
              <a:ext uri="{FF2B5EF4-FFF2-40B4-BE49-F238E27FC236}">
                <a16:creationId xmlns:a16="http://schemas.microsoft.com/office/drawing/2014/main" id="{8D20735B-58DC-48CC-BC9D-B2BC7E0BF796}"/>
              </a:ext>
            </a:extLst>
          </p:cNvPr>
          <p:cNvSpPr txBox="1"/>
          <p:nvPr/>
        </p:nvSpPr>
        <p:spPr>
          <a:xfrm rot="16200000">
            <a:off x="1325003" y="2491874"/>
            <a:ext cx="1600487" cy="307777"/>
          </a:xfrm>
          <a:prstGeom prst="rect">
            <a:avLst/>
          </a:prstGeom>
          <a:noFill/>
        </p:spPr>
        <p:txBody>
          <a:bodyPr wrap="square" rtlCol="0">
            <a:spAutoFit/>
          </a:bodyPr>
          <a:lstStyle/>
          <a:p>
            <a:r>
              <a:rPr lang="en-US" sz="1400" dirty="0"/>
              <a:t>Signs in Heavens</a:t>
            </a:r>
          </a:p>
        </p:txBody>
      </p:sp>
      <p:sp>
        <p:nvSpPr>
          <p:cNvPr id="72" name="TextBox 71">
            <a:extLst>
              <a:ext uri="{FF2B5EF4-FFF2-40B4-BE49-F238E27FC236}">
                <a16:creationId xmlns:a16="http://schemas.microsoft.com/office/drawing/2014/main" id="{7AE3F05F-BE57-46B7-81D0-51BC7CD79BF6}"/>
              </a:ext>
            </a:extLst>
          </p:cNvPr>
          <p:cNvSpPr txBox="1"/>
          <p:nvPr/>
        </p:nvSpPr>
        <p:spPr>
          <a:xfrm>
            <a:off x="2033606" y="2056678"/>
            <a:ext cx="1197780" cy="338554"/>
          </a:xfrm>
          <a:prstGeom prst="rect">
            <a:avLst/>
          </a:prstGeom>
          <a:noFill/>
        </p:spPr>
        <p:txBody>
          <a:bodyPr wrap="square" rtlCol="0">
            <a:spAutoFit/>
          </a:bodyPr>
          <a:lstStyle/>
          <a:p>
            <a:pPr algn="ctr"/>
            <a:r>
              <a:rPr lang="en-US" sz="1600" b="1" dirty="0"/>
              <a:t>Sun</a:t>
            </a:r>
          </a:p>
        </p:txBody>
      </p:sp>
      <p:sp>
        <p:nvSpPr>
          <p:cNvPr id="73" name="TextBox 72">
            <a:extLst>
              <a:ext uri="{FF2B5EF4-FFF2-40B4-BE49-F238E27FC236}">
                <a16:creationId xmlns:a16="http://schemas.microsoft.com/office/drawing/2014/main" id="{900CB924-8A81-4D44-B75E-FA407B283FB2}"/>
              </a:ext>
            </a:extLst>
          </p:cNvPr>
          <p:cNvSpPr txBox="1"/>
          <p:nvPr/>
        </p:nvSpPr>
        <p:spPr>
          <a:xfrm>
            <a:off x="2111645" y="2650027"/>
            <a:ext cx="1197780" cy="338554"/>
          </a:xfrm>
          <a:prstGeom prst="rect">
            <a:avLst/>
          </a:prstGeom>
          <a:noFill/>
        </p:spPr>
        <p:txBody>
          <a:bodyPr wrap="square" rtlCol="0">
            <a:spAutoFit/>
          </a:bodyPr>
          <a:lstStyle/>
          <a:p>
            <a:pPr algn="ctr"/>
            <a:r>
              <a:rPr lang="en-US" sz="1600" b="1" dirty="0"/>
              <a:t>Moon</a:t>
            </a:r>
          </a:p>
        </p:txBody>
      </p:sp>
      <p:sp>
        <p:nvSpPr>
          <p:cNvPr id="74" name="TextBox 73">
            <a:extLst>
              <a:ext uri="{FF2B5EF4-FFF2-40B4-BE49-F238E27FC236}">
                <a16:creationId xmlns:a16="http://schemas.microsoft.com/office/drawing/2014/main" id="{51C68750-26FB-4A50-99D9-4C2F96BF6FAD}"/>
              </a:ext>
            </a:extLst>
          </p:cNvPr>
          <p:cNvSpPr txBox="1"/>
          <p:nvPr/>
        </p:nvSpPr>
        <p:spPr>
          <a:xfrm>
            <a:off x="2094923" y="3135287"/>
            <a:ext cx="1197780" cy="338554"/>
          </a:xfrm>
          <a:prstGeom prst="rect">
            <a:avLst/>
          </a:prstGeom>
          <a:noFill/>
        </p:spPr>
        <p:txBody>
          <a:bodyPr wrap="square" rtlCol="0">
            <a:spAutoFit/>
          </a:bodyPr>
          <a:lstStyle/>
          <a:p>
            <a:pPr algn="ctr"/>
            <a:r>
              <a:rPr lang="en-US" sz="1600" b="1" dirty="0"/>
              <a:t>Stars</a:t>
            </a:r>
          </a:p>
        </p:txBody>
      </p:sp>
      <p:cxnSp>
        <p:nvCxnSpPr>
          <p:cNvPr id="71" name="Straight Arrow Connector 70">
            <a:extLst>
              <a:ext uri="{FF2B5EF4-FFF2-40B4-BE49-F238E27FC236}">
                <a16:creationId xmlns:a16="http://schemas.microsoft.com/office/drawing/2014/main" id="{F1F58291-C033-4DF0-A093-6FFA60C9A2F7}"/>
              </a:ext>
            </a:extLst>
          </p:cNvPr>
          <p:cNvCxnSpPr>
            <a:cxnSpLocks/>
          </p:cNvCxnSpPr>
          <p:nvPr/>
        </p:nvCxnSpPr>
        <p:spPr>
          <a:xfrm>
            <a:off x="6590782" y="3218108"/>
            <a:ext cx="1169966"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7" name="Straight Connector 76">
            <a:extLst>
              <a:ext uri="{FF2B5EF4-FFF2-40B4-BE49-F238E27FC236}">
                <a16:creationId xmlns:a16="http://schemas.microsoft.com/office/drawing/2014/main" id="{E5805224-440A-40C5-A584-3D9601A78041}"/>
              </a:ext>
            </a:extLst>
          </p:cNvPr>
          <p:cNvCxnSpPr/>
          <p:nvPr/>
        </p:nvCxnSpPr>
        <p:spPr>
          <a:xfrm>
            <a:off x="9602418" y="874432"/>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76DA693-DCE0-4544-B649-35F4F8C09EA8}"/>
              </a:ext>
            </a:extLst>
          </p:cNvPr>
          <p:cNvCxnSpPr/>
          <p:nvPr/>
        </p:nvCxnSpPr>
        <p:spPr>
          <a:xfrm>
            <a:off x="10311943" y="874430"/>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B83B24B-38C8-43C3-AFFB-4509DC7F7669}"/>
              </a:ext>
            </a:extLst>
          </p:cNvPr>
          <p:cNvCxnSpPr/>
          <p:nvPr/>
        </p:nvCxnSpPr>
        <p:spPr>
          <a:xfrm>
            <a:off x="11010826" y="874315"/>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63B8B55-3952-4DA3-940F-0743408053F0}"/>
              </a:ext>
            </a:extLst>
          </p:cNvPr>
          <p:cNvCxnSpPr/>
          <p:nvPr/>
        </p:nvCxnSpPr>
        <p:spPr>
          <a:xfrm>
            <a:off x="11740677" y="877836"/>
            <a:ext cx="0" cy="91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E1FEFA-083D-444D-939C-47AD6390E85A}"/>
              </a:ext>
            </a:extLst>
          </p:cNvPr>
          <p:cNvCxnSpPr/>
          <p:nvPr/>
        </p:nvCxnSpPr>
        <p:spPr>
          <a:xfrm>
            <a:off x="234414" y="872223"/>
            <a:ext cx="11769776" cy="0"/>
          </a:xfrm>
          <a:prstGeom prst="line">
            <a:avLst/>
          </a:prstGeom>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A572CC61-2AA1-4200-BBF4-4C0E181324CB}"/>
              </a:ext>
            </a:extLst>
          </p:cNvPr>
          <p:cNvSpPr txBox="1"/>
          <p:nvPr/>
        </p:nvSpPr>
        <p:spPr>
          <a:xfrm>
            <a:off x="9306984" y="585661"/>
            <a:ext cx="672411" cy="338554"/>
          </a:xfrm>
          <a:prstGeom prst="rect">
            <a:avLst/>
          </a:prstGeom>
          <a:noFill/>
        </p:spPr>
        <p:txBody>
          <a:bodyPr wrap="square" rtlCol="0">
            <a:spAutoFit/>
          </a:bodyPr>
          <a:lstStyle/>
          <a:p>
            <a:r>
              <a:rPr lang="en-US" sz="1600" dirty="0"/>
              <a:t>2026</a:t>
            </a:r>
          </a:p>
        </p:txBody>
      </p:sp>
      <p:sp>
        <p:nvSpPr>
          <p:cNvPr id="85" name="TextBox 84">
            <a:extLst>
              <a:ext uri="{FF2B5EF4-FFF2-40B4-BE49-F238E27FC236}">
                <a16:creationId xmlns:a16="http://schemas.microsoft.com/office/drawing/2014/main" id="{AB600CD7-5E5A-4123-BD6D-17AD6C4CCF33}"/>
              </a:ext>
            </a:extLst>
          </p:cNvPr>
          <p:cNvSpPr txBox="1"/>
          <p:nvPr/>
        </p:nvSpPr>
        <p:spPr>
          <a:xfrm>
            <a:off x="9986576" y="577723"/>
            <a:ext cx="672411" cy="338554"/>
          </a:xfrm>
          <a:prstGeom prst="rect">
            <a:avLst/>
          </a:prstGeom>
          <a:noFill/>
        </p:spPr>
        <p:txBody>
          <a:bodyPr wrap="square" rtlCol="0">
            <a:spAutoFit/>
          </a:bodyPr>
          <a:lstStyle/>
          <a:p>
            <a:r>
              <a:rPr lang="en-US" sz="1600" dirty="0"/>
              <a:t>2028</a:t>
            </a:r>
          </a:p>
        </p:txBody>
      </p:sp>
      <p:sp>
        <p:nvSpPr>
          <p:cNvPr id="86" name="TextBox 85">
            <a:extLst>
              <a:ext uri="{FF2B5EF4-FFF2-40B4-BE49-F238E27FC236}">
                <a16:creationId xmlns:a16="http://schemas.microsoft.com/office/drawing/2014/main" id="{B8AF6D22-4F41-4F01-B2A4-01AB37071656}"/>
              </a:ext>
            </a:extLst>
          </p:cNvPr>
          <p:cNvSpPr txBox="1"/>
          <p:nvPr/>
        </p:nvSpPr>
        <p:spPr>
          <a:xfrm>
            <a:off x="10666168" y="569785"/>
            <a:ext cx="672411" cy="338554"/>
          </a:xfrm>
          <a:prstGeom prst="rect">
            <a:avLst/>
          </a:prstGeom>
          <a:noFill/>
        </p:spPr>
        <p:txBody>
          <a:bodyPr wrap="square" rtlCol="0">
            <a:spAutoFit/>
          </a:bodyPr>
          <a:lstStyle/>
          <a:p>
            <a:r>
              <a:rPr lang="en-US" sz="1600" dirty="0"/>
              <a:t>2030</a:t>
            </a:r>
          </a:p>
        </p:txBody>
      </p:sp>
      <p:sp>
        <p:nvSpPr>
          <p:cNvPr id="87" name="TextBox 86">
            <a:extLst>
              <a:ext uri="{FF2B5EF4-FFF2-40B4-BE49-F238E27FC236}">
                <a16:creationId xmlns:a16="http://schemas.microsoft.com/office/drawing/2014/main" id="{BE5A59D5-ABC8-422F-9F42-BD8EA59F7133}"/>
              </a:ext>
            </a:extLst>
          </p:cNvPr>
          <p:cNvSpPr txBox="1"/>
          <p:nvPr/>
        </p:nvSpPr>
        <p:spPr>
          <a:xfrm>
            <a:off x="11345760" y="561847"/>
            <a:ext cx="672411" cy="338554"/>
          </a:xfrm>
          <a:prstGeom prst="rect">
            <a:avLst/>
          </a:prstGeom>
          <a:noFill/>
        </p:spPr>
        <p:txBody>
          <a:bodyPr wrap="square" rtlCol="0">
            <a:spAutoFit/>
          </a:bodyPr>
          <a:lstStyle/>
          <a:p>
            <a:r>
              <a:rPr lang="en-US" sz="1600" dirty="0"/>
              <a:t>2032</a:t>
            </a:r>
          </a:p>
        </p:txBody>
      </p:sp>
      <p:cxnSp>
        <p:nvCxnSpPr>
          <p:cNvPr id="20" name="Straight Connector 19">
            <a:extLst>
              <a:ext uri="{FF2B5EF4-FFF2-40B4-BE49-F238E27FC236}">
                <a16:creationId xmlns:a16="http://schemas.microsoft.com/office/drawing/2014/main" id="{AD3244D9-2D0E-47E2-9ECD-5B4D99D60BD6}"/>
              </a:ext>
            </a:extLst>
          </p:cNvPr>
          <p:cNvCxnSpPr>
            <a:cxnSpLocks/>
          </p:cNvCxnSpPr>
          <p:nvPr/>
        </p:nvCxnSpPr>
        <p:spPr>
          <a:xfrm flipV="1">
            <a:off x="6434741" y="693989"/>
            <a:ext cx="0" cy="1986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6FDBAAD6-7A7C-4E36-B6F9-C683FDD18080}"/>
              </a:ext>
            </a:extLst>
          </p:cNvPr>
          <p:cNvSpPr txBox="1"/>
          <p:nvPr/>
        </p:nvSpPr>
        <p:spPr>
          <a:xfrm>
            <a:off x="620873" y="962035"/>
            <a:ext cx="8726940" cy="307777"/>
          </a:xfrm>
          <a:prstGeom prst="rect">
            <a:avLst/>
          </a:prstGeom>
          <a:noFill/>
        </p:spPr>
        <p:txBody>
          <a:bodyPr wrap="square" rtlCol="0">
            <a:spAutoFit/>
          </a:bodyPr>
          <a:lstStyle/>
          <a:p>
            <a:r>
              <a:rPr lang="en-US" sz="1400" dirty="0"/>
              <a:t>1967 Generation of “Time of Gentiles Fulfilled” (70 years per generation-Psalms 90:10) </a:t>
            </a:r>
          </a:p>
        </p:txBody>
      </p:sp>
      <p:sp>
        <p:nvSpPr>
          <p:cNvPr id="89" name="TextBox 88">
            <a:extLst>
              <a:ext uri="{FF2B5EF4-FFF2-40B4-BE49-F238E27FC236}">
                <a16:creationId xmlns:a16="http://schemas.microsoft.com/office/drawing/2014/main" id="{BFCC60EF-95BF-4CD6-98D3-0F1722AFD628}"/>
              </a:ext>
            </a:extLst>
          </p:cNvPr>
          <p:cNvSpPr txBox="1"/>
          <p:nvPr/>
        </p:nvSpPr>
        <p:spPr>
          <a:xfrm>
            <a:off x="639678" y="1250545"/>
            <a:ext cx="11364512" cy="523220"/>
          </a:xfrm>
          <a:prstGeom prst="rect">
            <a:avLst/>
          </a:prstGeom>
          <a:noFill/>
        </p:spPr>
        <p:txBody>
          <a:bodyPr wrap="square" rtlCol="0">
            <a:spAutoFit/>
          </a:bodyPr>
          <a:lstStyle/>
          <a:p>
            <a:pPr>
              <a:tabLst>
                <a:tab pos="465138" algn="l"/>
                <a:tab pos="1765300" algn="l"/>
                <a:tab pos="5037138" algn="l"/>
              </a:tabLst>
            </a:pPr>
            <a:r>
              <a:rPr lang="en-US" sz="1400" dirty="0">
                <a:solidFill>
                  <a:schemeClr val="accent5">
                    <a:lumMod val="75000"/>
                  </a:schemeClr>
                </a:solidFill>
              </a:rPr>
              <a:t>	</a:t>
            </a:r>
            <a:r>
              <a:rPr lang="en-US" sz="1400" dirty="0"/>
              <a:t>Wickedness and Broken Covenants		2017 (5777) Significance: </a:t>
            </a:r>
            <a:br>
              <a:rPr lang="en-US" sz="1400" dirty="0"/>
            </a:br>
            <a:r>
              <a:rPr lang="en-US" sz="1400" dirty="0"/>
              <a:t>		100 years from Balfour (1917 - Jubilee), 70 years from UN (1947), 50 years from Jerusalem return (1967 – Jubilee)</a:t>
            </a:r>
          </a:p>
        </p:txBody>
      </p:sp>
      <p:cxnSp>
        <p:nvCxnSpPr>
          <p:cNvPr id="90" name="Straight Arrow Connector 89">
            <a:extLst>
              <a:ext uri="{FF2B5EF4-FFF2-40B4-BE49-F238E27FC236}">
                <a16:creationId xmlns:a16="http://schemas.microsoft.com/office/drawing/2014/main" id="{DED2D292-AA17-4494-AB59-B8A99C1DEFF7}"/>
              </a:ext>
            </a:extLst>
          </p:cNvPr>
          <p:cNvCxnSpPr>
            <a:cxnSpLocks/>
          </p:cNvCxnSpPr>
          <p:nvPr/>
        </p:nvCxnSpPr>
        <p:spPr>
          <a:xfrm flipV="1">
            <a:off x="562032" y="1189907"/>
            <a:ext cx="11152914" cy="55326"/>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1" name="TextBox 90">
            <a:extLst>
              <a:ext uri="{FF2B5EF4-FFF2-40B4-BE49-F238E27FC236}">
                <a16:creationId xmlns:a16="http://schemas.microsoft.com/office/drawing/2014/main" id="{38396713-227B-45AA-BA22-4BD3C4847A65}"/>
              </a:ext>
            </a:extLst>
          </p:cNvPr>
          <p:cNvSpPr txBox="1"/>
          <p:nvPr/>
        </p:nvSpPr>
        <p:spPr>
          <a:xfrm>
            <a:off x="637591" y="1535213"/>
            <a:ext cx="1007157" cy="646331"/>
          </a:xfrm>
          <a:prstGeom prst="rect">
            <a:avLst/>
          </a:prstGeom>
          <a:noFill/>
        </p:spPr>
        <p:txBody>
          <a:bodyPr wrap="square" rtlCol="0">
            <a:spAutoFit/>
          </a:bodyPr>
          <a:lstStyle/>
          <a:p>
            <a:r>
              <a:rPr lang="en-US" sz="1200" dirty="0"/>
              <a:t>9/11/01</a:t>
            </a:r>
          </a:p>
          <a:p>
            <a:r>
              <a:rPr lang="en-US" sz="1200" dirty="0"/>
              <a:t>Attack – Isaiah 9:10 </a:t>
            </a:r>
          </a:p>
        </p:txBody>
      </p:sp>
      <p:sp>
        <p:nvSpPr>
          <p:cNvPr id="3" name="TextBox 2">
            <a:extLst>
              <a:ext uri="{FF2B5EF4-FFF2-40B4-BE49-F238E27FC236}">
                <a16:creationId xmlns:a16="http://schemas.microsoft.com/office/drawing/2014/main" id="{09F10E52-FA9C-4113-BBDD-59BA8ACFCAA8}"/>
              </a:ext>
            </a:extLst>
          </p:cNvPr>
          <p:cNvSpPr txBox="1"/>
          <p:nvPr/>
        </p:nvSpPr>
        <p:spPr>
          <a:xfrm>
            <a:off x="5873006" y="3690744"/>
            <a:ext cx="4459149" cy="307777"/>
          </a:xfrm>
          <a:prstGeom prst="rect">
            <a:avLst/>
          </a:prstGeom>
          <a:noFill/>
        </p:spPr>
        <p:txBody>
          <a:bodyPr wrap="square" rtlCol="0">
            <a:spAutoFit/>
          </a:bodyPr>
          <a:lstStyle/>
          <a:p>
            <a:r>
              <a:rPr lang="en-US" sz="1400" dirty="0"/>
              <a:t>Political, International, Religious, Economic Distress</a:t>
            </a:r>
          </a:p>
        </p:txBody>
      </p:sp>
      <p:sp>
        <p:nvSpPr>
          <p:cNvPr id="4" name="TextBox 3">
            <a:extLst>
              <a:ext uri="{FF2B5EF4-FFF2-40B4-BE49-F238E27FC236}">
                <a16:creationId xmlns:a16="http://schemas.microsoft.com/office/drawing/2014/main" id="{13D60354-442D-4A0B-B223-F45A284F59AF}"/>
              </a:ext>
            </a:extLst>
          </p:cNvPr>
          <p:cNvSpPr txBox="1"/>
          <p:nvPr/>
        </p:nvSpPr>
        <p:spPr>
          <a:xfrm>
            <a:off x="1604294" y="3694031"/>
            <a:ext cx="2410691" cy="307777"/>
          </a:xfrm>
          <a:prstGeom prst="rect">
            <a:avLst/>
          </a:prstGeom>
          <a:noFill/>
        </p:spPr>
        <p:txBody>
          <a:bodyPr wrap="square" rtlCol="0">
            <a:spAutoFit/>
          </a:bodyPr>
          <a:lstStyle/>
          <a:p>
            <a:r>
              <a:rPr lang="en-US" sz="1400" dirty="0"/>
              <a:t>Distress of Nations</a:t>
            </a:r>
          </a:p>
        </p:txBody>
      </p:sp>
      <p:sp>
        <p:nvSpPr>
          <p:cNvPr id="5" name="TextBox 4">
            <a:extLst>
              <a:ext uri="{FF2B5EF4-FFF2-40B4-BE49-F238E27FC236}">
                <a16:creationId xmlns:a16="http://schemas.microsoft.com/office/drawing/2014/main" id="{E528368C-0D26-4EB6-B62E-13CB1A7793C7}"/>
              </a:ext>
            </a:extLst>
          </p:cNvPr>
          <p:cNvSpPr txBox="1"/>
          <p:nvPr/>
        </p:nvSpPr>
        <p:spPr>
          <a:xfrm>
            <a:off x="1624457" y="4007721"/>
            <a:ext cx="1794927" cy="307777"/>
          </a:xfrm>
          <a:prstGeom prst="rect">
            <a:avLst/>
          </a:prstGeom>
          <a:noFill/>
        </p:spPr>
        <p:txBody>
          <a:bodyPr wrap="square" rtlCol="0">
            <a:spAutoFit/>
          </a:bodyPr>
          <a:lstStyle/>
          <a:p>
            <a:r>
              <a:rPr lang="en-US" sz="1400" dirty="0"/>
              <a:t>Natural Disasters</a:t>
            </a:r>
          </a:p>
        </p:txBody>
      </p:sp>
      <p:sp>
        <p:nvSpPr>
          <p:cNvPr id="76" name="TextBox 75">
            <a:extLst>
              <a:ext uri="{FF2B5EF4-FFF2-40B4-BE49-F238E27FC236}">
                <a16:creationId xmlns:a16="http://schemas.microsoft.com/office/drawing/2014/main" id="{4ACD02CE-046E-491B-857E-C38ABA382476}"/>
              </a:ext>
            </a:extLst>
          </p:cNvPr>
          <p:cNvSpPr txBox="1"/>
          <p:nvPr/>
        </p:nvSpPr>
        <p:spPr>
          <a:xfrm>
            <a:off x="5873006" y="3980295"/>
            <a:ext cx="4664545" cy="307777"/>
          </a:xfrm>
          <a:prstGeom prst="rect">
            <a:avLst/>
          </a:prstGeom>
          <a:noFill/>
        </p:spPr>
        <p:txBody>
          <a:bodyPr wrap="square" rtlCol="0">
            <a:spAutoFit/>
          </a:bodyPr>
          <a:lstStyle/>
          <a:p>
            <a:r>
              <a:rPr lang="en-US" sz="1400" dirty="0"/>
              <a:t>Hurricanes, Plague, Locust, Earthquakes, Fires, Famine</a:t>
            </a:r>
          </a:p>
        </p:txBody>
      </p:sp>
      <p:sp>
        <p:nvSpPr>
          <p:cNvPr id="7" name="TextBox 6">
            <a:extLst>
              <a:ext uri="{FF2B5EF4-FFF2-40B4-BE49-F238E27FC236}">
                <a16:creationId xmlns:a16="http://schemas.microsoft.com/office/drawing/2014/main" id="{FD7D236B-F7D3-4664-89F6-146D50EF96EC}"/>
              </a:ext>
            </a:extLst>
          </p:cNvPr>
          <p:cNvSpPr txBox="1"/>
          <p:nvPr/>
        </p:nvSpPr>
        <p:spPr>
          <a:xfrm>
            <a:off x="1644748" y="4315498"/>
            <a:ext cx="2838991" cy="307777"/>
          </a:xfrm>
          <a:prstGeom prst="rect">
            <a:avLst/>
          </a:prstGeom>
          <a:noFill/>
        </p:spPr>
        <p:txBody>
          <a:bodyPr wrap="square" rtlCol="0">
            <a:spAutoFit/>
          </a:bodyPr>
          <a:lstStyle/>
          <a:p>
            <a:r>
              <a:rPr lang="en-US" sz="1400" dirty="0"/>
              <a:t>Fear, Heaven’s Shaken</a:t>
            </a:r>
          </a:p>
        </p:txBody>
      </p:sp>
      <p:sp>
        <p:nvSpPr>
          <p:cNvPr id="81" name="TextBox 80">
            <a:extLst>
              <a:ext uri="{FF2B5EF4-FFF2-40B4-BE49-F238E27FC236}">
                <a16:creationId xmlns:a16="http://schemas.microsoft.com/office/drawing/2014/main" id="{D50CAC21-A24D-47A2-BA9A-7D8524C51B9A}"/>
              </a:ext>
            </a:extLst>
          </p:cNvPr>
          <p:cNvSpPr txBox="1"/>
          <p:nvPr/>
        </p:nvSpPr>
        <p:spPr>
          <a:xfrm>
            <a:off x="5878451" y="4327905"/>
            <a:ext cx="5467309" cy="307777"/>
          </a:xfrm>
          <a:prstGeom prst="rect">
            <a:avLst/>
          </a:prstGeom>
          <a:noFill/>
        </p:spPr>
        <p:txBody>
          <a:bodyPr wrap="square" rtlCol="0">
            <a:spAutoFit/>
          </a:bodyPr>
          <a:lstStyle/>
          <a:p>
            <a:r>
              <a:rPr lang="en-US" sz="1400" dirty="0"/>
              <a:t>Temples closed, missionaries home, fear rampant, religious decline</a:t>
            </a:r>
          </a:p>
        </p:txBody>
      </p:sp>
      <p:sp>
        <p:nvSpPr>
          <p:cNvPr id="8" name="TextBox 7">
            <a:extLst>
              <a:ext uri="{FF2B5EF4-FFF2-40B4-BE49-F238E27FC236}">
                <a16:creationId xmlns:a16="http://schemas.microsoft.com/office/drawing/2014/main" id="{913AC3C9-9018-4956-95A5-63A160CD8613}"/>
              </a:ext>
            </a:extLst>
          </p:cNvPr>
          <p:cNvSpPr txBox="1"/>
          <p:nvPr/>
        </p:nvSpPr>
        <p:spPr>
          <a:xfrm>
            <a:off x="6530612" y="2298058"/>
            <a:ext cx="2035928" cy="523220"/>
          </a:xfrm>
          <a:prstGeom prst="rect">
            <a:avLst/>
          </a:prstGeom>
          <a:noFill/>
        </p:spPr>
        <p:txBody>
          <a:bodyPr wrap="square" rtlCol="0">
            <a:spAutoFit/>
          </a:bodyPr>
          <a:lstStyle/>
          <a:p>
            <a:r>
              <a:rPr lang="en-US" sz="1400" dirty="0"/>
              <a:t>Beginning </a:t>
            </a:r>
            <a:br>
              <a:rPr lang="en-US" sz="1400" dirty="0"/>
            </a:br>
            <a:r>
              <a:rPr lang="en-US" sz="1400" dirty="0"/>
              <a:t>of Sorrows?</a:t>
            </a:r>
          </a:p>
        </p:txBody>
      </p:sp>
      <p:cxnSp>
        <p:nvCxnSpPr>
          <p:cNvPr id="82" name="Straight Arrow Connector 81">
            <a:extLst>
              <a:ext uri="{FF2B5EF4-FFF2-40B4-BE49-F238E27FC236}">
                <a16:creationId xmlns:a16="http://schemas.microsoft.com/office/drawing/2014/main" id="{474E0824-E7C7-405C-9137-53868E556C1F}"/>
              </a:ext>
            </a:extLst>
          </p:cNvPr>
          <p:cNvCxnSpPr>
            <a:cxnSpLocks/>
          </p:cNvCxnSpPr>
          <p:nvPr/>
        </p:nvCxnSpPr>
        <p:spPr>
          <a:xfrm>
            <a:off x="546109" y="4934505"/>
            <a:ext cx="7186643" cy="0"/>
          </a:xfrm>
          <a:prstGeom prst="straightConnector1">
            <a:avLst/>
          </a:prstGeom>
          <a:ln w="1905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83" name="TextBox 82">
            <a:extLst>
              <a:ext uri="{FF2B5EF4-FFF2-40B4-BE49-F238E27FC236}">
                <a16:creationId xmlns:a16="http://schemas.microsoft.com/office/drawing/2014/main" id="{E9A67C7B-14A6-4895-8FFE-BA106E72F690}"/>
              </a:ext>
            </a:extLst>
          </p:cNvPr>
          <p:cNvSpPr txBox="1"/>
          <p:nvPr/>
        </p:nvSpPr>
        <p:spPr>
          <a:xfrm>
            <a:off x="226064" y="4029711"/>
            <a:ext cx="1442656" cy="523220"/>
          </a:xfrm>
          <a:prstGeom prst="rect">
            <a:avLst/>
          </a:prstGeom>
          <a:noFill/>
        </p:spPr>
        <p:txBody>
          <a:bodyPr wrap="square" rtlCol="0">
            <a:spAutoFit/>
          </a:bodyPr>
          <a:lstStyle/>
          <a:p>
            <a:pPr algn="ctr"/>
            <a:r>
              <a:rPr lang="en-US" sz="1400" dirty="0"/>
              <a:t>7</a:t>
            </a:r>
            <a:r>
              <a:rPr lang="en-US" sz="1400" baseline="30000" dirty="0"/>
              <a:t>th</a:t>
            </a:r>
            <a:r>
              <a:rPr lang="en-US" sz="1400" dirty="0"/>
              <a:t> Seal</a:t>
            </a:r>
            <a:br>
              <a:rPr lang="en-US" sz="1400" dirty="0"/>
            </a:br>
            <a:r>
              <a:rPr lang="en-US" sz="1400" dirty="0"/>
              <a:t>Opens</a:t>
            </a:r>
          </a:p>
        </p:txBody>
      </p:sp>
      <p:sp>
        <p:nvSpPr>
          <p:cNvPr id="92" name="TextBox 91">
            <a:extLst>
              <a:ext uri="{FF2B5EF4-FFF2-40B4-BE49-F238E27FC236}">
                <a16:creationId xmlns:a16="http://schemas.microsoft.com/office/drawing/2014/main" id="{029A7A9D-EC9C-43DA-AB7D-16D953C39603}"/>
              </a:ext>
            </a:extLst>
          </p:cNvPr>
          <p:cNvSpPr txBox="1"/>
          <p:nvPr/>
        </p:nvSpPr>
        <p:spPr>
          <a:xfrm>
            <a:off x="1293702" y="4903460"/>
            <a:ext cx="8477850" cy="307777"/>
          </a:xfrm>
          <a:prstGeom prst="rect">
            <a:avLst/>
          </a:prstGeom>
          <a:noFill/>
        </p:spPr>
        <p:txBody>
          <a:bodyPr wrap="square" rtlCol="0">
            <a:spAutoFit/>
          </a:bodyPr>
          <a:lstStyle/>
          <a:p>
            <a:r>
              <a:rPr lang="en-US" sz="1400" dirty="0"/>
              <a:t>About half hour of silence in the Heavens before Tribulations (+/- 20.8 Years)</a:t>
            </a:r>
          </a:p>
        </p:txBody>
      </p:sp>
      <p:cxnSp>
        <p:nvCxnSpPr>
          <p:cNvPr id="93" name="Straight Arrow Connector 92">
            <a:extLst>
              <a:ext uri="{FF2B5EF4-FFF2-40B4-BE49-F238E27FC236}">
                <a16:creationId xmlns:a16="http://schemas.microsoft.com/office/drawing/2014/main" id="{A84BAD65-D03A-4434-A445-88550C79B207}"/>
              </a:ext>
            </a:extLst>
          </p:cNvPr>
          <p:cNvCxnSpPr>
            <a:cxnSpLocks/>
          </p:cNvCxnSpPr>
          <p:nvPr/>
        </p:nvCxnSpPr>
        <p:spPr>
          <a:xfrm>
            <a:off x="7724240" y="4944696"/>
            <a:ext cx="2234340" cy="0"/>
          </a:xfrm>
          <a:prstGeom prst="straightConnector1">
            <a:avLst/>
          </a:prstGeom>
          <a:ln w="1905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94" name="TextBox 93">
            <a:extLst>
              <a:ext uri="{FF2B5EF4-FFF2-40B4-BE49-F238E27FC236}">
                <a16:creationId xmlns:a16="http://schemas.microsoft.com/office/drawing/2014/main" id="{7BB982A9-89DC-4D23-B44A-F702DC724F05}"/>
              </a:ext>
            </a:extLst>
          </p:cNvPr>
          <p:cNvSpPr txBox="1"/>
          <p:nvPr/>
        </p:nvSpPr>
        <p:spPr>
          <a:xfrm>
            <a:off x="7660307" y="4903459"/>
            <a:ext cx="3562018" cy="307777"/>
          </a:xfrm>
          <a:prstGeom prst="rect">
            <a:avLst/>
          </a:prstGeom>
          <a:noFill/>
        </p:spPr>
        <p:txBody>
          <a:bodyPr wrap="square" rtlCol="0">
            <a:spAutoFit/>
          </a:bodyPr>
          <a:lstStyle/>
          <a:p>
            <a:r>
              <a:rPr lang="en-US" sz="1400" dirty="0"/>
              <a:t>Storms, earthquake then 7 angels released</a:t>
            </a:r>
          </a:p>
        </p:txBody>
      </p:sp>
      <p:sp>
        <p:nvSpPr>
          <p:cNvPr id="95" name="TextBox 94">
            <a:extLst>
              <a:ext uri="{FF2B5EF4-FFF2-40B4-BE49-F238E27FC236}">
                <a16:creationId xmlns:a16="http://schemas.microsoft.com/office/drawing/2014/main" id="{576C8658-DCC5-43BF-AA66-45965AFA531A}"/>
              </a:ext>
            </a:extLst>
          </p:cNvPr>
          <p:cNvSpPr txBox="1"/>
          <p:nvPr/>
        </p:nvSpPr>
        <p:spPr>
          <a:xfrm rot="16200000">
            <a:off x="-368827" y="5349836"/>
            <a:ext cx="1397618" cy="369332"/>
          </a:xfrm>
          <a:prstGeom prst="rect">
            <a:avLst/>
          </a:prstGeom>
          <a:noFill/>
        </p:spPr>
        <p:txBody>
          <a:bodyPr wrap="square" rtlCol="0">
            <a:spAutoFit/>
          </a:bodyPr>
          <a:lstStyle/>
          <a:p>
            <a:r>
              <a:rPr lang="en-US" dirty="0"/>
              <a:t>Revelation</a:t>
            </a:r>
          </a:p>
        </p:txBody>
      </p:sp>
      <p:sp>
        <p:nvSpPr>
          <p:cNvPr id="9" name="TextBox 8">
            <a:extLst>
              <a:ext uri="{FF2B5EF4-FFF2-40B4-BE49-F238E27FC236}">
                <a16:creationId xmlns:a16="http://schemas.microsoft.com/office/drawing/2014/main" id="{9C575BCD-7201-48FA-9A78-82C518B03459}"/>
              </a:ext>
            </a:extLst>
          </p:cNvPr>
          <p:cNvSpPr txBox="1"/>
          <p:nvPr/>
        </p:nvSpPr>
        <p:spPr>
          <a:xfrm>
            <a:off x="5020126" y="5084422"/>
            <a:ext cx="5493082" cy="307777"/>
          </a:xfrm>
          <a:prstGeom prst="rect">
            <a:avLst/>
          </a:prstGeom>
          <a:noFill/>
        </p:spPr>
        <p:txBody>
          <a:bodyPr wrap="square" rtlCol="0">
            <a:spAutoFit/>
          </a:bodyPr>
          <a:lstStyle/>
          <a:p>
            <a:pPr algn="ctr"/>
            <a:r>
              <a:rPr lang="en-US" sz="1400" dirty="0"/>
              <a:t>200 years from first vision, 400 from first settlement</a:t>
            </a:r>
          </a:p>
        </p:txBody>
      </p:sp>
      <p:sp>
        <p:nvSpPr>
          <p:cNvPr id="97" name="TextBox 96">
            <a:extLst>
              <a:ext uri="{FF2B5EF4-FFF2-40B4-BE49-F238E27FC236}">
                <a16:creationId xmlns:a16="http://schemas.microsoft.com/office/drawing/2014/main" id="{44810793-5E1D-43E1-A190-3981B8B8D4E9}"/>
              </a:ext>
            </a:extLst>
          </p:cNvPr>
          <p:cNvSpPr txBox="1"/>
          <p:nvPr/>
        </p:nvSpPr>
        <p:spPr>
          <a:xfrm>
            <a:off x="8978574" y="4652491"/>
            <a:ext cx="2086893" cy="307777"/>
          </a:xfrm>
          <a:prstGeom prst="rect">
            <a:avLst/>
          </a:prstGeom>
          <a:noFill/>
        </p:spPr>
        <p:txBody>
          <a:bodyPr wrap="square" rtlCol="0">
            <a:spAutoFit/>
          </a:bodyPr>
          <a:lstStyle/>
          <a:p>
            <a:r>
              <a:rPr lang="en-US" sz="1400" dirty="0"/>
              <a:t>D&amp;C ½ hour of silence?</a:t>
            </a:r>
          </a:p>
        </p:txBody>
      </p:sp>
      <p:sp>
        <p:nvSpPr>
          <p:cNvPr id="10" name="TextBox 9">
            <a:extLst>
              <a:ext uri="{FF2B5EF4-FFF2-40B4-BE49-F238E27FC236}">
                <a16:creationId xmlns:a16="http://schemas.microsoft.com/office/drawing/2014/main" id="{08CA55E9-BFD9-4434-81E4-C4F9FF04EFA7}"/>
              </a:ext>
            </a:extLst>
          </p:cNvPr>
          <p:cNvSpPr txBox="1"/>
          <p:nvPr/>
        </p:nvSpPr>
        <p:spPr>
          <a:xfrm>
            <a:off x="8044115" y="3053814"/>
            <a:ext cx="3789345" cy="307777"/>
          </a:xfrm>
          <a:prstGeom prst="rect">
            <a:avLst/>
          </a:prstGeom>
          <a:noFill/>
        </p:spPr>
        <p:txBody>
          <a:bodyPr wrap="square" rtlCol="0">
            <a:spAutoFit/>
          </a:bodyPr>
          <a:lstStyle/>
          <a:p>
            <a:r>
              <a:rPr lang="en-US" sz="1400" dirty="0"/>
              <a:t>Church to wilderness second time 3.5 </a:t>
            </a:r>
            <a:r>
              <a:rPr lang="en-US" sz="1400" dirty="0" err="1"/>
              <a:t>yrs</a:t>
            </a:r>
            <a:r>
              <a:rPr lang="en-US" sz="1400" dirty="0"/>
              <a:t>? </a:t>
            </a:r>
          </a:p>
        </p:txBody>
      </p:sp>
      <p:sp>
        <p:nvSpPr>
          <p:cNvPr id="98" name="TextBox 97">
            <a:extLst>
              <a:ext uri="{FF2B5EF4-FFF2-40B4-BE49-F238E27FC236}">
                <a16:creationId xmlns:a16="http://schemas.microsoft.com/office/drawing/2014/main" id="{5E55A412-13C0-451A-8076-85416CB62E3F}"/>
              </a:ext>
            </a:extLst>
          </p:cNvPr>
          <p:cNvSpPr txBox="1"/>
          <p:nvPr/>
        </p:nvSpPr>
        <p:spPr>
          <a:xfrm>
            <a:off x="8713235" y="5313118"/>
            <a:ext cx="2463570" cy="523220"/>
          </a:xfrm>
          <a:prstGeom prst="rect">
            <a:avLst/>
          </a:prstGeom>
          <a:noFill/>
        </p:spPr>
        <p:txBody>
          <a:bodyPr wrap="square" rtlCol="0">
            <a:spAutoFit/>
          </a:bodyPr>
          <a:lstStyle/>
          <a:p>
            <a:r>
              <a:rPr lang="en-US" sz="1400" dirty="0"/>
              <a:t>War with the Saints, 42 </a:t>
            </a:r>
            <a:r>
              <a:rPr lang="en-US" sz="1400" dirty="0" err="1"/>
              <a:t>mo</a:t>
            </a:r>
            <a:br>
              <a:rPr lang="en-US" sz="1400" dirty="0"/>
            </a:br>
            <a:r>
              <a:rPr lang="en-US" sz="1400" dirty="0"/>
              <a:t> </a:t>
            </a:r>
          </a:p>
        </p:txBody>
      </p:sp>
      <p:sp>
        <p:nvSpPr>
          <p:cNvPr id="99" name="TextBox 98">
            <a:extLst>
              <a:ext uri="{FF2B5EF4-FFF2-40B4-BE49-F238E27FC236}">
                <a16:creationId xmlns:a16="http://schemas.microsoft.com/office/drawing/2014/main" id="{5820580D-1A70-46C4-BD26-83988A9F7A77}"/>
              </a:ext>
            </a:extLst>
          </p:cNvPr>
          <p:cNvSpPr txBox="1"/>
          <p:nvPr/>
        </p:nvSpPr>
        <p:spPr>
          <a:xfrm>
            <a:off x="10384279" y="5529418"/>
            <a:ext cx="2463570" cy="523220"/>
          </a:xfrm>
          <a:prstGeom prst="rect">
            <a:avLst/>
          </a:prstGeom>
          <a:noFill/>
        </p:spPr>
        <p:txBody>
          <a:bodyPr wrap="square" rtlCol="0">
            <a:spAutoFit/>
          </a:bodyPr>
          <a:lstStyle/>
          <a:p>
            <a:r>
              <a:rPr lang="en-US" sz="1400" dirty="0"/>
              <a:t>Jerusalem Prophets, </a:t>
            </a:r>
            <a:br>
              <a:rPr lang="en-US" sz="1400" dirty="0"/>
            </a:br>
            <a:r>
              <a:rPr lang="en-US" sz="1400" dirty="0"/>
              <a:t>42 mo.</a:t>
            </a:r>
          </a:p>
        </p:txBody>
      </p:sp>
      <p:sp>
        <p:nvSpPr>
          <p:cNvPr id="100" name="TextBox 99">
            <a:extLst>
              <a:ext uri="{FF2B5EF4-FFF2-40B4-BE49-F238E27FC236}">
                <a16:creationId xmlns:a16="http://schemas.microsoft.com/office/drawing/2014/main" id="{82F7F0EF-D0F9-421A-A327-73C662A7F023}"/>
              </a:ext>
            </a:extLst>
          </p:cNvPr>
          <p:cNvSpPr txBox="1"/>
          <p:nvPr/>
        </p:nvSpPr>
        <p:spPr>
          <a:xfrm>
            <a:off x="8092044" y="5507988"/>
            <a:ext cx="2249694" cy="523220"/>
          </a:xfrm>
          <a:prstGeom prst="rect">
            <a:avLst/>
          </a:prstGeom>
          <a:noFill/>
        </p:spPr>
        <p:txBody>
          <a:bodyPr wrap="square" rtlCol="0">
            <a:spAutoFit/>
          </a:bodyPr>
          <a:lstStyle/>
          <a:p>
            <a:r>
              <a:rPr lang="en-US" sz="1400" dirty="0"/>
              <a:t>Gentiles tread Jerusalem, </a:t>
            </a:r>
            <a:br>
              <a:rPr lang="en-US" sz="1400" dirty="0"/>
            </a:br>
            <a:r>
              <a:rPr lang="en-US" sz="1400" dirty="0"/>
              <a:t>42 mo. Before Prophets</a:t>
            </a:r>
          </a:p>
        </p:txBody>
      </p:sp>
      <p:cxnSp>
        <p:nvCxnSpPr>
          <p:cNvPr id="101" name="Straight Arrow Connector 100">
            <a:extLst>
              <a:ext uri="{FF2B5EF4-FFF2-40B4-BE49-F238E27FC236}">
                <a16:creationId xmlns:a16="http://schemas.microsoft.com/office/drawing/2014/main" id="{53011B71-84E0-4E66-A155-114716C0E295}"/>
              </a:ext>
            </a:extLst>
          </p:cNvPr>
          <p:cNvCxnSpPr>
            <a:cxnSpLocks/>
          </p:cNvCxnSpPr>
          <p:nvPr/>
        </p:nvCxnSpPr>
        <p:spPr>
          <a:xfrm>
            <a:off x="7671444" y="6436728"/>
            <a:ext cx="1169966"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2" name="TextBox 101">
            <a:extLst>
              <a:ext uri="{FF2B5EF4-FFF2-40B4-BE49-F238E27FC236}">
                <a16:creationId xmlns:a16="http://schemas.microsoft.com/office/drawing/2014/main" id="{7A64C790-78E7-47AA-80D1-E31451FC2B16}"/>
              </a:ext>
            </a:extLst>
          </p:cNvPr>
          <p:cNvSpPr txBox="1"/>
          <p:nvPr/>
        </p:nvSpPr>
        <p:spPr>
          <a:xfrm>
            <a:off x="7609625" y="5913508"/>
            <a:ext cx="2463570" cy="523220"/>
          </a:xfrm>
          <a:prstGeom prst="rect">
            <a:avLst/>
          </a:prstGeom>
          <a:noFill/>
        </p:spPr>
        <p:txBody>
          <a:bodyPr wrap="square" rtlCol="0">
            <a:spAutoFit/>
          </a:bodyPr>
          <a:lstStyle/>
          <a:p>
            <a:r>
              <a:rPr lang="en-US" sz="1400" dirty="0"/>
              <a:t>From daily sacrifice taken, </a:t>
            </a:r>
            <a:br>
              <a:rPr lang="en-US" sz="1400" dirty="0"/>
            </a:br>
            <a:r>
              <a:rPr lang="en-US" sz="1400" dirty="0"/>
              <a:t>end of wonders, 1290 days</a:t>
            </a:r>
          </a:p>
        </p:txBody>
      </p:sp>
      <p:sp>
        <p:nvSpPr>
          <p:cNvPr id="103" name="TextBox 102">
            <a:extLst>
              <a:ext uri="{FF2B5EF4-FFF2-40B4-BE49-F238E27FC236}">
                <a16:creationId xmlns:a16="http://schemas.microsoft.com/office/drawing/2014/main" id="{4955F9AD-C064-4818-8928-6409B26674C5}"/>
              </a:ext>
            </a:extLst>
          </p:cNvPr>
          <p:cNvSpPr txBox="1"/>
          <p:nvPr/>
        </p:nvSpPr>
        <p:spPr>
          <a:xfrm>
            <a:off x="8695915" y="6409782"/>
            <a:ext cx="2463570" cy="523220"/>
          </a:xfrm>
          <a:prstGeom prst="rect">
            <a:avLst/>
          </a:prstGeom>
          <a:noFill/>
        </p:spPr>
        <p:txBody>
          <a:bodyPr wrap="square" rtlCol="0">
            <a:spAutoFit/>
          </a:bodyPr>
          <a:lstStyle/>
          <a:p>
            <a:r>
              <a:rPr lang="en-US" sz="1400" dirty="0"/>
              <a:t>Blessed he that </a:t>
            </a:r>
            <a:r>
              <a:rPr lang="en-US" sz="1400" dirty="0" err="1"/>
              <a:t>waiteth</a:t>
            </a:r>
            <a:r>
              <a:rPr lang="en-US" sz="1400" dirty="0"/>
              <a:t>,</a:t>
            </a:r>
          </a:p>
          <a:p>
            <a:r>
              <a:rPr lang="en-US" sz="1400" dirty="0"/>
              <a:t>1335 days, plus?</a:t>
            </a:r>
          </a:p>
        </p:txBody>
      </p:sp>
      <p:cxnSp>
        <p:nvCxnSpPr>
          <p:cNvPr id="104" name="Straight Arrow Connector 103">
            <a:extLst>
              <a:ext uri="{FF2B5EF4-FFF2-40B4-BE49-F238E27FC236}">
                <a16:creationId xmlns:a16="http://schemas.microsoft.com/office/drawing/2014/main" id="{98C452DD-B221-4408-A11D-96EAE4131734}"/>
              </a:ext>
            </a:extLst>
          </p:cNvPr>
          <p:cNvCxnSpPr>
            <a:cxnSpLocks/>
          </p:cNvCxnSpPr>
          <p:nvPr/>
        </p:nvCxnSpPr>
        <p:spPr>
          <a:xfrm>
            <a:off x="8841410" y="6452480"/>
            <a:ext cx="1169966" cy="0"/>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6" name="TextBox 105">
            <a:extLst>
              <a:ext uri="{FF2B5EF4-FFF2-40B4-BE49-F238E27FC236}">
                <a16:creationId xmlns:a16="http://schemas.microsoft.com/office/drawing/2014/main" id="{2612C7F4-CC84-46DE-9A17-1084F5693511}"/>
              </a:ext>
            </a:extLst>
          </p:cNvPr>
          <p:cNvSpPr txBox="1"/>
          <p:nvPr/>
        </p:nvSpPr>
        <p:spPr>
          <a:xfrm>
            <a:off x="7776164" y="2310432"/>
            <a:ext cx="1545700" cy="523220"/>
          </a:xfrm>
          <a:prstGeom prst="rect">
            <a:avLst/>
          </a:prstGeom>
          <a:noFill/>
        </p:spPr>
        <p:txBody>
          <a:bodyPr wrap="square" rtlCol="0">
            <a:spAutoFit/>
          </a:bodyPr>
          <a:lstStyle/>
          <a:p>
            <a:pPr algn="ctr"/>
            <a:r>
              <a:rPr lang="en-US" sz="1400" dirty="0"/>
              <a:t>Beginning of Tribulations?</a:t>
            </a:r>
          </a:p>
        </p:txBody>
      </p:sp>
      <p:sp>
        <p:nvSpPr>
          <p:cNvPr id="107" name="TextBox 106">
            <a:extLst>
              <a:ext uri="{FF2B5EF4-FFF2-40B4-BE49-F238E27FC236}">
                <a16:creationId xmlns:a16="http://schemas.microsoft.com/office/drawing/2014/main" id="{7D8F0827-6266-42BE-A8A6-363A486FE3B7}"/>
              </a:ext>
            </a:extLst>
          </p:cNvPr>
          <p:cNvSpPr txBox="1"/>
          <p:nvPr/>
        </p:nvSpPr>
        <p:spPr>
          <a:xfrm>
            <a:off x="8974875" y="2272449"/>
            <a:ext cx="1545700" cy="523220"/>
          </a:xfrm>
          <a:prstGeom prst="rect">
            <a:avLst/>
          </a:prstGeom>
          <a:noFill/>
        </p:spPr>
        <p:txBody>
          <a:bodyPr wrap="square" rtlCol="0">
            <a:spAutoFit/>
          </a:bodyPr>
          <a:lstStyle/>
          <a:p>
            <a:pPr algn="ctr"/>
            <a:r>
              <a:rPr lang="en-US" sz="1400" dirty="0"/>
              <a:t>Late</a:t>
            </a:r>
            <a:br>
              <a:rPr lang="en-US" sz="1400" dirty="0"/>
            </a:br>
            <a:r>
              <a:rPr lang="en-US" sz="1400" dirty="0"/>
              <a:t>Tribulations?</a:t>
            </a:r>
          </a:p>
        </p:txBody>
      </p:sp>
      <p:cxnSp>
        <p:nvCxnSpPr>
          <p:cNvPr id="108" name="Straight Arrow Connector 107">
            <a:extLst>
              <a:ext uri="{FF2B5EF4-FFF2-40B4-BE49-F238E27FC236}">
                <a16:creationId xmlns:a16="http://schemas.microsoft.com/office/drawing/2014/main" id="{AF2AD5D8-652D-4390-836F-22CA5FB4F6BD}"/>
              </a:ext>
            </a:extLst>
          </p:cNvPr>
          <p:cNvCxnSpPr>
            <a:cxnSpLocks/>
          </p:cNvCxnSpPr>
          <p:nvPr/>
        </p:nvCxnSpPr>
        <p:spPr>
          <a:xfrm>
            <a:off x="9035607" y="2324218"/>
            <a:ext cx="1179699" cy="0"/>
          </a:xfrm>
          <a:prstGeom prst="straightConnector1">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09" name="TextBox 108">
            <a:extLst>
              <a:ext uri="{FF2B5EF4-FFF2-40B4-BE49-F238E27FC236}">
                <a16:creationId xmlns:a16="http://schemas.microsoft.com/office/drawing/2014/main" id="{EFAA594B-ECCF-4300-8C36-09B529FA8B5D}"/>
              </a:ext>
            </a:extLst>
          </p:cNvPr>
          <p:cNvSpPr txBox="1"/>
          <p:nvPr/>
        </p:nvSpPr>
        <p:spPr>
          <a:xfrm>
            <a:off x="9293779" y="2080415"/>
            <a:ext cx="723721" cy="307777"/>
          </a:xfrm>
          <a:prstGeom prst="rect">
            <a:avLst/>
          </a:prstGeom>
          <a:noFill/>
        </p:spPr>
        <p:txBody>
          <a:bodyPr wrap="square" rtlCol="0">
            <a:spAutoFit/>
          </a:bodyPr>
          <a:lstStyle/>
          <a:p>
            <a:pPr algn="ctr"/>
            <a:r>
              <a:rPr lang="en-US" sz="1400" dirty="0"/>
              <a:t>3.5</a:t>
            </a:r>
          </a:p>
        </p:txBody>
      </p:sp>
    </p:spTree>
    <p:extLst>
      <p:ext uri="{BB962C8B-B14F-4D97-AF65-F5344CB8AC3E}">
        <p14:creationId xmlns:p14="http://schemas.microsoft.com/office/powerpoint/2010/main" val="3768613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84885"/>
            <a:ext cx="12006019" cy="4976446"/>
          </a:xfrm>
        </p:spPr>
        <p:txBody>
          <a:bodyPr>
            <a:normAutofit/>
          </a:bodyPr>
          <a:lstStyle/>
          <a:p>
            <a:pPr lvl="1"/>
            <a:r>
              <a:rPr lang="en-US" sz="2400" dirty="0"/>
              <a:t>Matt 24:32-34 Now learn a parable of the fig tree; when its branch is yet tender, and puts forth leaves, you know that summer is near: So likewise you, when you shall </a:t>
            </a:r>
            <a:r>
              <a:rPr lang="en-US" sz="2400" b="1" dirty="0">
                <a:solidFill>
                  <a:schemeClr val="tx1"/>
                </a:solidFill>
              </a:rPr>
              <a:t>see all these things</a:t>
            </a:r>
            <a:r>
              <a:rPr lang="en-US" sz="2400" dirty="0"/>
              <a:t>, know that it is near, even at the doors. Verily I say unto you, </a:t>
            </a:r>
            <a:r>
              <a:rPr lang="en-US" sz="2400" dirty="0">
                <a:solidFill>
                  <a:schemeClr val="tx2"/>
                </a:solidFill>
              </a:rPr>
              <a:t>this generation </a:t>
            </a:r>
            <a:r>
              <a:rPr lang="en-US" sz="2400" dirty="0"/>
              <a:t>shall not pass away, </a:t>
            </a:r>
            <a:r>
              <a:rPr lang="en-US" sz="2400" dirty="0" err="1"/>
              <a:t>til</a:t>
            </a:r>
            <a:r>
              <a:rPr lang="en-US" sz="2400" dirty="0"/>
              <a:t> all these things be fulfilled.</a:t>
            </a:r>
          </a:p>
          <a:p>
            <a:pPr lvl="1"/>
            <a:r>
              <a:rPr lang="en-US" sz="2400" dirty="0">
                <a:solidFill>
                  <a:srgbClr val="00B050"/>
                </a:solidFill>
              </a:rPr>
              <a:t>Fig tree represent Israel</a:t>
            </a:r>
          </a:p>
          <a:p>
            <a:pPr lvl="1"/>
            <a:r>
              <a:rPr lang="en-US" sz="2400" dirty="0">
                <a:solidFill>
                  <a:schemeClr val="tx1"/>
                </a:solidFill>
              </a:rPr>
              <a:t>When you shall see all Israel blossom, </a:t>
            </a:r>
            <a:br>
              <a:rPr lang="en-US" sz="2400" dirty="0">
                <a:solidFill>
                  <a:schemeClr val="tx1"/>
                </a:solidFill>
              </a:rPr>
            </a:br>
            <a:r>
              <a:rPr lang="en-US" sz="2400" dirty="0">
                <a:solidFill>
                  <a:schemeClr val="tx1"/>
                </a:solidFill>
              </a:rPr>
              <a:t>fulfillment is within a generation</a:t>
            </a:r>
          </a:p>
        </p:txBody>
      </p:sp>
      <p:sp>
        <p:nvSpPr>
          <p:cNvPr id="2" name="Title 1"/>
          <p:cNvSpPr>
            <a:spLocks noGrp="1"/>
          </p:cNvSpPr>
          <p:nvPr>
            <p:ph type="title"/>
          </p:nvPr>
        </p:nvSpPr>
        <p:spPr/>
        <p:txBody>
          <a:bodyPr/>
          <a:lstStyle/>
          <a:p>
            <a:r>
              <a:rPr lang="en-US" sz="4000" dirty="0"/>
              <a:t>The Parable of the Fig Tree</a:t>
            </a:r>
          </a:p>
        </p:txBody>
      </p:sp>
      <p:pic>
        <p:nvPicPr>
          <p:cNvPr id="6146" name="Picture 2" descr="Fig Tree Painting by Yvonne Ayoub">
            <a:extLst>
              <a:ext uri="{FF2B5EF4-FFF2-40B4-BE49-F238E27FC236}">
                <a16:creationId xmlns:a16="http://schemas.microsoft.com/office/drawing/2014/main" id="{39047A38-E261-4DE4-944B-38F3C33917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5300" y="4034509"/>
            <a:ext cx="4076700" cy="28234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E839534-35D7-48EA-B66A-391686BF0238}"/>
              </a:ext>
            </a:extLst>
          </p:cNvPr>
          <p:cNvSpPr/>
          <p:nvPr/>
        </p:nvSpPr>
        <p:spPr>
          <a:xfrm>
            <a:off x="-2685115" y="4417641"/>
            <a:ext cx="3275850" cy="2677656"/>
          </a:xfrm>
          <a:prstGeom prst="rect">
            <a:avLst/>
          </a:prstGeom>
        </p:spPr>
        <p:txBody>
          <a:bodyPr wrap="square">
            <a:spAutoFit/>
          </a:bodyPr>
          <a:lstStyle/>
          <a:p>
            <a:r>
              <a:rPr lang="en-US" sz="2800" dirty="0">
                <a:solidFill>
                  <a:schemeClr val="bg1">
                    <a:lumMod val="95000"/>
                  </a:schemeClr>
                </a:solidFill>
              </a:rPr>
              <a:t>Jews in Israel</a:t>
            </a:r>
          </a:p>
          <a:p>
            <a:r>
              <a:rPr lang="en-US" sz="2800" dirty="0">
                <a:solidFill>
                  <a:schemeClr val="bg1">
                    <a:lumMod val="95000"/>
                  </a:schemeClr>
                </a:solidFill>
              </a:rPr>
              <a:t>1930    174,610</a:t>
            </a:r>
          </a:p>
          <a:p>
            <a:r>
              <a:rPr lang="en-US" sz="2800" dirty="0">
                <a:solidFill>
                  <a:schemeClr val="bg1">
                    <a:lumMod val="95000"/>
                  </a:schemeClr>
                </a:solidFill>
              </a:rPr>
              <a:t>1947    630,000</a:t>
            </a:r>
          </a:p>
          <a:p>
            <a:r>
              <a:rPr lang="en-US" sz="2800" dirty="0">
                <a:solidFill>
                  <a:schemeClr val="bg1">
                    <a:lumMod val="95000"/>
                  </a:schemeClr>
                </a:solidFill>
              </a:rPr>
              <a:t>1970  2,582,000</a:t>
            </a:r>
          </a:p>
          <a:p>
            <a:r>
              <a:rPr lang="en-US" sz="2800" dirty="0">
                <a:solidFill>
                  <a:schemeClr val="bg1">
                    <a:lumMod val="95000"/>
                  </a:schemeClr>
                </a:solidFill>
              </a:rPr>
              <a:t>1980  3,282,705</a:t>
            </a:r>
          </a:p>
          <a:p>
            <a:r>
              <a:rPr lang="en-US" sz="2800" dirty="0">
                <a:solidFill>
                  <a:schemeClr val="bg1">
                    <a:lumMod val="95000"/>
                  </a:schemeClr>
                </a:solidFill>
              </a:rPr>
              <a:t>2020  6,806,000</a:t>
            </a:r>
          </a:p>
        </p:txBody>
      </p:sp>
      <p:sp>
        <p:nvSpPr>
          <p:cNvPr id="5" name="Rectangle 4">
            <a:extLst>
              <a:ext uri="{FF2B5EF4-FFF2-40B4-BE49-F238E27FC236}">
                <a16:creationId xmlns:a16="http://schemas.microsoft.com/office/drawing/2014/main" id="{D90DBB8C-E557-4061-AAB4-4F270D7428ED}"/>
              </a:ext>
            </a:extLst>
          </p:cNvPr>
          <p:cNvSpPr/>
          <p:nvPr/>
        </p:nvSpPr>
        <p:spPr>
          <a:xfrm>
            <a:off x="8993568" y="4173108"/>
            <a:ext cx="2614818" cy="2677656"/>
          </a:xfrm>
          <a:prstGeom prst="rect">
            <a:avLst/>
          </a:prstGeom>
          <a:noFill/>
        </p:spPr>
        <p:txBody>
          <a:bodyPr wrap="none" lIns="91440" tIns="45720" rIns="91440" bIns="45720">
            <a:spAutoFit/>
          </a:bodyPr>
          <a:lstStyle/>
          <a:p>
            <a:pPr algn="ctr"/>
            <a:r>
              <a:rPr lang="en-US" sz="2800" b="1" cap="none" spc="50" dirty="0">
                <a:ln w="0">
                  <a:solidFill>
                    <a:schemeClr val="tx1">
                      <a:lumMod val="85000"/>
                      <a:lumOff val="15000"/>
                    </a:schemeClr>
                  </a:solidFill>
                </a:ln>
                <a:solidFill>
                  <a:schemeClr val="accent5">
                    <a:lumMod val="50000"/>
                  </a:schemeClr>
                </a:solidFill>
                <a:effectLst>
                  <a:glow rad="228600">
                    <a:schemeClr val="accent2">
                      <a:satMod val="175000"/>
                      <a:alpha val="40000"/>
                    </a:schemeClr>
                  </a:glow>
                  <a:innerShdw blurRad="63500" dist="50800" dir="13500000">
                    <a:srgbClr val="000000">
                      <a:alpha val="50000"/>
                    </a:srgbClr>
                  </a:innerShdw>
                </a:effectLst>
              </a:rPr>
              <a:t>Jews in Israel</a:t>
            </a:r>
          </a:p>
          <a:p>
            <a:pPr algn="ctr"/>
            <a:r>
              <a:rPr lang="en-US" sz="2800" b="1" cap="none" spc="50" dirty="0">
                <a:ln w="0">
                  <a:solidFill>
                    <a:schemeClr val="tx1">
                      <a:lumMod val="85000"/>
                      <a:lumOff val="15000"/>
                    </a:schemeClr>
                  </a:solidFill>
                </a:ln>
                <a:solidFill>
                  <a:schemeClr val="accent5">
                    <a:lumMod val="50000"/>
                  </a:schemeClr>
                </a:solidFill>
                <a:effectLst>
                  <a:glow rad="228600">
                    <a:schemeClr val="accent2">
                      <a:satMod val="175000"/>
                      <a:alpha val="40000"/>
                    </a:schemeClr>
                  </a:glow>
                  <a:innerShdw blurRad="63500" dist="50800" dir="13500000">
                    <a:srgbClr val="000000">
                      <a:alpha val="50000"/>
                    </a:srgbClr>
                  </a:innerShdw>
                </a:effectLst>
              </a:rPr>
              <a:t>1930    174,610</a:t>
            </a:r>
          </a:p>
          <a:p>
            <a:pPr algn="ctr"/>
            <a:r>
              <a:rPr lang="en-US" sz="2800" b="1" cap="none" spc="50" dirty="0">
                <a:ln w="0">
                  <a:solidFill>
                    <a:schemeClr val="tx1">
                      <a:lumMod val="85000"/>
                      <a:lumOff val="15000"/>
                    </a:schemeClr>
                  </a:solidFill>
                </a:ln>
                <a:solidFill>
                  <a:schemeClr val="accent5">
                    <a:lumMod val="50000"/>
                  </a:schemeClr>
                </a:solidFill>
                <a:effectLst>
                  <a:glow rad="228600">
                    <a:schemeClr val="accent2">
                      <a:satMod val="175000"/>
                      <a:alpha val="40000"/>
                    </a:schemeClr>
                  </a:glow>
                  <a:innerShdw blurRad="63500" dist="50800" dir="13500000">
                    <a:srgbClr val="000000">
                      <a:alpha val="50000"/>
                    </a:srgbClr>
                  </a:innerShdw>
                </a:effectLst>
              </a:rPr>
              <a:t>1947    630,000</a:t>
            </a:r>
          </a:p>
          <a:p>
            <a:pPr algn="ctr"/>
            <a:r>
              <a:rPr lang="en-US" sz="2800" b="1" cap="none" spc="50" dirty="0">
                <a:ln w="0">
                  <a:solidFill>
                    <a:schemeClr val="tx1">
                      <a:lumMod val="85000"/>
                      <a:lumOff val="15000"/>
                    </a:schemeClr>
                  </a:solidFill>
                </a:ln>
                <a:solidFill>
                  <a:schemeClr val="accent5">
                    <a:lumMod val="50000"/>
                  </a:schemeClr>
                </a:solidFill>
                <a:effectLst>
                  <a:glow rad="228600">
                    <a:schemeClr val="accent2">
                      <a:satMod val="175000"/>
                      <a:alpha val="40000"/>
                    </a:schemeClr>
                  </a:glow>
                  <a:innerShdw blurRad="63500" dist="50800" dir="13500000">
                    <a:srgbClr val="000000">
                      <a:alpha val="50000"/>
                    </a:srgbClr>
                  </a:innerShdw>
                </a:effectLst>
              </a:rPr>
              <a:t>1970  2,582,000</a:t>
            </a:r>
          </a:p>
          <a:p>
            <a:pPr algn="ctr"/>
            <a:r>
              <a:rPr lang="en-US" sz="2800" b="1" cap="none" spc="50" dirty="0">
                <a:ln w="0">
                  <a:solidFill>
                    <a:schemeClr val="tx1">
                      <a:lumMod val="85000"/>
                      <a:lumOff val="15000"/>
                    </a:schemeClr>
                  </a:solidFill>
                </a:ln>
                <a:solidFill>
                  <a:schemeClr val="accent5">
                    <a:lumMod val="50000"/>
                  </a:schemeClr>
                </a:solidFill>
                <a:effectLst>
                  <a:glow rad="228600">
                    <a:schemeClr val="accent2">
                      <a:satMod val="175000"/>
                      <a:alpha val="40000"/>
                    </a:schemeClr>
                  </a:glow>
                  <a:innerShdw blurRad="63500" dist="50800" dir="13500000">
                    <a:srgbClr val="000000">
                      <a:alpha val="50000"/>
                    </a:srgbClr>
                  </a:innerShdw>
                </a:effectLst>
              </a:rPr>
              <a:t>1980  3,282,705</a:t>
            </a:r>
          </a:p>
          <a:p>
            <a:pPr algn="ctr"/>
            <a:r>
              <a:rPr lang="en-US" sz="2800" b="1" cap="none" spc="50" dirty="0">
                <a:ln w="0">
                  <a:solidFill>
                    <a:schemeClr val="tx1">
                      <a:lumMod val="85000"/>
                      <a:lumOff val="15000"/>
                    </a:schemeClr>
                  </a:solidFill>
                </a:ln>
                <a:solidFill>
                  <a:schemeClr val="accent5">
                    <a:lumMod val="50000"/>
                  </a:schemeClr>
                </a:solidFill>
                <a:effectLst>
                  <a:glow rad="228600">
                    <a:schemeClr val="accent2">
                      <a:satMod val="175000"/>
                      <a:alpha val="40000"/>
                    </a:schemeClr>
                  </a:glow>
                  <a:innerShdw blurRad="63500" dist="50800" dir="13500000">
                    <a:srgbClr val="000000">
                      <a:alpha val="50000"/>
                    </a:srgbClr>
                  </a:innerShdw>
                </a:effectLst>
              </a:rPr>
              <a:t>2020  6,806,000</a:t>
            </a:r>
          </a:p>
        </p:txBody>
      </p:sp>
    </p:spTree>
    <p:extLst>
      <p:ext uri="{BB962C8B-B14F-4D97-AF65-F5344CB8AC3E}">
        <p14:creationId xmlns:p14="http://schemas.microsoft.com/office/powerpoint/2010/main" val="342341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787" y="538965"/>
            <a:ext cx="10254343" cy="2268030"/>
          </a:xfrm>
        </p:spPr>
        <p:txBody>
          <a:bodyPr>
            <a:normAutofit/>
          </a:bodyPr>
          <a:lstStyle/>
          <a:p>
            <a:r>
              <a:rPr lang="en-US" sz="4800" dirty="0"/>
              <a:t>Preparation</a:t>
            </a:r>
            <a:br>
              <a:rPr lang="en-US" sz="2000" dirty="0"/>
            </a:br>
            <a:br>
              <a:rPr lang="en-US" sz="2200" dirty="0"/>
            </a:br>
            <a:br>
              <a:rPr lang="en-US" sz="2200" dirty="0"/>
            </a:br>
            <a:endParaRPr lang="en-US" sz="2200" dirty="0"/>
          </a:p>
        </p:txBody>
      </p:sp>
      <p:sp>
        <p:nvSpPr>
          <p:cNvPr id="3" name="Subtitle 2"/>
          <p:cNvSpPr>
            <a:spLocks noGrp="1"/>
          </p:cNvSpPr>
          <p:nvPr>
            <p:ph type="subTitle" idx="1"/>
          </p:nvPr>
        </p:nvSpPr>
        <p:spPr>
          <a:xfrm>
            <a:off x="3685651" y="2382196"/>
            <a:ext cx="5327720" cy="4006071"/>
          </a:xfrm>
        </p:spPr>
        <p:txBody>
          <a:bodyPr>
            <a:normAutofit/>
          </a:bodyPr>
          <a:lstStyle/>
          <a:p>
            <a:pPr algn="l">
              <a:spcBef>
                <a:spcPts val="1800"/>
              </a:spcBef>
            </a:pPr>
            <a:r>
              <a:rPr lang="en-US" sz="2800" dirty="0"/>
              <a:t>Mental, Emotional Preparation</a:t>
            </a:r>
          </a:p>
          <a:p>
            <a:pPr algn="l">
              <a:spcBef>
                <a:spcPts val="1800"/>
              </a:spcBef>
            </a:pPr>
            <a:r>
              <a:rPr lang="en-US" sz="2800" dirty="0"/>
              <a:t>	</a:t>
            </a:r>
          </a:p>
          <a:p>
            <a:pPr algn="l">
              <a:spcBef>
                <a:spcPts val="1800"/>
              </a:spcBef>
            </a:pPr>
            <a:r>
              <a:rPr lang="en-US" sz="2800" dirty="0"/>
              <a:t>Physical Preparation</a:t>
            </a:r>
          </a:p>
          <a:p>
            <a:pPr algn="l">
              <a:spcBef>
                <a:spcPts val="1800"/>
              </a:spcBef>
            </a:pPr>
            <a:endParaRPr lang="en-US" sz="2800" dirty="0"/>
          </a:p>
          <a:p>
            <a:pPr algn="l">
              <a:spcBef>
                <a:spcPts val="1800"/>
              </a:spcBef>
            </a:pPr>
            <a:r>
              <a:rPr lang="en-US" sz="2800" dirty="0"/>
              <a:t>Spiritual Preparation</a:t>
            </a:r>
          </a:p>
          <a:p>
            <a:pPr algn="l">
              <a:spcBef>
                <a:spcPts val="1800"/>
              </a:spcBef>
            </a:pPr>
            <a:r>
              <a:rPr lang="en-US" sz="2800" dirty="0"/>
              <a:t>	</a:t>
            </a:r>
          </a:p>
          <a:p>
            <a:endParaRPr lang="en-US" dirty="0"/>
          </a:p>
        </p:txBody>
      </p:sp>
    </p:spTree>
    <p:extLst>
      <p:ext uri="{BB962C8B-B14F-4D97-AF65-F5344CB8AC3E}">
        <p14:creationId xmlns:p14="http://schemas.microsoft.com/office/powerpoint/2010/main" val="22771781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158" y="150949"/>
            <a:ext cx="10341684" cy="1054250"/>
          </a:xfrm>
        </p:spPr>
        <p:txBody>
          <a:bodyPr/>
          <a:lstStyle/>
          <a:p>
            <a:r>
              <a:rPr lang="en-US" sz="4000" dirty="0"/>
              <a:t>Abrahamic Tests</a:t>
            </a:r>
          </a:p>
        </p:txBody>
      </p:sp>
      <p:sp>
        <p:nvSpPr>
          <p:cNvPr id="5" name="Content Placeholder 4">
            <a:extLst>
              <a:ext uri="{FF2B5EF4-FFF2-40B4-BE49-F238E27FC236}">
                <a16:creationId xmlns:a16="http://schemas.microsoft.com/office/drawing/2014/main" id="{AAC2F705-57CD-4EDA-8018-83B15AE57874}"/>
              </a:ext>
            </a:extLst>
          </p:cNvPr>
          <p:cNvSpPr>
            <a:spLocks noGrp="1"/>
          </p:cNvSpPr>
          <p:nvPr>
            <p:ph idx="1"/>
          </p:nvPr>
        </p:nvSpPr>
        <p:spPr>
          <a:xfrm>
            <a:off x="122466" y="1943529"/>
            <a:ext cx="11461307" cy="5803641"/>
          </a:xfrm>
        </p:spPr>
        <p:txBody>
          <a:bodyPr>
            <a:normAutofit/>
          </a:bodyPr>
          <a:lstStyle/>
          <a:p>
            <a:endParaRPr lang="en-US" sz="4500" dirty="0"/>
          </a:p>
          <a:p>
            <a:r>
              <a:rPr lang="en-US" sz="2800" dirty="0"/>
              <a:t>“God has always asked His covenant children to do </a:t>
            </a:r>
            <a:r>
              <a:rPr lang="en-US" sz="2800" b="1" dirty="0"/>
              <a:t>difficult things </a:t>
            </a:r>
            <a:r>
              <a:rPr lang="en-US" sz="2800" dirty="0"/>
              <a:t>Because you are covenant-keeping sons and daughters of God, living in the </a:t>
            </a:r>
            <a:r>
              <a:rPr lang="en-US" sz="2800" b="1" dirty="0"/>
              <a:t>latter part of these latter days</a:t>
            </a:r>
            <a:r>
              <a:rPr lang="en-US" sz="2800" dirty="0"/>
              <a:t>, the Lord will ask you to do difficult things. You can count on it—</a:t>
            </a:r>
            <a:r>
              <a:rPr lang="en-US" sz="2800" b="1" dirty="0"/>
              <a:t>Abrahamic tests </a:t>
            </a:r>
            <a:r>
              <a:rPr lang="en-US" sz="2800" dirty="0"/>
              <a:t>did not stop with Abraham. </a:t>
            </a:r>
            <a:br>
              <a:rPr lang="en-US" sz="2800" dirty="0"/>
            </a:br>
            <a:r>
              <a:rPr lang="en-US" sz="2000" dirty="0"/>
              <a:t>(Nelson, “Becoming True Millennials,” worldwide </a:t>
            </a:r>
            <a:br>
              <a:rPr lang="en-US" sz="2000" dirty="0"/>
            </a:br>
            <a:r>
              <a:rPr lang="en-US" sz="2000" dirty="0"/>
              <a:t>devotional for young adults, January 2016)</a:t>
            </a:r>
          </a:p>
          <a:p>
            <a:pPr marL="0" indent="0">
              <a:buNone/>
            </a:pPr>
            <a:r>
              <a:rPr lang="en-US" sz="4500" dirty="0"/>
              <a:t>	</a:t>
            </a:r>
            <a:endParaRPr lang="en-US" dirty="0"/>
          </a:p>
          <a:p>
            <a:endParaRPr lang="en-US" dirty="0"/>
          </a:p>
        </p:txBody>
      </p:sp>
      <p:pic>
        <p:nvPicPr>
          <p:cNvPr id="25602" name="Picture 2" descr="4 reasons to use a leader covenant | Ken Braddy">
            <a:extLst>
              <a:ext uri="{FF2B5EF4-FFF2-40B4-BE49-F238E27FC236}">
                <a16:creationId xmlns:a16="http://schemas.microsoft.com/office/drawing/2014/main" id="{A07B4B78-36D5-4D37-B10B-C6A418B7DB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1353" y="4557010"/>
            <a:ext cx="4090647" cy="2300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9695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4157" y="1604375"/>
            <a:ext cx="11054443" cy="5133704"/>
          </a:xfrm>
        </p:spPr>
        <p:txBody>
          <a:bodyPr>
            <a:normAutofit fontScale="92500" lnSpcReduction="10000"/>
          </a:bodyPr>
          <a:lstStyle/>
          <a:p>
            <a:pPr lvl="1"/>
            <a:r>
              <a:rPr lang="en-US" sz="2800" dirty="0"/>
              <a:t>“</a:t>
            </a:r>
            <a:r>
              <a:rPr lang="en-US" sz="2800" b="1" dirty="0"/>
              <a:t>With no warning, no last-minute preparation is possible</a:t>
            </a:r>
            <a:r>
              <a:rPr lang="en-US" sz="2800" dirty="0"/>
              <a:t>…I believe that the Ten Virgins represent the </a:t>
            </a:r>
            <a:r>
              <a:rPr lang="en-US" sz="2800" b="1" dirty="0"/>
              <a:t>people of the Church of Jesus Christ </a:t>
            </a:r>
            <a:r>
              <a:rPr lang="en-US" sz="2800" dirty="0"/>
              <a:t>and not the rank and file of the world. All of the virgins, wise and foolish, had accepted the invitation to the wedding supper; they had knowledge of the program and had been warned of the important day to come. They were not the gentiles or the</a:t>
            </a:r>
            <a:br>
              <a:rPr lang="en-US" sz="2800" dirty="0"/>
            </a:br>
            <a:r>
              <a:rPr lang="en-US" sz="2800" dirty="0"/>
              <a:t>heathens or the pagans, nor were they </a:t>
            </a:r>
            <a:br>
              <a:rPr lang="en-US" sz="2800" dirty="0"/>
            </a:br>
            <a:r>
              <a:rPr lang="en-US" sz="2800" dirty="0"/>
              <a:t>necessarily corrupt and reprobate, but </a:t>
            </a:r>
            <a:br>
              <a:rPr lang="en-US" sz="2800" dirty="0"/>
            </a:br>
            <a:r>
              <a:rPr lang="en-US" sz="2800" dirty="0"/>
              <a:t>they were </a:t>
            </a:r>
            <a:r>
              <a:rPr lang="en-US" sz="2800" b="1" dirty="0"/>
              <a:t>knowing people who were </a:t>
            </a:r>
            <a:br>
              <a:rPr lang="en-US" sz="2800" b="1" dirty="0"/>
            </a:br>
            <a:r>
              <a:rPr lang="en-US" sz="2800" b="1" dirty="0"/>
              <a:t>foolishly unprepared for the vital </a:t>
            </a:r>
            <a:br>
              <a:rPr lang="en-US" sz="2800" b="1" dirty="0"/>
            </a:br>
            <a:r>
              <a:rPr lang="en-US" sz="2800" b="1" dirty="0"/>
              <a:t>happenings</a:t>
            </a:r>
            <a:r>
              <a:rPr lang="en-US" sz="2800" dirty="0"/>
              <a:t> that were to affect their </a:t>
            </a:r>
            <a:br>
              <a:rPr lang="en-US" sz="2800" dirty="0"/>
            </a:br>
            <a:r>
              <a:rPr lang="en-US" sz="2800" dirty="0"/>
              <a:t>eternal lives.”</a:t>
            </a:r>
            <a:r>
              <a:rPr lang="en-US" sz="2400" dirty="0"/>
              <a:t>(President Spencer W. </a:t>
            </a:r>
            <a:br>
              <a:rPr lang="en-US" sz="2400" dirty="0"/>
            </a:br>
            <a:r>
              <a:rPr lang="en-US" sz="2400" dirty="0"/>
              <a:t>Kimball, Faith Precedes the Miracle, Ch. 23)</a:t>
            </a:r>
            <a:endParaRPr lang="en-US" sz="2800" dirty="0"/>
          </a:p>
        </p:txBody>
      </p:sp>
      <p:sp>
        <p:nvSpPr>
          <p:cNvPr id="2" name="Title 1"/>
          <p:cNvSpPr>
            <a:spLocks noGrp="1"/>
          </p:cNvSpPr>
          <p:nvPr>
            <p:ph type="title"/>
          </p:nvPr>
        </p:nvSpPr>
        <p:spPr>
          <a:xfrm>
            <a:off x="822158" y="172620"/>
            <a:ext cx="10515600" cy="1209614"/>
          </a:xfrm>
        </p:spPr>
        <p:txBody>
          <a:bodyPr/>
          <a:lstStyle/>
          <a:p>
            <a:r>
              <a:rPr lang="en-US" sz="4000" dirty="0"/>
              <a:t>No Warning (Correction)</a:t>
            </a:r>
          </a:p>
        </p:txBody>
      </p:sp>
      <p:pic>
        <p:nvPicPr>
          <p:cNvPr id="9218" name="Picture 2" descr="Second Coming: The Parable of the Ten Virgins – Put on the Armor ...">
            <a:extLst>
              <a:ext uri="{FF2B5EF4-FFF2-40B4-BE49-F238E27FC236}">
                <a16:creationId xmlns:a16="http://schemas.microsoft.com/office/drawing/2014/main" id="{25F0EA87-EC9D-445E-A1BC-554DB579E1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7906" y="3969834"/>
            <a:ext cx="4454094" cy="2888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9611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4157" y="1604375"/>
            <a:ext cx="11054443" cy="5133704"/>
          </a:xfrm>
        </p:spPr>
        <p:txBody>
          <a:bodyPr>
            <a:normAutofit lnSpcReduction="10000"/>
          </a:bodyPr>
          <a:lstStyle/>
          <a:p>
            <a:pPr lvl="1"/>
            <a:r>
              <a:rPr lang="en-US" sz="2800" dirty="0"/>
              <a:t>“Time had passed, and he had not come. They had heard of his coming for so long, so many times, that the statement seemingly became meaningless to them. </a:t>
            </a:r>
            <a:r>
              <a:rPr lang="en-US" sz="2800" b="1" dirty="0"/>
              <a:t>Would he ever come? </a:t>
            </a:r>
            <a:r>
              <a:rPr lang="en-US" sz="2800" dirty="0"/>
              <a:t>So long had it been since they began expecting him that they were </a:t>
            </a:r>
            <a:r>
              <a:rPr lang="en-US" sz="2800" b="1" dirty="0"/>
              <a:t>rationalizing</a:t>
            </a:r>
            <a:r>
              <a:rPr lang="en-US" sz="2800" dirty="0"/>
              <a:t> that he would never appear. Perhaps it was a myth. Hundreds of thousands of us today are in this position. </a:t>
            </a:r>
            <a:r>
              <a:rPr lang="en-US" sz="2800" b="1" dirty="0"/>
              <a:t>Confidence has been dulled and </a:t>
            </a:r>
            <a:br>
              <a:rPr lang="en-US" sz="2800" b="1" dirty="0"/>
            </a:br>
            <a:r>
              <a:rPr lang="en-US" sz="2800" b="1" dirty="0"/>
              <a:t>patience worn thin. </a:t>
            </a:r>
            <a:r>
              <a:rPr lang="en-US" sz="2800" dirty="0"/>
              <a:t>It is so hard to wait </a:t>
            </a:r>
            <a:br>
              <a:rPr lang="en-US" sz="2800" dirty="0"/>
            </a:br>
            <a:r>
              <a:rPr lang="en-US" sz="2800" dirty="0"/>
              <a:t>and be prepared always. But we cannot</a:t>
            </a:r>
            <a:br>
              <a:rPr lang="en-US" sz="2800" dirty="0"/>
            </a:br>
            <a:r>
              <a:rPr lang="en-US" sz="2800" dirty="0"/>
              <a:t>allow ourselves to slumber. The Lord </a:t>
            </a:r>
            <a:br>
              <a:rPr lang="en-US" sz="2800" dirty="0"/>
            </a:br>
            <a:r>
              <a:rPr lang="en-US" sz="2800" dirty="0"/>
              <a:t>has given us this parable as a special </a:t>
            </a:r>
            <a:br>
              <a:rPr lang="en-US" sz="2800" dirty="0"/>
            </a:br>
            <a:r>
              <a:rPr lang="en-US" sz="2800" dirty="0"/>
              <a:t>warning.” </a:t>
            </a:r>
            <a:r>
              <a:rPr lang="en-US" sz="2400" dirty="0"/>
              <a:t>(President Spencer W. </a:t>
            </a:r>
            <a:br>
              <a:rPr lang="en-US" sz="2400" dirty="0"/>
            </a:br>
            <a:r>
              <a:rPr lang="en-US" sz="2400" dirty="0"/>
              <a:t>Kimball, Faith Precedes the Miracle, Ch. 23)</a:t>
            </a:r>
            <a:endParaRPr lang="en-US" sz="2800" dirty="0"/>
          </a:p>
        </p:txBody>
      </p:sp>
      <p:sp>
        <p:nvSpPr>
          <p:cNvPr id="2" name="Title 1"/>
          <p:cNvSpPr>
            <a:spLocks noGrp="1"/>
          </p:cNvSpPr>
          <p:nvPr>
            <p:ph type="title"/>
          </p:nvPr>
        </p:nvSpPr>
        <p:spPr>
          <a:xfrm>
            <a:off x="822158" y="172620"/>
            <a:ext cx="10515600" cy="1209614"/>
          </a:xfrm>
        </p:spPr>
        <p:txBody>
          <a:bodyPr/>
          <a:lstStyle/>
          <a:p>
            <a:r>
              <a:rPr lang="en-US" sz="4000" dirty="0"/>
              <a:t>Hard to Wait</a:t>
            </a:r>
          </a:p>
        </p:txBody>
      </p:sp>
      <p:pic>
        <p:nvPicPr>
          <p:cNvPr id="1026" name="Picture 2" descr="Wednesday: The Ten Virgins – Sabbath School Net">
            <a:extLst>
              <a:ext uri="{FF2B5EF4-FFF2-40B4-BE49-F238E27FC236}">
                <a16:creationId xmlns:a16="http://schemas.microsoft.com/office/drawing/2014/main" id="{489D0B30-AC7A-4732-B3DE-7135DBCBB1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4807" y="4401055"/>
            <a:ext cx="4277193" cy="2405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5157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4157" y="1604375"/>
            <a:ext cx="11054443" cy="5133704"/>
          </a:xfrm>
        </p:spPr>
        <p:txBody>
          <a:bodyPr>
            <a:normAutofit/>
          </a:bodyPr>
          <a:lstStyle/>
          <a:p>
            <a:pPr lvl="1"/>
            <a:r>
              <a:rPr lang="en-US" sz="2800" dirty="0"/>
              <a:t>“While we are powerless to alter the fact of the Second Coming and unable to know its exact time, </a:t>
            </a:r>
            <a:r>
              <a:rPr lang="en-US" sz="2800" b="1" dirty="0"/>
              <a:t>we can accelerate our own preparation and try to influence the preparation of those around us</a:t>
            </a:r>
            <a:r>
              <a:rPr lang="en-US" sz="2800" dirty="0"/>
              <a:t>. </a:t>
            </a:r>
            <a:r>
              <a:rPr lang="en-US" sz="2800" b="1" i="1" dirty="0"/>
              <a:t>We are living in the prophesied time “when peace shall be taken from the earth, when “all things shall be in commotion” and “men’s hearts shall fail them.” </a:t>
            </a:r>
            <a:r>
              <a:rPr lang="en-US" sz="2800" dirty="0"/>
              <a:t>(President Oaks, April 2004 General Conference)</a:t>
            </a:r>
          </a:p>
          <a:p>
            <a:pPr lvl="1"/>
            <a:r>
              <a:rPr lang="en-US" sz="2400" dirty="0">
                <a:solidFill>
                  <a:srgbClr val="00B050"/>
                </a:solidFill>
              </a:rPr>
              <a:t>Has he changed his mind since 2004?</a:t>
            </a:r>
          </a:p>
        </p:txBody>
      </p:sp>
      <p:sp>
        <p:nvSpPr>
          <p:cNvPr id="2" name="Title 1"/>
          <p:cNvSpPr>
            <a:spLocks noGrp="1"/>
          </p:cNvSpPr>
          <p:nvPr>
            <p:ph type="title"/>
          </p:nvPr>
        </p:nvSpPr>
        <p:spPr>
          <a:xfrm>
            <a:off x="822158" y="172620"/>
            <a:ext cx="10515600" cy="1209614"/>
          </a:xfrm>
        </p:spPr>
        <p:txBody>
          <a:bodyPr/>
          <a:lstStyle/>
          <a:p>
            <a:r>
              <a:rPr lang="en-US" sz="4000" dirty="0"/>
              <a:t>Now is the Time</a:t>
            </a:r>
          </a:p>
        </p:txBody>
      </p:sp>
      <p:pic>
        <p:nvPicPr>
          <p:cNvPr id="14338" name="Picture 2" descr="Conference Interpretation: Meeting Preparation">
            <a:extLst>
              <a:ext uri="{FF2B5EF4-FFF2-40B4-BE49-F238E27FC236}">
                <a16:creationId xmlns:a16="http://schemas.microsoft.com/office/drawing/2014/main" id="{60BDD057-13FD-431D-9796-C4A3DC12FE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00" y="4695825"/>
            <a:ext cx="3238500" cy="216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67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3137" y="1664286"/>
            <a:ext cx="10515600" cy="4475257"/>
          </a:xfrm>
        </p:spPr>
        <p:txBody>
          <a:bodyPr>
            <a:normAutofit/>
          </a:bodyPr>
          <a:lstStyle/>
          <a:p>
            <a:r>
              <a:rPr lang="en-US" sz="2800" dirty="0">
                <a:solidFill>
                  <a:schemeClr val="tx2"/>
                </a:solidFill>
              </a:rPr>
              <a:t>Many saints will likely gather from their homes to “places of safety”, which we may consider in our preparations</a:t>
            </a:r>
          </a:p>
          <a:p>
            <a:pPr marL="0" indent="0">
              <a:buNone/>
            </a:pPr>
            <a:endParaRPr lang="en-US" sz="2800" dirty="0">
              <a:solidFill>
                <a:schemeClr val="tx2"/>
              </a:solidFill>
            </a:endParaRPr>
          </a:p>
          <a:p>
            <a:pPr lvl="1"/>
            <a:r>
              <a:rPr lang="en-US" sz="2800" b="1" dirty="0"/>
              <a:t>“The time is coming when those who do </a:t>
            </a:r>
            <a:br>
              <a:rPr lang="en-US" sz="2800" b="1" dirty="0"/>
            </a:br>
            <a:r>
              <a:rPr lang="en-US" sz="2800" b="1" dirty="0"/>
              <a:t>not obey the Lord will be separated from </a:t>
            </a:r>
            <a:br>
              <a:rPr lang="en-US" sz="2800" b="1" dirty="0"/>
            </a:br>
            <a:r>
              <a:rPr lang="en-US" sz="2800" b="1" dirty="0"/>
              <a:t>those who do.” </a:t>
            </a:r>
            <a:br>
              <a:rPr lang="en-US" sz="2400" b="1" dirty="0"/>
            </a:br>
            <a:r>
              <a:rPr lang="en-US" sz="2400" b="1" dirty="0"/>
              <a:t>     </a:t>
            </a:r>
            <a:r>
              <a:rPr lang="en-US" sz="2400" dirty="0"/>
              <a:t>Pres Nelson (The  Future of the Church: </a:t>
            </a:r>
            <a:br>
              <a:rPr lang="en-US" sz="2400" dirty="0"/>
            </a:br>
            <a:r>
              <a:rPr lang="en-US" sz="2400" dirty="0"/>
              <a:t>     Preparing the World for the Savior’s Second </a:t>
            </a:r>
            <a:br>
              <a:rPr lang="en-US" sz="2400" dirty="0"/>
            </a:br>
            <a:r>
              <a:rPr lang="en-US" sz="2400" dirty="0"/>
              <a:t>     Coming, Ensign April 2020)</a:t>
            </a:r>
          </a:p>
        </p:txBody>
      </p:sp>
      <p:sp>
        <p:nvSpPr>
          <p:cNvPr id="2" name="Title 1"/>
          <p:cNvSpPr>
            <a:spLocks noGrp="1"/>
          </p:cNvSpPr>
          <p:nvPr>
            <p:ph type="title"/>
          </p:nvPr>
        </p:nvSpPr>
        <p:spPr>
          <a:xfrm>
            <a:off x="822158" y="172619"/>
            <a:ext cx="10515600" cy="1230879"/>
          </a:xfrm>
        </p:spPr>
        <p:txBody>
          <a:bodyPr/>
          <a:lstStyle/>
          <a:p>
            <a:r>
              <a:rPr lang="en-US" sz="4000" dirty="0"/>
              <a:t>Prepare for Where?</a:t>
            </a:r>
          </a:p>
        </p:txBody>
      </p:sp>
      <p:pic>
        <p:nvPicPr>
          <p:cNvPr id="22530" name="Picture 2" descr="Carrie Mae Weems : Selected Work">
            <a:extLst>
              <a:ext uri="{FF2B5EF4-FFF2-40B4-BE49-F238E27FC236}">
                <a16:creationId xmlns:a16="http://schemas.microsoft.com/office/drawing/2014/main" id="{9D08C2BC-5D44-41A7-A9AF-2B8A405A0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4068" y="2698584"/>
            <a:ext cx="3337932" cy="4159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71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85071"/>
            <a:ext cx="10515600" cy="4725423"/>
          </a:xfrm>
        </p:spPr>
        <p:txBody>
          <a:bodyPr>
            <a:normAutofit/>
          </a:bodyPr>
          <a:lstStyle/>
          <a:p>
            <a:r>
              <a:rPr lang="en-US" sz="2600" dirty="0">
                <a:solidFill>
                  <a:schemeClr val="tx2"/>
                </a:solidFill>
              </a:rPr>
              <a:t>Examples of the Lord’s people being gathered from among the wicked</a:t>
            </a:r>
          </a:p>
          <a:p>
            <a:pPr lvl="1"/>
            <a:r>
              <a:rPr lang="en-US" dirty="0">
                <a:solidFill>
                  <a:srgbClr val="00B050"/>
                </a:solidFill>
              </a:rPr>
              <a:t>Enos, Enoch, Noah, Jaredites, Abraham (three times), Lot, Joseph, Moses, Lehi, Nephi, Mosiah, </a:t>
            </a:r>
            <a:r>
              <a:rPr lang="en-US" dirty="0" err="1">
                <a:solidFill>
                  <a:srgbClr val="00B050"/>
                </a:solidFill>
              </a:rPr>
              <a:t>Mulek</a:t>
            </a:r>
            <a:r>
              <a:rPr lang="en-US" dirty="0">
                <a:solidFill>
                  <a:srgbClr val="00B050"/>
                </a:solidFill>
              </a:rPr>
              <a:t>, Alma, Joseph Smith</a:t>
            </a:r>
          </a:p>
          <a:p>
            <a:pPr lvl="1"/>
            <a:r>
              <a:rPr lang="en-US" dirty="0">
                <a:solidFill>
                  <a:srgbClr val="00B050"/>
                </a:solidFill>
              </a:rPr>
              <a:t>Find a very nice list at: </a:t>
            </a:r>
            <a:endParaRPr lang="en-US" dirty="0"/>
          </a:p>
        </p:txBody>
      </p:sp>
      <p:sp>
        <p:nvSpPr>
          <p:cNvPr id="2" name="Title 1"/>
          <p:cNvSpPr>
            <a:spLocks noGrp="1"/>
          </p:cNvSpPr>
          <p:nvPr>
            <p:ph type="title"/>
          </p:nvPr>
        </p:nvSpPr>
        <p:spPr/>
        <p:txBody>
          <a:bodyPr/>
          <a:lstStyle/>
          <a:p>
            <a:r>
              <a:rPr lang="en-US" sz="4000" dirty="0"/>
              <a:t>Gathering = Standard Procedure</a:t>
            </a:r>
          </a:p>
        </p:txBody>
      </p:sp>
      <p:pic>
        <p:nvPicPr>
          <p:cNvPr id="10242" name="Picture 2" descr="Lesson 12: &quot;The Gathering of My People&quot; | Meridian Magazine">
            <a:extLst>
              <a:ext uri="{FF2B5EF4-FFF2-40B4-BE49-F238E27FC236}">
                <a16:creationId xmlns:a16="http://schemas.microsoft.com/office/drawing/2014/main" id="{0536F435-C389-4D38-A36D-5DBDD4C79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4585" y="3824868"/>
            <a:ext cx="4549698" cy="30331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06EE934B-DD32-46C3-9A65-AD86F001B735}"/>
              </a:ext>
            </a:extLst>
          </p:cNvPr>
          <p:cNvSpPr>
            <a:spLocks noChangeArrowheads="1"/>
          </p:cNvSpPr>
          <p:nvPr/>
        </p:nvSpPr>
        <p:spPr bwMode="auto">
          <a:xfrm>
            <a:off x="287717" y="4104490"/>
            <a:ext cx="6906638" cy="20313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2"/>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lookaside.fbsbx.com/file/Call%20Out%20Gathering%20Quotes.pdf?token=AWxB8RIfdq5v-dgCqZ4ec-ir0sGQj6tZ0UG5JyNHBwZRNwIwP9FDqw2Ob6tcRYs_-yRsGulyM5VeJJ-pXGwmAn0_kwdO-2EZOvBlbDDGCUxzgSGIiabnZ6KvxqdnHVIWvcBFdAoR2RLr58JlWJTgXwZnyAZTT9z8cbaZzfnSgHcZPtBLIZmqnQWAe3vP0sWBcs-tnMJh2zQshl0SMv7vvHtqeV-iULExjA5ncj0_WG_r2A</a:t>
            </a:r>
            <a:r>
              <a:rPr kumimoji="0" lang="en-US" altLang="en-US" sz="1800" b="0" i="0" u="none" strike="noStrike" cap="none" normalizeH="0" baseline="0" dirty="0">
                <a:ln>
                  <a:noFill/>
                </a:ln>
                <a:solidFill>
                  <a:schemeClr val="tx2"/>
                </a:solidFill>
                <a:effectLst/>
              </a:rPr>
              <a:t> </a:t>
            </a:r>
            <a:endParaRPr kumimoji="0" lang="en-US" altLang="en-US" sz="1800" b="0" i="0" u="none" strike="noStrike" cap="none" normalizeH="0" baseline="0" dirty="0">
              <a:ln>
                <a:noFill/>
              </a:ln>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380514921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36163"/>
            <a:ext cx="10515600" cy="4949218"/>
          </a:xfrm>
        </p:spPr>
        <p:txBody>
          <a:bodyPr>
            <a:normAutofit fontScale="92500" lnSpcReduction="20000"/>
          </a:bodyPr>
          <a:lstStyle/>
          <a:p>
            <a:pPr lvl="1"/>
            <a:r>
              <a:rPr lang="en-US" sz="2800" dirty="0">
                <a:solidFill>
                  <a:schemeClr val="tx1"/>
                </a:solidFill>
              </a:rPr>
              <a:t>“Meanwhile, here and now, we live in a </a:t>
            </a:r>
            <a:r>
              <a:rPr lang="en-US" sz="2800" b="1" dirty="0">
                <a:solidFill>
                  <a:schemeClr val="tx1"/>
                </a:solidFill>
              </a:rPr>
              <a:t>time of turmoil</a:t>
            </a:r>
            <a:r>
              <a:rPr lang="en-US" sz="2800" dirty="0">
                <a:solidFill>
                  <a:schemeClr val="tx1"/>
                </a:solidFill>
              </a:rPr>
              <a:t>. Earthquakes and tsunamis wreak devastation, governments collapse, economic stresses are severe the family is under attack, and divorce rates are rising. We have great cause for concern. But we do not need to let our fears displace our faith. We can combat those fears by </a:t>
            </a:r>
            <a:r>
              <a:rPr lang="en-US" sz="2800" b="1" dirty="0">
                <a:solidFill>
                  <a:schemeClr val="tx1"/>
                </a:solidFill>
              </a:rPr>
              <a:t>strengthening our faith</a:t>
            </a:r>
            <a:r>
              <a:rPr lang="en-US" sz="2800" dirty="0">
                <a:solidFill>
                  <a:schemeClr val="tx1"/>
                </a:solidFill>
              </a:rPr>
              <a:t>…Do whatever it takes to strengthen your faith in Jesus Christ by increasing your understanding of the doctrine taught in His restored </a:t>
            </a:r>
            <a:br>
              <a:rPr lang="en-US" sz="2800" dirty="0">
                <a:solidFill>
                  <a:schemeClr val="tx1"/>
                </a:solidFill>
              </a:rPr>
            </a:br>
            <a:r>
              <a:rPr lang="en-US" sz="2800" dirty="0">
                <a:solidFill>
                  <a:schemeClr val="tx1"/>
                </a:solidFill>
              </a:rPr>
              <a:t>Church and by </a:t>
            </a:r>
            <a:r>
              <a:rPr lang="en-US" sz="2800" b="1" dirty="0">
                <a:solidFill>
                  <a:schemeClr val="tx1"/>
                </a:solidFill>
              </a:rPr>
              <a:t>relentlessly seeking truth</a:t>
            </a:r>
            <a:r>
              <a:rPr lang="en-US" sz="2800" dirty="0">
                <a:solidFill>
                  <a:schemeClr val="tx1"/>
                </a:solidFill>
              </a:rPr>
              <a:t>. Anchored </a:t>
            </a:r>
            <a:br>
              <a:rPr lang="en-US" sz="2800" dirty="0">
                <a:solidFill>
                  <a:schemeClr val="tx1"/>
                </a:solidFill>
              </a:rPr>
            </a:br>
            <a:r>
              <a:rPr lang="en-US" sz="2800" dirty="0">
                <a:solidFill>
                  <a:schemeClr val="tx1"/>
                </a:solidFill>
              </a:rPr>
              <a:t>in pure doctrine, you will be able to step forward </a:t>
            </a:r>
            <a:br>
              <a:rPr lang="en-US" sz="2800" dirty="0">
                <a:solidFill>
                  <a:schemeClr val="tx1"/>
                </a:solidFill>
              </a:rPr>
            </a:br>
            <a:r>
              <a:rPr lang="en-US" sz="2800" dirty="0">
                <a:solidFill>
                  <a:schemeClr val="tx1"/>
                </a:solidFill>
              </a:rPr>
              <a:t>with faith and dogged persistence and cheerfully do </a:t>
            </a:r>
            <a:br>
              <a:rPr lang="en-US" sz="2800" dirty="0">
                <a:solidFill>
                  <a:schemeClr val="tx1"/>
                </a:solidFill>
              </a:rPr>
            </a:br>
            <a:r>
              <a:rPr lang="en-US" sz="2800" dirty="0">
                <a:solidFill>
                  <a:schemeClr val="tx1"/>
                </a:solidFill>
              </a:rPr>
              <a:t>all that lies in your power to </a:t>
            </a:r>
            <a:r>
              <a:rPr lang="en-US" sz="2800" b="1" dirty="0">
                <a:solidFill>
                  <a:schemeClr val="tx1"/>
                </a:solidFill>
              </a:rPr>
              <a:t>fulfill the purposes of </a:t>
            </a:r>
            <a:br>
              <a:rPr lang="en-US" sz="2800" b="1" dirty="0">
                <a:solidFill>
                  <a:schemeClr val="tx1"/>
                </a:solidFill>
              </a:rPr>
            </a:br>
            <a:r>
              <a:rPr lang="en-US" sz="2800" b="1" dirty="0">
                <a:solidFill>
                  <a:schemeClr val="tx1"/>
                </a:solidFill>
              </a:rPr>
              <a:t>the Lord</a:t>
            </a:r>
            <a:r>
              <a:rPr lang="en-US" sz="2800" dirty="0">
                <a:solidFill>
                  <a:schemeClr val="tx1"/>
                </a:solidFill>
              </a:rPr>
              <a:t>.” </a:t>
            </a:r>
            <a:r>
              <a:rPr lang="en-US" sz="2000" dirty="0">
                <a:solidFill>
                  <a:schemeClr val="tx1"/>
                </a:solidFill>
              </a:rPr>
              <a:t>(Pres. Nelson, The Future of the Church: </a:t>
            </a:r>
            <a:br>
              <a:rPr lang="en-US" sz="2000" dirty="0">
                <a:solidFill>
                  <a:schemeClr val="tx1"/>
                </a:solidFill>
              </a:rPr>
            </a:br>
            <a:r>
              <a:rPr lang="en-US" sz="2000" dirty="0">
                <a:solidFill>
                  <a:schemeClr val="tx1"/>
                </a:solidFill>
              </a:rPr>
              <a:t>Preparing the World for the Savior’s Second Coming, April 2020 Ensign)</a:t>
            </a:r>
          </a:p>
        </p:txBody>
      </p:sp>
      <p:sp>
        <p:nvSpPr>
          <p:cNvPr id="2" name="Title 1"/>
          <p:cNvSpPr>
            <a:spLocks noGrp="1"/>
          </p:cNvSpPr>
          <p:nvPr>
            <p:ph type="title"/>
          </p:nvPr>
        </p:nvSpPr>
        <p:spPr>
          <a:xfrm>
            <a:off x="822158" y="172619"/>
            <a:ext cx="10515600" cy="1230879"/>
          </a:xfrm>
        </p:spPr>
        <p:txBody>
          <a:bodyPr/>
          <a:lstStyle/>
          <a:p>
            <a:r>
              <a:rPr lang="en-US" sz="4000" dirty="0"/>
              <a:t>Exercise Faith</a:t>
            </a:r>
          </a:p>
        </p:txBody>
      </p:sp>
      <p:pic>
        <p:nvPicPr>
          <p:cNvPr id="1026" name="Picture 2" descr="Your 'faith muscles' need exercise lest they atrophy | Life |  eastvalleytribune.com">
            <a:extLst>
              <a:ext uri="{FF2B5EF4-FFF2-40B4-BE49-F238E27FC236}">
                <a16:creationId xmlns:a16="http://schemas.microsoft.com/office/drawing/2014/main" id="{3EF28672-54CB-4017-975E-88798C2461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4362" y="4455268"/>
            <a:ext cx="3507638" cy="2402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63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736163"/>
            <a:ext cx="11568223" cy="4949218"/>
          </a:xfrm>
        </p:spPr>
        <p:txBody>
          <a:bodyPr>
            <a:normAutofit/>
          </a:bodyPr>
          <a:lstStyle/>
          <a:p>
            <a:pPr lvl="1"/>
            <a:r>
              <a:rPr lang="en-US" sz="2800" dirty="0">
                <a:solidFill>
                  <a:schemeClr val="tx1"/>
                </a:solidFill>
              </a:rPr>
              <a:t>“How you deal with life’s trials is part of the development of your faith. Strength comes when you remember that you have a </a:t>
            </a:r>
            <a:r>
              <a:rPr lang="en-US" sz="2800" b="1" dirty="0">
                <a:solidFill>
                  <a:schemeClr val="tx1"/>
                </a:solidFill>
              </a:rPr>
              <a:t>divine nature</a:t>
            </a:r>
            <a:r>
              <a:rPr lang="en-US" sz="2800" dirty="0">
                <a:solidFill>
                  <a:schemeClr val="tx1"/>
                </a:solidFill>
              </a:rPr>
              <a:t>, an inheritance of infinite worth. The Lord has reminded you, your children, and your grandchildren that you are </a:t>
            </a:r>
            <a:r>
              <a:rPr lang="en-US" sz="2800" b="1" dirty="0">
                <a:solidFill>
                  <a:schemeClr val="tx1"/>
                </a:solidFill>
              </a:rPr>
              <a:t>lawful heirs</a:t>
            </a:r>
            <a:r>
              <a:rPr lang="en-US" sz="2800" dirty="0">
                <a:solidFill>
                  <a:schemeClr val="tx1"/>
                </a:solidFill>
              </a:rPr>
              <a:t>, that you have been reserved in heaven for your specific time and place to be born, to grow and become His standard bearers and covenant people. As you walk in the Lord’s path of righteousness, you will be blessed to continue</a:t>
            </a:r>
            <a:br>
              <a:rPr lang="en-US" sz="2800" dirty="0">
                <a:solidFill>
                  <a:schemeClr val="tx1"/>
                </a:solidFill>
              </a:rPr>
            </a:br>
            <a:r>
              <a:rPr lang="en-US" sz="2800" dirty="0">
                <a:solidFill>
                  <a:schemeClr val="tx1"/>
                </a:solidFill>
              </a:rPr>
              <a:t>in His goodness and be a light and a </a:t>
            </a:r>
            <a:r>
              <a:rPr lang="en-US" sz="2800" b="1" dirty="0">
                <a:solidFill>
                  <a:schemeClr val="tx1"/>
                </a:solidFill>
              </a:rPr>
              <a:t>savior unto </a:t>
            </a:r>
            <a:br>
              <a:rPr lang="en-US" sz="2800" b="1" dirty="0">
                <a:solidFill>
                  <a:schemeClr val="tx1"/>
                </a:solidFill>
              </a:rPr>
            </a:br>
            <a:r>
              <a:rPr lang="en-US" sz="2800" b="1" dirty="0">
                <a:solidFill>
                  <a:schemeClr val="tx1"/>
                </a:solidFill>
              </a:rPr>
              <a:t>His people</a:t>
            </a:r>
            <a:r>
              <a:rPr lang="en-US" sz="2800" dirty="0">
                <a:solidFill>
                  <a:schemeClr val="tx1"/>
                </a:solidFill>
              </a:rPr>
              <a:t> (see D&amp;C 86:8-11) .” </a:t>
            </a:r>
            <a:br>
              <a:rPr lang="en-US" sz="2800" dirty="0">
                <a:solidFill>
                  <a:schemeClr val="tx1"/>
                </a:solidFill>
              </a:rPr>
            </a:br>
            <a:r>
              <a:rPr lang="en-US" sz="2000" dirty="0">
                <a:solidFill>
                  <a:schemeClr val="tx1"/>
                </a:solidFill>
              </a:rPr>
              <a:t>(Pres. Nelson, April 2020 Ensign)</a:t>
            </a:r>
          </a:p>
        </p:txBody>
      </p:sp>
      <p:sp>
        <p:nvSpPr>
          <p:cNvPr id="2" name="Title 1"/>
          <p:cNvSpPr>
            <a:spLocks noGrp="1"/>
          </p:cNvSpPr>
          <p:nvPr>
            <p:ph type="title"/>
          </p:nvPr>
        </p:nvSpPr>
        <p:spPr>
          <a:xfrm>
            <a:off x="822158" y="172619"/>
            <a:ext cx="10515600" cy="1230879"/>
          </a:xfrm>
        </p:spPr>
        <p:txBody>
          <a:bodyPr/>
          <a:lstStyle/>
          <a:p>
            <a:r>
              <a:rPr lang="en-US" sz="4000" dirty="0"/>
              <a:t>Remember Your Birthright</a:t>
            </a:r>
          </a:p>
        </p:txBody>
      </p:sp>
      <p:pic>
        <p:nvPicPr>
          <p:cNvPr id="2050" name="Picture 2" descr="How Do I Exercise Faith? | The LifePointe Church">
            <a:extLst>
              <a:ext uri="{FF2B5EF4-FFF2-40B4-BE49-F238E27FC236}">
                <a16:creationId xmlns:a16="http://schemas.microsoft.com/office/drawing/2014/main" id="{B6314022-4C81-4925-B1FA-7216E0FDE5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0" y="4827565"/>
            <a:ext cx="3048000" cy="203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59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5320" y="1724297"/>
            <a:ext cx="10988040" cy="4949218"/>
          </a:xfrm>
        </p:spPr>
        <p:txBody>
          <a:bodyPr>
            <a:normAutofit/>
          </a:bodyPr>
          <a:lstStyle/>
          <a:p>
            <a:pPr lvl="1"/>
            <a:r>
              <a:rPr lang="en-US" sz="2800" dirty="0">
                <a:solidFill>
                  <a:schemeClr val="tx2"/>
                </a:solidFill>
              </a:rPr>
              <a:t>Keep your Covenants and the Commandments</a:t>
            </a:r>
          </a:p>
          <a:p>
            <a:pPr lvl="2"/>
            <a:r>
              <a:rPr lang="en-US" sz="2800" dirty="0">
                <a:solidFill>
                  <a:srgbClr val="00B050"/>
                </a:solidFill>
              </a:rPr>
              <a:t>Priesthood, Sabbath, Temple, Tithing</a:t>
            </a:r>
          </a:p>
          <a:p>
            <a:pPr lvl="1"/>
            <a:r>
              <a:rPr lang="en-US" sz="2600" dirty="0">
                <a:solidFill>
                  <a:schemeClr val="tx1"/>
                </a:solidFill>
              </a:rPr>
              <a:t>“I promise you that as you follow Jesus Christ, you will find sustained peace and true joy. As you </a:t>
            </a:r>
            <a:r>
              <a:rPr lang="en-US" sz="2600" b="1" dirty="0">
                <a:solidFill>
                  <a:schemeClr val="tx1"/>
                </a:solidFill>
              </a:rPr>
              <a:t>keep your covenants with increasing precision</a:t>
            </a:r>
            <a:r>
              <a:rPr lang="en-US" sz="2600" dirty="0">
                <a:solidFill>
                  <a:schemeClr val="tx1"/>
                </a:solidFill>
              </a:rPr>
              <a:t>, and as you </a:t>
            </a:r>
            <a:r>
              <a:rPr lang="en-US" sz="2600" b="1" dirty="0">
                <a:solidFill>
                  <a:schemeClr val="tx1"/>
                </a:solidFill>
              </a:rPr>
              <a:t>defend</a:t>
            </a:r>
            <a:r>
              <a:rPr lang="en-US" sz="2600" dirty="0">
                <a:solidFill>
                  <a:schemeClr val="tx1"/>
                </a:solidFill>
              </a:rPr>
              <a:t> the church and kingdom of God on the earth today, the Lord will bless you with </a:t>
            </a:r>
            <a:r>
              <a:rPr lang="en-US" sz="2600" b="1" dirty="0">
                <a:solidFill>
                  <a:schemeClr val="tx1"/>
                </a:solidFill>
              </a:rPr>
              <a:t>strength and wisdom to accomplish </a:t>
            </a:r>
            <a:r>
              <a:rPr lang="en-US" sz="2600" dirty="0">
                <a:solidFill>
                  <a:schemeClr val="tx1"/>
                </a:solidFill>
              </a:rPr>
              <a:t>what only </a:t>
            </a:r>
            <a:br>
              <a:rPr lang="en-US" sz="2600" dirty="0">
                <a:solidFill>
                  <a:schemeClr val="tx1"/>
                </a:solidFill>
              </a:rPr>
            </a:br>
            <a:r>
              <a:rPr lang="en-US" sz="2600" dirty="0">
                <a:solidFill>
                  <a:schemeClr val="tx1"/>
                </a:solidFill>
              </a:rPr>
              <a:t>members of the church of Jesus Christ of </a:t>
            </a:r>
            <a:br>
              <a:rPr lang="en-US" sz="2600" dirty="0">
                <a:solidFill>
                  <a:schemeClr val="tx1"/>
                </a:solidFill>
              </a:rPr>
            </a:br>
            <a:r>
              <a:rPr lang="en-US" sz="2600" dirty="0">
                <a:solidFill>
                  <a:schemeClr val="tx1"/>
                </a:solidFill>
              </a:rPr>
              <a:t>Latter-day Saints can accomplish.” </a:t>
            </a:r>
            <a:br>
              <a:rPr lang="en-US" sz="2600" dirty="0">
                <a:solidFill>
                  <a:schemeClr val="tx1"/>
                </a:solidFill>
              </a:rPr>
            </a:br>
            <a:r>
              <a:rPr lang="en-US" sz="2400" dirty="0">
                <a:solidFill>
                  <a:schemeClr val="tx1"/>
                </a:solidFill>
              </a:rPr>
              <a:t>(Pres Nelson, April 2020 Ensign)</a:t>
            </a:r>
            <a:endParaRPr lang="en-US" sz="2600" dirty="0">
              <a:solidFill>
                <a:schemeClr val="tx1"/>
              </a:solidFill>
            </a:endParaRPr>
          </a:p>
        </p:txBody>
      </p:sp>
      <p:sp>
        <p:nvSpPr>
          <p:cNvPr id="2" name="Title 1"/>
          <p:cNvSpPr>
            <a:spLocks noGrp="1"/>
          </p:cNvSpPr>
          <p:nvPr>
            <p:ph type="title"/>
          </p:nvPr>
        </p:nvSpPr>
        <p:spPr>
          <a:xfrm>
            <a:off x="822158" y="172619"/>
            <a:ext cx="10515600" cy="1230879"/>
          </a:xfrm>
        </p:spPr>
        <p:txBody>
          <a:bodyPr/>
          <a:lstStyle/>
          <a:p>
            <a:r>
              <a:rPr lang="en-US" sz="4000" dirty="0"/>
              <a:t>Keep Your Covenants</a:t>
            </a:r>
          </a:p>
        </p:txBody>
      </p:sp>
      <p:pic>
        <p:nvPicPr>
          <p:cNvPr id="25602" name="Picture 2" descr="Understanding the Covenants of God 1 of 2 - YouTube">
            <a:extLst>
              <a:ext uri="{FF2B5EF4-FFF2-40B4-BE49-F238E27FC236}">
                <a16:creationId xmlns:a16="http://schemas.microsoft.com/office/drawing/2014/main" id="{74288E03-30A0-475B-9B3A-2EC46A48F5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5064" y="4474723"/>
            <a:ext cx="4236935" cy="2383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96175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14274</TotalTime>
  <Words>11920</Words>
  <Application>Microsoft Office PowerPoint</Application>
  <PresentationFormat>Widescreen</PresentationFormat>
  <Paragraphs>993</Paragraphs>
  <Slides>105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105</vt:i4>
      </vt:variant>
    </vt:vector>
  </HeadingPairs>
  <TitlesOfParts>
    <vt:vector size="110" baseType="lpstr">
      <vt:lpstr>Arial</vt:lpstr>
      <vt:lpstr>Book Antiqua</vt:lpstr>
      <vt:lpstr>Calibri</vt:lpstr>
      <vt:lpstr>Wingdings</vt:lpstr>
      <vt:lpstr>Hardcover</vt:lpstr>
      <vt:lpstr>Prophesy Fulfilled     </vt:lpstr>
      <vt:lpstr>True Preparation</vt:lpstr>
      <vt:lpstr>Commanded to Watch</vt:lpstr>
      <vt:lpstr>Watcher Cycle</vt:lpstr>
      <vt:lpstr>Times and Timing</vt:lpstr>
      <vt:lpstr>Christ’s Prophesy of Second Coming</vt:lpstr>
      <vt:lpstr>Second Coming Warnings</vt:lpstr>
      <vt:lpstr>Time of the Gentiles</vt:lpstr>
      <vt:lpstr>The Parable of the Fig Tree</vt:lpstr>
      <vt:lpstr>Time of the Gentiles-Fulfilled</vt:lpstr>
      <vt:lpstr>Time of the Gentiles-Fulfilled</vt:lpstr>
      <vt:lpstr>Generations</vt:lpstr>
      <vt:lpstr>Signs Summary</vt:lpstr>
      <vt:lpstr>Surely our Prophets would warn us!</vt:lpstr>
      <vt:lpstr> October 2020 Conference Messages</vt:lpstr>
      <vt:lpstr>October 2020 Conference Messages</vt:lpstr>
      <vt:lpstr> October 2020 Conference Messages</vt:lpstr>
      <vt:lpstr> October 2020 Conference Messages</vt:lpstr>
      <vt:lpstr>October 2020 Conference Messages</vt:lpstr>
      <vt:lpstr>October 2020 Conference Messages</vt:lpstr>
      <vt:lpstr>October 2020 Conference Messages</vt:lpstr>
      <vt:lpstr>October 2020 Conference Messages</vt:lpstr>
      <vt:lpstr>October 2020 Conference Messages</vt:lpstr>
      <vt:lpstr>October 2020 Conference Messages</vt:lpstr>
      <vt:lpstr>October 2020 Conference Messages</vt:lpstr>
      <vt:lpstr>October 2020 Conference Messages</vt:lpstr>
      <vt:lpstr>October 2020 Conference Messages</vt:lpstr>
      <vt:lpstr>October 2020 Conference Messages</vt:lpstr>
      <vt:lpstr>October 2020 Conference Messages</vt:lpstr>
      <vt:lpstr>October 2020 Conference Messages</vt:lpstr>
      <vt:lpstr>October 2020 Conference Messages</vt:lpstr>
      <vt:lpstr>October 2020 Conference Messages</vt:lpstr>
      <vt:lpstr>October 2020 Conference Messages</vt:lpstr>
      <vt:lpstr>October 2020 Conference Messages</vt:lpstr>
      <vt:lpstr>President Nelson, Our Prophet</vt:lpstr>
      <vt:lpstr>President Nelson, Our Prophet</vt:lpstr>
      <vt:lpstr>Signs Summary</vt:lpstr>
      <vt:lpstr>Why Now?</vt:lpstr>
      <vt:lpstr>Why Now?</vt:lpstr>
      <vt:lpstr>Why Now?</vt:lpstr>
      <vt:lpstr>Why Now?</vt:lpstr>
      <vt:lpstr>Why Now?</vt:lpstr>
      <vt:lpstr>But the Timing Was Known</vt:lpstr>
      <vt:lpstr>Signs Summary</vt:lpstr>
      <vt:lpstr>Watch for These Signs</vt:lpstr>
      <vt:lpstr>Wickedness brings the Signs of Judgment!</vt:lpstr>
      <vt:lpstr>Celestial Signs    </vt:lpstr>
      <vt:lpstr>Celestial Signs</vt:lpstr>
      <vt:lpstr>Celestial Signs Given?</vt:lpstr>
      <vt:lpstr>Signs Summary</vt:lpstr>
      <vt:lpstr>Distress of Nations   </vt:lpstr>
      <vt:lpstr>Distress: Political</vt:lpstr>
      <vt:lpstr>Distress: Political</vt:lpstr>
      <vt:lpstr>Distress: Race Riots </vt:lpstr>
      <vt:lpstr>Distress: Political</vt:lpstr>
      <vt:lpstr>Distress: Political</vt:lpstr>
      <vt:lpstr>Distress: Political</vt:lpstr>
      <vt:lpstr>Distress: Wickedness</vt:lpstr>
      <vt:lpstr>Distress of Nations</vt:lpstr>
      <vt:lpstr>World Situation</vt:lpstr>
      <vt:lpstr>Signs Summary</vt:lpstr>
      <vt:lpstr>Natural Disasters    </vt:lpstr>
      <vt:lpstr>2020 Disasters </vt:lpstr>
      <vt:lpstr>Natural Disasters</vt:lpstr>
      <vt:lpstr>Signs Summary</vt:lpstr>
      <vt:lpstr>Fear, Heaven’s Power Shaken    </vt:lpstr>
      <vt:lpstr>Heaven’s Power Shaken: Apostasy</vt:lpstr>
      <vt:lpstr>Fear and Heaven’s Power</vt:lpstr>
      <vt:lpstr>Signs Summary</vt:lpstr>
      <vt:lpstr>Future Timing Scenarios  </vt:lpstr>
      <vt:lpstr>Timing Clues in the Scriptures</vt:lpstr>
      <vt:lpstr>Scripture Periods: ½ Hour</vt:lpstr>
      <vt:lpstr>Has the Seventh Seal Opened?</vt:lpstr>
      <vt:lpstr>Sixth Seal Preparation for Seventh</vt:lpstr>
      <vt:lpstr>Church Position on Seventh Seal</vt:lpstr>
      <vt:lpstr>The Seventh Seal Opened</vt:lpstr>
      <vt:lpstr>Scripture Periods: ½ Hour</vt:lpstr>
      <vt:lpstr>Signs Summary</vt:lpstr>
      <vt:lpstr>Scripture Periods: 3.5 Years</vt:lpstr>
      <vt:lpstr>Scripture Periods: 3.5 Years</vt:lpstr>
      <vt:lpstr>Seven Days (Years)</vt:lpstr>
      <vt:lpstr>Signs Summary</vt:lpstr>
      <vt:lpstr>Seventy Weeks</vt:lpstr>
      <vt:lpstr>Seventy Weeks</vt:lpstr>
      <vt:lpstr>Fast Track </vt:lpstr>
      <vt:lpstr>Masa Yoshi</vt:lpstr>
      <vt:lpstr>PowerPoint Presentation</vt:lpstr>
      <vt:lpstr>Another Timeline</vt:lpstr>
      <vt:lpstr>Signs Summary</vt:lpstr>
      <vt:lpstr>Preparation   </vt:lpstr>
      <vt:lpstr>Abrahamic Tests</vt:lpstr>
      <vt:lpstr>No Warning (Correction)</vt:lpstr>
      <vt:lpstr>Hard to Wait</vt:lpstr>
      <vt:lpstr>Now is the Time</vt:lpstr>
      <vt:lpstr>Prepare for Where?</vt:lpstr>
      <vt:lpstr>Gathering = Standard Procedure</vt:lpstr>
      <vt:lpstr>Exercise Faith</vt:lpstr>
      <vt:lpstr>Remember Your Birthright</vt:lpstr>
      <vt:lpstr>Keep Your Covenants</vt:lpstr>
      <vt:lpstr>Follow the Prophet</vt:lpstr>
      <vt:lpstr>Be of Good Cheer</vt:lpstr>
      <vt:lpstr>The Lord Will Prevail</vt:lpstr>
      <vt:lpstr>Finally… </vt:lpstr>
      <vt:lpstr>Signs Summary</vt:lpstr>
      <vt:lpstr>Jubilee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Prophesy Fulfilled</dc:title>
  <dc:creator>Brent Goddard</dc:creator>
  <cp:lastModifiedBy>Brent Goddard</cp:lastModifiedBy>
  <cp:revision>138</cp:revision>
  <dcterms:created xsi:type="dcterms:W3CDTF">2020-10-11T23:42:28Z</dcterms:created>
  <dcterms:modified xsi:type="dcterms:W3CDTF">2020-10-25T23:13:56Z</dcterms:modified>
</cp:coreProperties>
</file>